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sldIdLst>
    <p:sldId id="259" r:id="rId2"/>
    <p:sldId id="260" r:id="rId3"/>
    <p:sldId id="261" r:id="rId4"/>
    <p:sldId id="283" r:id="rId5"/>
    <p:sldId id="268" r:id="rId6"/>
    <p:sldId id="275" r:id="rId7"/>
    <p:sldId id="276" r:id="rId8"/>
    <p:sldId id="278" r:id="rId9"/>
    <p:sldId id="277" r:id="rId10"/>
    <p:sldId id="288" r:id="rId11"/>
    <p:sldId id="287" r:id="rId12"/>
    <p:sldId id="279" r:id="rId13"/>
    <p:sldId id="269" r:id="rId14"/>
    <p:sldId id="271" r:id="rId15"/>
    <p:sldId id="272" r:id="rId16"/>
    <p:sldId id="273" r:id="rId17"/>
    <p:sldId id="270" r:id="rId18"/>
    <p:sldId id="274" r:id="rId19"/>
    <p:sldId id="284" r:id="rId20"/>
    <p:sldId id="285" r:id="rId21"/>
    <p:sldId id="267" r:id="rId22"/>
    <p:sldId id="286" r:id="rId23"/>
    <p:sldId id="280" r:id="rId24"/>
    <p:sldId id="281" r:id="rId25"/>
    <p:sldId id="282" r:id="rId26"/>
    <p:sldId id="264"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2D5B6F-9D77-4B4E-9874-4129FF60FA66}">
          <p14:sldIdLst>
            <p14:sldId id="259"/>
            <p14:sldId id="260"/>
            <p14:sldId id="261"/>
            <p14:sldId id="283"/>
            <p14:sldId id="268"/>
            <p14:sldId id="275"/>
            <p14:sldId id="276"/>
            <p14:sldId id="278"/>
            <p14:sldId id="277"/>
            <p14:sldId id="288"/>
            <p14:sldId id="287"/>
            <p14:sldId id="279"/>
            <p14:sldId id="269"/>
            <p14:sldId id="271"/>
            <p14:sldId id="272"/>
            <p14:sldId id="273"/>
            <p14:sldId id="270"/>
            <p14:sldId id="274"/>
            <p14:sldId id="284"/>
            <p14:sldId id="285"/>
            <p14:sldId id="267"/>
            <p14:sldId id="286"/>
            <p14:sldId id="280"/>
            <p14:sldId id="281"/>
            <p14:sldId id="282"/>
            <p14:sldId id="264"/>
          </p14:sldIdLst>
        </p14:section>
        <p14:section name="Untitled Section" id="{2702ED35-283B-4C6A-A719-3BEACE1C4B46}">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7" autoAdjust="0"/>
    <p:restoredTop sz="82449" autoAdjust="0"/>
  </p:normalViewPr>
  <p:slideViewPr>
    <p:cSldViewPr snapToGrid="0">
      <p:cViewPr varScale="1">
        <p:scale>
          <a:sx n="92" d="100"/>
          <a:sy n="92" d="100"/>
        </p:scale>
        <p:origin x="10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18903-AE12-441F-85DB-B34FD48BA389}"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6E0D0-8EB9-440D-8664-FC49256EEEFF}" type="slidenum">
              <a:rPr lang="en-US" smtClean="0"/>
              <a:t>‹#›</a:t>
            </a:fld>
            <a:endParaRPr lang="en-US"/>
          </a:p>
        </p:txBody>
      </p:sp>
    </p:spTree>
    <p:extLst>
      <p:ext uri="{BB962C8B-B14F-4D97-AF65-F5344CB8AC3E}">
        <p14:creationId xmlns:p14="http://schemas.microsoft.com/office/powerpoint/2010/main" val="267634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1</a:t>
            </a:fld>
            <a:endParaRPr lang="en-US"/>
          </a:p>
        </p:txBody>
      </p:sp>
    </p:spTree>
    <p:extLst>
      <p:ext uri="{BB962C8B-B14F-4D97-AF65-F5344CB8AC3E}">
        <p14:creationId xmlns:p14="http://schemas.microsoft.com/office/powerpoint/2010/main" val="118930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Day 1 - Wednesday - Health Data</a:t>
            </a:r>
            <a:endParaRPr lang="en-US" b="0" dirty="0" smtClean="0">
              <a:effectLst/>
            </a:endParaRPr>
          </a:p>
          <a:p>
            <a:pPr rtl="0"/>
            <a:r>
              <a:rPr lang="en-US" sz="1200" b="0" i="0" u="none" strike="noStrike" kern="1200" dirty="0" smtClean="0">
                <a:solidFill>
                  <a:schemeClr val="tx1"/>
                </a:solidFill>
                <a:effectLst/>
                <a:latin typeface="+mn-lt"/>
                <a:ea typeface="+mn-ea"/>
                <a:cs typeface="+mn-cs"/>
              </a:rPr>
              <a:t>Day 2 - Thursday - Substance Use</a:t>
            </a:r>
            <a:endParaRPr lang="en-US" b="0" dirty="0" smtClean="0">
              <a:effectLst/>
            </a:endParaRPr>
          </a:p>
          <a:p>
            <a:pPr rtl="0"/>
            <a:r>
              <a:rPr lang="en-US" sz="1200" b="0" i="0" u="none" strike="noStrike" kern="1200" dirty="0" smtClean="0">
                <a:solidFill>
                  <a:schemeClr val="tx1"/>
                </a:solidFill>
                <a:effectLst/>
                <a:latin typeface="+mn-lt"/>
                <a:ea typeface="+mn-ea"/>
                <a:cs typeface="+mn-cs"/>
              </a:rPr>
              <a:t>Day 3 - Friday -  Dashboards</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2</a:t>
            </a:fld>
            <a:endParaRPr lang="en-US"/>
          </a:p>
        </p:txBody>
      </p:sp>
    </p:spTree>
    <p:extLst>
      <p:ext uri="{BB962C8B-B14F-4D97-AF65-F5344CB8AC3E}">
        <p14:creationId xmlns:p14="http://schemas.microsoft.com/office/powerpoint/2010/main" val="54967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3</a:t>
            </a:fld>
            <a:endParaRPr lang="en-US"/>
          </a:p>
        </p:txBody>
      </p:sp>
    </p:spTree>
    <p:extLst>
      <p:ext uri="{BB962C8B-B14F-4D97-AF65-F5344CB8AC3E}">
        <p14:creationId xmlns:p14="http://schemas.microsoft.com/office/powerpoint/2010/main" val="366432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26</a:t>
            </a:fld>
            <a:endParaRPr lang="en-US"/>
          </a:p>
        </p:txBody>
      </p:sp>
    </p:spTree>
    <p:extLst>
      <p:ext uri="{BB962C8B-B14F-4D97-AF65-F5344CB8AC3E}">
        <p14:creationId xmlns:p14="http://schemas.microsoft.com/office/powerpoint/2010/main" val="2320750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D67BF-56E9-4C84-BB70-2719C4E6B462}"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173646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C8567-4604-4C1B-889C-AFA0B87FAA41}"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54676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64A36B-6F01-4E79-B2DA-C7F366E393B8}"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2442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38F11-A6EF-407E-A40F-7DFA712EAB3F}"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24291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A86023-99EE-4656-BE7E-1544B7CD3909}"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72559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3CB4D0-D769-4360-9158-19B112771613}" type="datetime1">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36472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D6B1CC-9FA5-49ED-A0BE-07F8326A555F}" type="datetime1">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33551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77D676-C189-41FD-8129-CDC2AB8B4177}" type="datetime1">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1751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4E5EC-4B18-4C65-80B5-D44DEE50E04C}" type="datetime1">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83558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0F8A95-E0DB-435A-9968-C2471F19921F}" type="datetime1">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28031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0337AD-D919-4B91-B9DA-43DF8CA8F4F6}" type="datetime1">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89842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5717C-BC3C-4490-BEC6-34ECB351D7A9}" type="datetime1">
              <a:rPr lang="en-US" smtClean="0"/>
              <a:t>11/29/2018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7EE96-E852-4892-A22F-23BA018C684B}" type="slidenum">
              <a:rPr lang="en-US" smtClean="0"/>
              <a:t>‹#›</a:t>
            </a:fld>
            <a:endParaRPr lang="en-US"/>
          </a:p>
        </p:txBody>
      </p:sp>
    </p:spTree>
    <p:extLst>
      <p:ext uri="{BB962C8B-B14F-4D97-AF65-F5344CB8AC3E}">
        <p14:creationId xmlns:p14="http://schemas.microsoft.com/office/powerpoint/2010/main" val="1852045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github.com/dss-ialh/displaying-health-data"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github.com/dss-ialh/displaying-health-dat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mailto:aging@uvic.ca"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jp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ialh/displaying-health-data"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mailto:aging@uvic.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github.com/dss-ialh/displaying-health-data" TargetMode="External"/><Relationship Id="rId2" Type="http://schemas.openxmlformats.org/officeDocument/2006/relationships/hyperlink" Target="https://ouhsc.edu/bbmc/te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3370" y="523091"/>
            <a:ext cx="8797601" cy="1846659"/>
          </a:xfrm>
          <a:prstGeom prst="rect">
            <a:avLst/>
          </a:prstGeom>
          <a:noFill/>
        </p:spPr>
        <p:txBody>
          <a:bodyPr wrap="none" rtlCol="0">
            <a:spAutoFit/>
          </a:bodyPr>
          <a:lstStyle/>
          <a:p>
            <a:r>
              <a:rPr lang="en-US" sz="6600" dirty="0">
                <a:latin typeface="Arial" panose="020B0604020202020204" pitchFamily="34" charset="0"/>
                <a:cs typeface="Arial" panose="020B0604020202020204" pitchFamily="34" charset="0"/>
              </a:rPr>
              <a:t>Displaying Health Data</a:t>
            </a:r>
          </a:p>
          <a:p>
            <a:r>
              <a:rPr lang="en-US" sz="4800" dirty="0">
                <a:solidFill>
                  <a:schemeClr val="bg1">
                    <a:lumMod val="65000"/>
                  </a:schemeClr>
                </a:solidFill>
                <a:latin typeface="Arial" panose="020B0604020202020204" pitchFamily="34" charset="0"/>
                <a:cs typeface="Arial" panose="020B0604020202020204" pitchFamily="34" charset="0"/>
              </a:rPr>
              <a:t>Cases, Techniques, Solutions</a:t>
            </a:r>
          </a:p>
        </p:txBody>
      </p:sp>
      <p:sp>
        <p:nvSpPr>
          <p:cNvPr id="8" name="TextBox 7"/>
          <p:cNvSpPr txBox="1"/>
          <p:nvPr/>
        </p:nvSpPr>
        <p:spPr>
          <a:xfrm>
            <a:off x="2449187" y="2706745"/>
            <a:ext cx="7514173" cy="2062103"/>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Colloquium + Live-Webcast + Recording</a:t>
            </a:r>
          </a:p>
          <a:p>
            <a:r>
              <a:rPr lang="en-US" sz="3200" dirty="0">
                <a:latin typeface="Arial" panose="020B0604020202020204" pitchFamily="34" charset="0"/>
                <a:cs typeface="Arial" panose="020B0604020202020204" pitchFamily="34" charset="0"/>
              </a:rPr>
              <a:t>Medical Sciences Building (MBS) 160</a:t>
            </a:r>
          </a:p>
          <a:p>
            <a:r>
              <a:rPr lang="en-US" sz="3200" dirty="0">
                <a:latin typeface="Arial" panose="020B0604020202020204" pitchFamily="34" charset="0"/>
                <a:cs typeface="Arial" panose="020B0604020202020204" pitchFamily="34" charset="0"/>
              </a:rPr>
              <a:t>University of Victoria</a:t>
            </a:r>
          </a:p>
          <a:p>
            <a:r>
              <a:rPr lang="en-US" sz="3200" dirty="0">
                <a:solidFill>
                  <a:srgbClr val="FF0000"/>
                </a:solidFill>
                <a:latin typeface="Arial" panose="020B0604020202020204" pitchFamily="34" charset="0"/>
                <a:cs typeface="Arial" panose="020B0604020202020204" pitchFamily="34" charset="0"/>
              </a:rPr>
              <a:t>November 28 – 30 , 1 – 3 pm PST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95" y="4803774"/>
            <a:ext cx="11747505" cy="1762126"/>
          </a:xfrm>
          <a:prstGeom prst="rect">
            <a:avLst/>
          </a:prstGeom>
        </p:spPr>
      </p:pic>
    </p:spTree>
    <p:extLst>
      <p:ext uri="{BB962C8B-B14F-4D97-AF65-F5344CB8AC3E}">
        <p14:creationId xmlns:p14="http://schemas.microsoft.com/office/powerpoint/2010/main" val="319784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723689" y="365125"/>
            <a:ext cx="3194686" cy="6348151"/>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AF87EE96-E852-4892-A22F-23BA018C684B}" type="slidenum">
              <a:rPr lang="en-US" smtClean="0"/>
              <a:t>10</a:t>
            </a:fld>
            <a:endParaRPr lang="en-US"/>
          </a:p>
        </p:txBody>
      </p:sp>
      <p:pic>
        <p:nvPicPr>
          <p:cNvPr id="5" name="Picture 4"/>
          <p:cNvPicPr>
            <a:picLocks noChangeAspect="1"/>
          </p:cNvPicPr>
          <p:nvPr/>
        </p:nvPicPr>
        <p:blipFill>
          <a:blip r:embed="rId3"/>
          <a:stretch>
            <a:fillRect/>
          </a:stretch>
        </p:blipFill>
        <p:spPr>
          <a:xfrm>
            <a:off x="5495651" y="0"/>
            <a:ext cx="3478024" cy="6598227"/>
          </a:xfrm>
          <a:prstGeom prst="rect">
            <a:avLst/>
          </a:prstGeom>
          <a:ln>
            <a:noFill/>
          </a:ln>
          <a:effectLst>
            <a:outerShdw blurRad="292100" dist="139700" dir="2700000" algn="tl" rotWithShape="0">
              <a:srgbClr val="333333">
                <a:alpha val="65000"/>
              </a:srgbClr>
            </a:outerShdw>
          </a:effectLst>
        </p:spPr>
      </p:pic>
      <p:sp>
        <p:nvSpPr>
          <p:cNvPr id="7" name="Title 1"/>
          <p:cNvSpPr>
            <a:spLocks noGrp="1"/>
          </p:cNvSpPr>
          <p:nvPr>
            <p:ph type="title"/>
          </p:nvPr>
        </p:nvSpPr>
        <p:spPr>
          <a:xfrm>
            <a:off x="1" y="10330"/>
            <a:ext cx="4894117" cy="3813525"/>
          </a:xfrm>
        </p:spPr>
        <p:txBody>
          <a:bodyPr>
            <a:normAutofit/>
          </a:bodyPr>
          <a:lstStyle/>
          <a:p>
            <a:r>
              <a:rPr lang="en-US" dirty="0" smtClean="0"/>
              <a:t>Example 4:</a:t>
            </a:r>
            <a:br>
              <a:rPr lang="en-US" dirty="0" smtClean="0"/>
            </a:br>
            <a:r>
              <a:rPr lang="en-US" dirty="0" smtClean="0"/>
              <a:t>MCMC HPDs are updated as collection progresses</a:t>
            </a:r>
            <a:endParaRPr lang="en-US" dirty="0"/>
          </a:p>
        </p:txBody>
      </p:sp>
    </p:spTree>
    <p:extLst>
      <p:ext uri="{BB962C8B-B14F-4D97-AF65-F5344CB8AC3E}">
        <p14:creationId xmlns:p14="http://schemas.microsoft.com/office/powerpoint/2010/main" val="1879131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11</a:t>
            </a:fld>
            <a:endParaRPr lang="en-US"/>
          </a:p>
        </p:txBody>
      </p:sp>
      <p:pic>
        <p:nvPicPr>
          <p:cNvPr id="5" name="Picture 4"/>
          <p:cNvPicPr>
            <a:picLocks noChangeAspect="1"/>
          </p:cNvPicPr>
          <p:nvPr/>
        </p:nvPicPr>
        <p:blipFill>
          <a:blip r:embed="rId2"/>
          <a:stretch>
            <a:fillRect/>
          </a:stretch>
        </p:blipFill>
        <p:spPr>
          <a:xfrm>
            <a:off x="5635000" y="228600"/>
            <a:ext cx="5951200" cy="6492875"/>
          </a:xfrm>
          <a:prstGeom prst="rect">
            <a:avLst/>
          </a:prstGeom>
          <a:ln>
            <a:noFill/>
          </a:ln>
          <a:effectLst>
            <a:outerShdw blurRad="292100" dist="139700" dir="2700000" algn="tl" rotWithShape="0">
              <a:srgbClr val="333333">
                <a:alpha val="65000"/>
              </a:srgbClr>
            </a:outerShdw>
          </a:effectLst>
        </p:spPr>
      </p:pic>
      <p:sp>
        <p:nvSpPr>
          <p:cNvPr id="6" name="Title 1"/>
          <p:cNvSpPr>
            <a:spLocks noGrp="1"/>
          </p:cNvSpPr>
          <p:nvPr>
            <p:ph type="title"/>
          </p:nvPr>
        </p:nvSpPr>
        <p:spPr>
          <a:xfrm>
            <a:off x="1" y="10330"/>
            <a:ext cx="4894117" cy="3813525"/>
          </a:xfrm>
        </p:spPr>
        <p:txBody>
          <a:bodyPr>
            <a:normAutofit/>
          </a:bodyPr>
          <a:lstStyle/>
          <a:p>
            <a:r>
              <a:rPr lang="en-US" dirty="0" smtClean="0"/>
              <a:t>Example 5:</a:t>
            </a:r>
            <a:br>
              <a:rPr lang="en-US" dirty="0" smtClean="0"/>
            </a:br>
            <a:r>
              <a:rPr lang="en-US" dirty="0" smtClean="0"/>
              <a:t>semi-annual reports with multilevel longitudinal models</a:t>
            </a:r>
            <a:endParaRPr lang="en-US" dirty="0"/>
          </a:p>
        </p:txBody>
      </p:sp>
    </p:spTree>
    <p:extLst>
      <p:ext uri="{BB962C8B-B14F-4D97-AF65-F5344CB8AC3E}">
        <p14:creationId xmlns:p14="http://schemas.microsoft.com/office/powerpoint/2010/main" val="328310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5964"/>
          </a:xfrm>
        </p:spPr>
        <p:txBody>
          <a:bodyPr/>
          <a:lstStyle/>
          <a:p>
            <a:r>
              <a:rPr lang="en-US" dirty="0" smtClean="0"/>
              <a:t>dashboards vs reports</a:t>
            </a:r>
            <a:endParaRPr lang="en-US" dirty="0"/>
          </a:p>
        </p:txBody>
      </p:sp>
      <p:sp>
        <p:nvSpPr>
          <p:cNvPr id="3" name="Content Placeholder 2"/>
          <p:cNvSpPr>
            <a:spLocks noGrp="1"/>
          </p:cNvSpPr>
          <p:nvPr>
            <p:ph idx="1"/>
          </p:nvPr>
        </p:nvSpPr>
        <p:spPr>
          <a:xfrm>
            <a:off x="838200" y="955965"/>
            <a:ext cx="10515600" cy="5765510"/>
          </a:xfrm>
        </p:spPr>
        <p:txBody>
          <a:bodyPr/>
          <a:lstStyle/>
          <a:p>
            <a:r>
              <a:rPr lang="en-US" dirty="0"/>
              <a:t>Blur the distinction </a:t>
            </a:r>
            <a:endParaRPr lang="en-US" dirty="0" smtClean="0"/>
          </a:p>
          <a:p>
            <a:endParaRPr lang="en-US" dirty="0" smtClean="0"/>
          </a:p>
          <a:p>
            <a:r>
              <a:rPr lang="en-US" dirty="0" smtClean="0"/>
              <a:t>Try </a:t>
            </a:r>
            <a:r>
              <a:rPr lang="en-US" dirty="0" smtClean="0"/>
              <a:t>to make your reports more like dashboards, so they</a:t>
            </a:r>
          </a:p>
          <a:p>
            <a:pPr marL="914400" lvl="1" indent="-457200">
              <a:buAutoNum type="arabicPeriod"/>
            </a:pPr>
            <a:r>
              <a:rPr lang="en-US" dirty="0" smtClean="0"/>
              <a:t>Are a</a:t>
            </a:r>
            <a:r>
              <a:rPr lang="en-US" dirty="0" smtClean="0"/>
              <a:t>utomated,</a:t>
            </a:r>
          </a:p>
          <a:p>
            <a:pPr marL="914400" lvl="1" indent="-457200">
              <a:buAutoNum type="arabicPeriod"/>
            </a:pPr>
            <a:r>
              <a:rPr lang="en-US" dirty="0" smtClean="0"/>
              <a:t>Are frequently updated &amp; consumed (especially early in the project),</a:t>
            </a:r>
          </a:p>
          <a:p>
            <a:pPr marL="914400" lvl="1" indent="-457200">
              <a:buAutoNum type="arabicPeriod"/>
            </a:pPr>
            <a:r>
              <a:rPr lang="en-US" dirty="0" smtClean="0"/>
              <a:t>Actively flag errors, and</a:t>
            </a:r>
          </a:p>
          <a:p>
            <a:pPr marL="914400" lvl="1" indent="-457200">
              <a:buAutoNum type="arabicPeriod"/>
            </a:pPr>
            <a:r>
              <a:rPr lang="en-US" dirty="0" smtClean="0"/>
              <a:t>Are easy and fun to jump into</a:t>
            </a:r>
          </a:p>
          <a:p>
            <a:pPr marL="914400" lvl="1" indent="-457200">
              <a:buAutoNum type="arabicPeriod"/>
            </a:pPr>
            <a:endParaRPr lang="en-US" dirty="0"/>
          </a:p>
          <a:p>
            <a:r>
              <a:rPr lang="en-US" dirty="0" smtClean="0"/>
              <a:t>Try to make your dashboards more like reports, so they</a:t>
            </a:r>
          </a:p>
          <a:p>
            <a:pPr marL="914400" lvl="1" indent="-457200">
              <a:buAutoNum type="arabicPeriod"/>
            </a:pPr>
            <a:r>
              <a:rPr lang="en-US" dirty="0" smtClean="0"/>
              <a:t>Provide context and are self-explanatory,</a:t>
            </a:r>
          </a:p>
          <a:p>
            <a:pPr marL="914400" lvl="1" indent="-457200">
              <a:buAutoNum type="arabicPeriod"/>
            </a:pPr>
            <a:r>
              <a:rPr lang="en-US" dirty="0" smtClean="0"/>
              <a:t>Are portable and </a:t>
            </a:r>
            <a:r>
              <a:rPr lang="en-US" dirty="0" err="1" smtClean="0"/>
              <a:t>archivable</a:t>
            </a:r>
            <a:r>
              <a:rPr lang="en-US" dirty="0" smtClean="0"/>
              <a:t>, and</a:t>
            </a:r>
          </a:p>
          <a:p>
            <a:pPr marL="914400" lvl="1" indent="-457200">
              <a:buAutoNum type="arabicPeriod"/>
            </a:pPr>
            <a:r>
              <a:rPr lang="en-US" dirty="0" smtClean="0"/>
              <a:t>Contain statistical analyses that encourage sophisticated reasoning.</a:t>
            </a:r>
          </a:p>
          <a:p>
            <a:pPr marL="914400" lvl="1" indent="-457200">
              <a:buAutoNum type="arabicPeriod"/>
            </a:pPr>
            <a:endParaRPr lang="en-US" dirty="0" smtClean="0"/>
          </a:p>
          <a:p>
            <a:pPr marL="914400" lvl="1" indent="-457200">
              <a:buAutoNum type="arabicPeriod"/>
            </a:pPr>
            <a:endParaRPr lang="en-US" dirty="0" smtClean="0"/>
          </a:p>
          <a:p>
            <a:pPr marL="971550" lvl="1" indent="-514350">
              <a:buAutoNum type="arabicPeriod"/>
            </a:pPr>
            <a:endParaRPr lang="en-US" dirty="0" smtClean="0"/>
          </a:p>
          <a:p>
            <a:pPr marL="514350" indent="-514350">
              <a:buAutoNum type="arabicPeriod"/>
            </a:pPr>
            <a:endParaRPr lang="en-US" dirty="0" smtClean="0"/>
          </a:p>
          <a:p>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12</a:t>
            </a:fld>
            <a:endParaRPr lang="en-US"/>
          </a:p>
        </p:txBody>
      </p:sp>
    </p:spTree>
    <p:extLst>
      <p:ext uri="{BB962C8B-B14F-4D97-AF65-F5344CB8AC3E}">
        <p14:creationId xmlns:p14="http://schemas.microsoft.com/office/powerpoint/2010/main" val="1220325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r="3920" b="9723"/>
          <a:stretch/>
        </p:blipFill>
        <p:spPr>
          <a:xfrm>
            <a:off x="4005943" y="3074373"/>
            <a:ext cx="7381853" cy="3130814"/>
          </a:xfrm>
          <a:prstGeom prst="rect">
            <a:avLst/>
          </a:prstGeom>
        </p:spPr>
      </p:pic>
      <p:sp>
        <p:nvSpPr>
          <p:cNvPr id="4" name="Slide Number Placeholder 3"/>
          <p:cNvSpPr>
            <a:spLocks noGrp="1"/>
          </p:cNvSpPr>
          <p:nvPr>
            <p:ph type="sldNum" sz="quarter" idx="12"/>
          </p:nvPr>
        </p:nvSpPr>
        <p:spPr/>
        <p:txBody>
          <a:bodyPr/>
          <a:lstStyle/>
          <a:p>
            <a:fld id="{AF87EE96-E852-4892-A22F-23BA018C684B}" type="slidenum">
              <a:rPr lang="en-US" smtClean="0"/>
              <a:t>13</a:t>
            </a:fld>
            <a:endParaRPr lang="en-US"/>
          </a:p>
        </p:txBody>
      </p:sp>
      <p:pic>
        <p:nvPicPr>
          <p:cNvPr id="5" name="Picture 4"/>
          <p:cNvPicPr>
            <a:picLocks noChangeAspect="1"/>
          </p:cNvPicPr>
          <p:nvPr/>
        </p:nvPicPr>
        <p:blipFill>
          <a:blip r:embed="rId3"/>
          <a:stretch>
            <a:fillRect/>
          </a:stretch>
        </p:blipFill>
        <p:spPr>
          <a:xfrm>
            <a:off x="258511" y="269555"/>
            <a:ext cx="3747432" cy="6588445"/>
          </a:xfrm>
          <a:prstGeom prst="rect">
            <a:avLst/>
          </a:prstGeom>
        </p:spPr>
      </p:pic>
      <p:pic>
        <p:nvPicPr>
          <p:cNvPr id="6" name="Picture 5"/>
          <p:cNvPicPr>
            <a:picLocks noChangeAspect="1"/>
          </p:cNvPicPr>
          <p:nvPr/>
        </p:nvPicPr>
        <p:blipFill>
          <a:blip r:embed="rId4"/>
          <a:stretch>
            <a:fillRect/>
          </a:stretch>
        </p:blipFill>
        <p:spPr>
          <a:xfrm>
            <a:off x="4199429" y="301278"/>
            <a:ext cx="3697460" cy="2773095"/>
          </a:xfrm>
          <a:prstGeom prst="rect">
            <a:avLst/>
          </a:prstGeom>
        </p:spPr>
      </p:pic>
      <p:sp>
        <p:nvSpPr>
          <p:cNvPr id="12" name="TextBox 11"/>
          <p:cNvSpPr txBox="1"/>
          <p:nvPr/>
        </p:nvSpPr>
        <p:spPr>
          <a:xfrm>
            <a:off x="2525313" y="6231480"/>
            <a:ext cx="7565917" cy="584775"/>
          </a:xfrm>
          <a:prstGeom prst="rect">
            <a:avLst/>
          </a:prstGeom>
          <a:noFill/>
        </p:spPr>
        <p:txBody>
          <a:bodyPr wrap="none" rtlCol="0">
            <a:spAutoFit/>
          </a:bodyPr>
          <a:lstStyle/>
          <a:p>
            <a:r>
              <a:rPr lang="en-US" sz="3200" dirty="0" smtClean="0">
                <a:hlinkClick r:id="rId5"/>
              </a:rPr>
              <a:t>github.com/</a:t>
            </a:r>
            <a:r>
              <a:rPr lang="en-US" sz="3200" dirty="0" err="1" smtClean="0">
                <a:hlinkClick r:id="rId5"/>
              </a:rPr>
              <a:t>dss-ialh</a:t>
            </a:r>
            <a:r>
              <a:rPr lang="en-US" sz="3200" dirty="0" smtClean="0">
                <a:hlinkClick r:id="rId5"/>
              </a:rPr>
              <a:t>/displaying-health-data</a:t>
            </a:r>
            <a:r>
              <a:rPr lang="en-US" sz="3200" dirty="0" smtClean="0"/>
              <a:t>  </a:t>
            </a:r>
            <a:endParaRPr lang="en-US" sz="3200" dirty="0"/>
          </a:p>
        </p:txBody>
      </p:sp>
      <p:sp>
        <p:nvSpPr>
          <p:cNvPr id="8" name="Title 1"/>
          <p:cNvSpPr>
            <a:spLocks noGrp="1"/>
          </p:cNvSpPr>
          <p:nvPr>
            <p:ph type="title"/>
          </p:nvPr>
        </p:nvSpPr>
        <p:spPr>
          <a:xfrm>
            <a:off x="8090374" y="561109"/>
            <a:ext cx="3263425" cy="1129579"/>
          </a:xfrm>
        </p:spPr>
        <p:txBody>
          <a:bodyPr>
            <a:normAutofit fontScale="90000"/>
          </a:bodyPr>
          <a:lstStyle/>
          <a:p>
            <a:r>
              <a:rPr lang="en-US" dirty="0" smtClean="0"/>
              <a:t>Fictional, Reproducible example</a:t>
            </a:r>
            <a:endParaRPr lang="en-US" dirty="0"/>
          </a:p>
        </p:txBody>
      </p:sp>
    </p:spTree>
    <p:extLst>
      <p:ext uri="{BB962C8B-B14F-4D97-AF65-F5344CB8AC3E}">
        <p14:creationId xmlns:p14="http://schemas.microsoft.com/office/powerpoint/2010/main" val="1777419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79961" cy="1325563"/>
          </a:xfrm>
        </p:spPr>
        <p:txBody>
          <a:bodyPr/>
          <a:lstStyle/>
          <a:p>
            <a:r>
              <a:rPr lang="en-US" dirty="0" smtClean="0"/>
              <a:t>Data background</a:t>
            </a:r>
            <a:endParaRPr lang="en-US" dirty="0"/>
          </a:p>
        </p:txBody>
      </p:sp>
      <p:sp>
        <p:nvSpPr>
          <p:cNvPr id="3" name="Content Placeholder 2"/>
          <p:cNvSpPr>
            <a:spLocks noGrp="1"/>
          </p:cNvSpPr>
          <p:nvPr>
            <p:ph idx="1"/>
          </p:nvPr>
        </p:nvSpPr>
        <p:spPr>
          <a:xfrm>
            <a:off x="838201" y="1825625"/>
            <a:ext cx="4743734" cy="4351338"/>
          </a:xfrm>
        </p:spPr>
        <p:txBody>
          <a:bodyPr/>
          <a:lstStyle/>
          <a:p>
            <a:r>
              <a:rPr lang="en-US" dirty="0" smtClean="0"/>
              <a:t>Studying cognitive decline among OK seniors</a:t>
            </a:r>
          </a:p>
          <a:p>
            <a:r>
              <a:rPr lang="en-US" dirty="0" smtClean="0"/>
              <a:t>Collecting measures on COG and PHYS </a:t>
            </a:r>
            <a:r>
              <a:rPr lang="en-US" dirty="0" smtClean="0"/>
              <a:t>performance</a:t>
            </a:r>
            <a:endParaRPr lang="en-US" dirty="0" smtClean="0"/>
          </a:p>
          <a:p>
            <a:r>
              <a:rPr lang="en-US" dirty="0" smtClean="0"/>
              <a:t>Total of 200 respondents from three </a:t>
            </a:r>
            <a:r>
              <a:rPr lang="en-US" dirty="0" smtClean="0"/>
              <a:t>programs/counties </a:t>
            </a:r>
            <a:r>
              <a:rPr lang="en-US" dirty="0" smtClean="0"/>
              <a:t>in Oklahoma</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14</a:t>
            </a:fld>
            <a:endParaRPr lang="en-US"/>
          </a:p>
        </p:txBody>
      </p:sp>
      <p:pic>
        <p:nvPicPr>
          <p:cNvPr id="5" name="Picture 4"/>
          <p:cNvPicPr>
            <a:picLocks noChangeAspect="1"/>
          </p:cNvPicPr>
          <p:nvPr/>
        </p:nvPicPr>
        <p:blipFill>
          <a:blip r:embed="rId2"/>
          <a:stretch>
            <a:fillRect/>
          </a:stretch>
        </p:blipFill>
        <p:spPr>
          <a:xfrm>
            <a:off x="5812215" y="301538"/>
            <a:ext cx="6235890" cy="6054812"/>
          </a:xfrm>
          <a:prstGeom prst="rect">
            <a:avLst/>
          </a:prstGeom>
        </p:spPr>
      </p:pic>
    </p:spTree>
    <p:extLst>
      <p:ext uri="{BB962C8B-B14F-4D97-AF65-F5344CB8AC3E}">
        <p14:creationId xmlns:p14="http://schemas.microsoft.com/office/powerpoint/2010/main" val="369986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56" y="275431"/>
            <a:ext cx="5185229" cy="850611"/>
          </a:xfrm>
        </p:spPr>
        <p:txBody>
          <a:bodyPr/>
          <a:lstStyle/>
          <a:p>
            <a:r>
              <a:rPr lang="en-US" dirty="0" smtClean="0"/>
              <a:t>Fictional scenario</a:t>
            </a:r>
            <a:r>
              <a:rPr lang="en-US" dirty="0" smtClean="0"/>
              <a:t>:</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15</a:t>
            </a:fld>
            <a:endParaRPr lang="en-US"/>
          </a:p>
        </p:txBody>
      </p:sp>
      <p:sp>
        <p:nvSpPr>
          <p:cNvPr id="9"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135082" y="1215736"/>
            <a:ext cx="6206578" cy="49612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dirty="0" smtClean="0"/>
              <a:t>We want to study cognitive decline among seniors in </a:t>
            </a:r>
            <a:r>
              <a:rPr lang="en-US" dirty="0" smtClean="0"/>
              <a:t>Oklahoma</a:t>
            </a:r>
          </a:p>
          <a:p>
            <a:endParaRPr lang="en-US" dirty="0" smtClean="0"/>
          </a:p>
          <a:p>
            <a:r>
              <a:rPr lang="en-US" dirty="0" smtClean="0"/>
              <a:t>Objective: monitoring </a:t>
            </a:r>
            <a:r>
              <a:rPr lang="en-US" dirty="0"/>
              <a:t>cognitive trajectories over time </a:t>
            </a:r>
            <a:endParaRPr lang="en-US" dirty="0" smtClean="0"/>
          </a:p>
          <a:p>
            <a:endParaRPr lang="en-US" dirty="0" smtClean="0"/>
          </a:p>
          <a:p>
            <a:r>
              <a:rPr lang="en-US" dirty="0" smtClean="0"/>
              <a:t>Recruited 200 seniors from three </a:t>
            </a:r>
            <a:r>
              <a:rPr lang="en-US" dirty="0" smtClean="0"/>
              <a:t>programs/counties</a:t>
            </a:r>
          </a:p>
          <a:p>
            <a:endParaRPr lang="en-US" dirty="0" smtClean="0"/>
          </a:p>
          <a:p>
            <a:r>
              <a:rPr lang="en-US" dirty="0" smtClean="0"/>
              <a:t>Dashboard is </a:t>
            </a:r>
            <a:r>
              <a:rPr lang="en-US" dirty="0" smtClean="0"/>
              <a:t>tailored </a:t>
            </a:r>
            <a:r>
              <a:rPr lang="en-US" dirty="0" smtClean="0"/>
              <a:t>to providers in Tulsa </a:t>
            </a:r>
            <a:endParaRPr lang="en-US" dirty="0"/>
          </a:p>
        </p:txBody>
      </p:sp>
      <p:pic>
        <p:nvPicPr>
          <p:cNvPr id="10" name="Picture 9"/>
          <p:cNvPicPr>
            <a:picLocks noChangeAspect="1"/>
          </p:cNvPicPr>
          <p:nvPr/>
        </p:nvPicPr>
        <p:blipFill>
          <a:blip r:embed="rId2"/>
          <a:stretch>
            <a:fillRect/>
          </a:stretch>
        </p:blipFill>
        <p:spPr>
          <a:xfrm>
            <a:off x="6341660" y="653257"/>
            <a:ext cx="5613400" cy="5613400"/>
          </a:xfrm>
          <a:prstGeom prst="rect">
            <a:avLst/>
          </a:prstGeom>
        </p:spPr>
      </p:pic>
    </p:spTree>
    <p:extLst>
      <p:ext uri="{BB962C8B-B14F-4D97-AF65-F5344CB8AC3E}">
        <p14:creationId xmlns:p14="http://schemas.microsoft.com/office/powerpoint/2010/main" val="99844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16</a:t>
            </a:fld>
            <a:endParaRPr lang="en-US"/>
          </a:p>
        </p:txBody>
      </p:sp>
      <p:sp>
        <p:nvSpPr>
          <p:cNvPr id="9"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382791"/>
            <a:ext cx="3146221" cy="507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Program directors need </a:t>
            </a:r>
            <a:r>
              <a:rPr lang="en-US" dirty="0" smtClean="0"/>
              <a:t>to monitor </a:t>
            </a:r>
            <a:r>
              <a:rPr lang="en-US" dirty="0" smtClean="0"/>
              <a:t>the focal </a:t>
            </a:r>
            <a:r>
              <a:rPr lang="en-US" dirty="0" smtClean="0"/>
              <a:t>group over </a:t>
            </a:r>
            <a:r>
              <a:rPr lang="en-US" dirty="0" smtClean="0"/>
              <a:t>time.</a:t>
            </a:r>
            <a:endParaRPr lang="en-US" dirty="0" smtClean="0"/>
          </a:p>
          <a:p>
            <a:pPr marL="0" indent="0">
              <a:buNone/>
            </a:pPr>
            <a:endParaRPr lang="en-US" dirty="0" smtClean="0"/>
          </a:p>
          <a:p>
            <a:pPr marL="0" indent="0">
              <a:buNone/>
            </a:pPr>
            <a:r>
              <a:rPr lang="en-US" dirty="0" smtClean="0"/>
              <a:t>De-emphasized programs provide </a:t>
            </a:r>
            <a:r>
              <a:rPr lang="en-US" dirty="0" smtClean="0"/>
              <a:t>meaningful reference </a:t>
            </a:r>
            <a:r>
              <a:rPr lang="en-US" dirty="0" smtClean="0"/>
              <a:t>points.</a:t>
            </a:r>
            <a:endParaRPr lang="en-US" dirty="0"/>
          </a:p>
        </p:txBody>
      </p:sp>
      <p:pic>
        <p:nvPicPr>
          <p:cNvPr id="6" name="Picture 5"/>
          <p:cNvPicPr>
            <a:picLocks noChangeAspect="1"/>
          </p:cNvPicPr>
          <p:nvPr/>
        </p:nvPicPr>
        <p:blipFill>
          <a:blip r:embed="rId2"/>
          <a:stretch>
            <a:fillRect/>
          </a:stretch>
        </p:blipFill>
        <p:spPr>
          <a:xfrm>
            <a:off x="3146221" y="0"/>
            <a:ext cx="9037622" cy="6858000"/>
          </a:xfrm>
          <a:prstGeom prst="rect">
            <a:avLst/>
          </a:prstGeom>
        </p:spPr>
      </p:pic>
    </p:spTree>
    <p:extLst>
      <p:ext uri="{BB962C8B-B14F-4D97-AF65-F5344CB8AC3E}">
        <p14:creationId xmlns:p14="http://schemas.microsoft.com/office/powerpoint/2010/main" val="287666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17</a:t>
            </a:fld>
            <a:endParaRPr lang="en-US"/>
          </a:p>
        </p:txBody>
      </p:sp>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We also need to see the progress of </a:t>
            </a:r>
            <a:r>
              <a:rPr lang="en-US" dirty="0" smtClean="0"/>
              <a:t>individuals</a:t>
            </a:r>
          </a:p>
          <a:p>
            <a:pPr marL="0" indent="0">
              <a:buNone/>
            </a:pPr>
            <a:endParaRPr lang="en-US" dirty="0" smtClean="0"/>
          </a:p>
          <a:p>
            <a:pPr marL="0" indent="0">
              <a:buNone/>
            </a:pPr>
            <a:r>
              <a:rPr lang="en-US" dirty="0" smtClean="0"/>
              <a:t>Tulsa </a:t>
            </a:r>
            <a:r>
              <a:rPr lang="en-US" dirty="0" smtClean="0"/>
              <a:t>county trajectories are in </a:t>
            </a:r>
            <a:r>
              <a:rPr lang="en-US" dirty="0" smtClean="0"/>
              <a:t>orange.  The others are primarily for context.</a:t>
            </a:r>
            <a:endParaRPr lang="en-US" dirty="0"/>
          </a:p>
        </p:txBody>
      </p:sp>
      <p:pic>
        <p:nvPicPr>
          <p:cNvPr id="2" name="Picture 1"/>
          <p:cNvPicPr>
            <a:picLocks noChangeAspect="1"/>
          </p:cNvPicPr>
          <p:nvPr/>
        </p:nvPicPr>
        <p:blipFill>
          <a:blip r:embed="rId2"/>
          <a:stretch>
            <a:fillRect/>
          </a:stretch>
        </p:blipFill>
        <p:spPr>
          <a:xfrm>
            <a:off x="3135817" y="0"/>
            <a:ext cx="9037622" cy="6858000"/>
          </a:xfrm>
          <a:prstGeom prst="rect">
            <a:avLst/>
          </a:prstGeom>
        </p:spPr>
      </p:pic>
    </p:spTree>
    <p:extLst>
      <p:ext uri="{BB962C8B-B14F-4D97-AF65-F5344CB8AC3E}">
        <p14:creationId xmlns:p14="http://schemas.microsoft.com/office/powerpoint/2010/main" val="976041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18</a:t>
            </a:fld>
            <a:endParaRPr lang="en-US"/>
          </a:p>
        </p:txBody>
      </p:sp>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Some nurses were more comfortable starting with tables than graphs.</a:t>
            </a:r>
            <a:endParaRPr lang="en-US" dirty="0"/>
          </a:p>
        </p:txBody>
      </p:sp>
      <p:pic>
        <p:nvPicPr>
          <p:cNvPr id="8" name="Picture 7"/>
          <p:cNvPicPr>
            <a:picLocks noChangeAspect="1"/>
          </p:cNvPicPr>
          <p:nvPr/>
        </p:nvPicPr>
        <p:blipFill>
          <a:blip r:embed="rId2"/>
          <a:stretch>
            <a:fillRect/>
          </a:stretch>
        </p:blipFill>
        <p:spPr>
          <a:xfrm>
            <a:off x="3135817" y="0"/>
            <a:ext cx="9037622" cy="6858000"/>
          </a:xfrm>
          <a:prstGeom prst="rect">
            <a:avLst/>
          </a:prstGeom>
        </p:spPr>
      </p:pic>
    </p:spTree>
    <p:extLst>
      <p:ext uri="{BB962C8B-B14F-4D97-AF65-F5344CB8AC3E}">
        <p14:creationId xmlns:p14="http://schemas.microsoft.com/office/powerpoint/2010/main" val="2141857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19</a:t>
            </a:fld>
            <a:endParaRPr lang="en-US"/>
          </a:p>
        </p:txBody>
      </p:sp>
      <p:pic>
        <p:nvPicPr>
          <p:cNvPr id="3" name="Picture 2"/>
          <p:cNvPicPr>
            <a:picLocks noChangeAspect="1"/>
          </p:cNvPicPr>
          <p:nvPr/>
        </p:nvPicPr>
        <p:blipFill>
          <a:blip r:embed="rId2"/>
          <a:stretch>
            <a:fillRect/>
          </a:stretch>
        </p:blipFill>
        <p:spPr>
          <a:xfrm>
            <a:off x="3135839" y="0"/>
            <a:ext cx="9037622" cy="6858000"/>
          </a:xfrm>
          <a:prstGeom prst="rect">
            <a:avLst/>
          </a:prstGeom>
        </p:spPr>
      </p:pic>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Histograms are particularly benefited from full-sentence hover text.</a:t>
            </a:r>
            <a:endParaRPr lang="en-US" dirty="0"/>
          </a:p>
        </p:txBody>
      </p:sp>
    </p:spTree>
    <p:extLst>
      <p:ext uri="{BB962C8B-B14F-4D97-AF65-F5344CB8AC3E}">
        <p14:creationId xmlns:p14="http://schemas.microsoft.com/office/powerpoint/2010/main" val="1648253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25028" y="217274"/>
            <a:ext cx="6450805" cy="1384995"/>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Displaying Health Data</a:t>
            </a:r>
          </a:p>
          <a:p>
            <a:r>
              <a:rPr lang="en-US" sz="3600" dirty="0">
                <a:solidFill>
                  <a:schemeClr val="bg1">
                    <a:lumMod val="65000"/>
                  </a:schemeClr>
                </a:solidFill>
                <a:latin typeface="Arial" panose="020B0604020202020204" pitchFamily="34" charset="0"/>
                <a:cs typeface="Arial" panose="020B0604020202020204" pitchFamily="34" charset="0"/>
              </a:rPr>
              <a:t>Cases, Techniques, Solutions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4452" y="2326237"/>
            <a:ext cx="3700248" cy="3700248"/>
          </a:xfrm>
          <a:prstGeom prst="rect">
            <a:avLst/>
          </a:prstGeom>
        </p:spPr>
      </p:pic>
      <p:grpSp>
        <p:nvGrpSpPr>
          <p:cNvPr id="5" name="Group 4"/>
          <p:cNvGrpSpPr/>
          <p:nvPr/>
        </p:nvGrpSpPr>
        <p:grpSpPr>
          <a:xfrm>
            <a:off x="0" y="1956905"/>
            <a:ext cx="8474452" cy="4603832"/>
            <a:chOff x="1574907" y="2001908"/>
            <a:chExt cx="8474452" cy="4603832"/>
          </a:xfrm>
        </p:grpSpPr>
        <p:pic>
          <p:nvPicPr>
            <p:cNvPr id="2" name="Picture 1"/>
            <p:cNvPicPr>
              <a:picLocks noChangeAspect="1"/>
            </p:cNvPicPr>
            <p:nvPr/>
          </p:nvPicPr>
          <p:blipFill>
            <a:blip r:embed="rId4"/>
            <a:stretch>
              <a:fillRect/>
            </a:stretch>
          </p:blipFill>
          <p:spPr>
            <a:xfrm>
              <a:off x="2552318" y="2155177"/>
              <a:ext cx="7497041" cy="4450563"/>
            </a:xfrm>
            <a:prstGeom prst="rect">
              <a:avLst/>
            </a:prstGeom>
          </p:spPr>
        </p:pic>
        <p:sp>
          <p:nvSpPr>
            <p:cNvPr id="4" name="TextBox 3"/>
            <p:cNvSpPr txBox="1"/>
            <p:nvPr/>
          </p:nvSpPr>
          <p:spPr>
            <a:xfrm>
              <a:off x="2570126" y="2001908"/>
              <a:ext cx="1321644"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Health Data</a:t>
              </a:r>
            </a:p>
          </p:txBody>
        </p:sp>
        <p:sp>
          <p:nvSpPr>
            <p:cNvPr id="8" name="TextBox 7"/>
            <p:cNvSpPr txBox="1"/>
            <p:nvPr/>
          </p:nvSpPr>
          <p:spPr>
            <a:xfrm>
              <a:off x="2451685" y="3474799"/>
              <a:ext cx="1565300"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Substance Use</a:t>
              </a:r>
            </a:p>
          </p:txBody>
        </p:sp>
        <p:sp>
          <p:nvSpPr>
            <p:cNvPr id="11" name="TextBox 10"/>
            <p:cNvSpPr txBox="1"/>
            <p:nvPr/>
          </p:nvSpPr>
          <p:spPr>
            <a:xfrm>
              <a:off x="1574907" y="5023306"/>
              <a:ext cx="2442079"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Pipelines &amp; Dashboards</a:t>
              </a:r>
            </a:p>
          </p:txBody>
        </p:sp>
      </p:grpSp>
    </p:spTree>
    <p:extLst>
      <p:ext uri="{BB962C8B-B14F-4D97-AF65-F5344CB8AC3E}">
        <p14:creationId xmlns:p14="http://schemas.microsoft.com/office/powerpoint/2010/main" val="257836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20</a:t>
            </a:fld>
            <a:endParaRPr lang="en-US"/>
          </a:p>
        </p:txBody>
      </p:sp>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Each dashboard had several tabs of documentation.</a:t>
            </a:r>
          </a:p>
          <a:p>
            <a:pPr marL="0" indent="0">
              <a:buNone/>
            </a:pPr>
            <a:endParaRPr lang="en-US" dirty="0"/>
          </a:p>
          <a:p>
            <a:pPr marL="0" indent="0">
              <a:buNone/>
            </a:pPr>
            <a:r>
              <a:rPr lang="en-US" dirty="0" smtClean="0"/>
              <a:t>Our quality varied across dashboards, and</a:t>
            </a:r>
            <a:r>
              <a:rPr lang="en-US" dirty="0"/>
              <a:t> </a:t>
            </a:r>
            <a:r>
              <a:rPr lang="en-US" dirty="0" smtClean="0"/>
              <a:t>this is a representative example.</a:t>
            </a:r>
          </a:p>
        </p:txBody>
      </p:sp>
      <p:pic>
        <p:nvPicPr>
          <p:cNvPr id="2" name="Picture 1"/>
          <p:cNvPicPr>
            <a:picLocks noChangeAspect="1"/>
          </p:cNvPicPr>
          <p:nvPr/>
        </p:nvPicPr>
        <p:blipFill rotWithShape="1">
          <a:blip r:embed="rId2"/>
          <a:srcRect t="7552" r="19954" b="20303"/>
          <a:stretch/>
        </p:blipFill>
        <p:spPr>
          <a:xfrm>
            <a:off x="3125426" y="550717"/>
            <a:ext cx="8948811" cy="61202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1535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157308"/>
            <a:ext cx="10515600" cy="1048038"/>
          </a:xfrm>
        </p:spPr>
        <p:txBody>
          <a:bodyPr>
            <a:normAutofit fontScale="90000"/>
          </a:bodyPr>
          <a:lstStyle/>
          <a:p>
            <a:r>
              <a:rPr lang="en-US" dirty="0"/>
              <a:t>Pipeline </a:t>
            </a:r>
            <a:r>
              <a:rPr lang="en-US" sz="3100" dirty="0" smtClean="0"/>
              <a:t>(available at </a:t>
            </a:r>
            <a:r>
              <a:rPr lang="en-US" sz="3100" dirty="0" smtClean="0">
                <a:hlinkClick r:id="rId2"/>
              </a:rPr>
              <a:t>github.com/</a:t>
            </a:r>
            <a:r>
              <a:rPr lang="en-US" sz="3100" dirty="0" err="1" smtClean="0">
                <a:hlinkClick r:id="rId2"/>
              </a:rPr>
              <a:t>dss-ialh</a:t>
            </a:r>
            <a:r>
              <a:rPr lang="en-US" sz="3100" dirty="0" smtClean="0">
                <a:hlinkClick r:id="rId2"/>
              </a:rPr>
              <a:t>/displaying-health-data</a:t>
            </a:r>
            <a:r>
              <a:rPr lang="en-US" sz="3100" dirty="0" smtClean="0"/>
              <a:t>)</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21</a:t>
            </a:fld>
            <a:endParaRPr lang="en-US"/>
          </a:p>
        </p:txBody>
      </p:sp>
      <p:pic>
        <p:nvPicPr>
          <p:cNvPr id="5122" name="Picture 2" descr="flow-skelet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17" y="1387111"/>
            <a:ext cx="11838709" cy="526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723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157308"/>
            <a:ext cx="10515600" cy="1048038"/>
          </a:xfrm>
        </p:spPr>
        <p:txBody>
          <a:bodyPr/>
          <a:lstStyle/>
          <a:p>
            <a:r>
              <a:rPr lang="en-US" dirty="0" smtClean="0"/>
              <a:t>Pipeline</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22</a:t>
            </a:fld>
            <a:endParaRPr lang="en-US"/>
          </a:p>
        </p:txBody>
      </p:sp>
      <p:pic>
        <p:nvPicPr>
          <p:cNvPr id="5122" name="Picture 2" descr="flow-skelet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17" y="1387111"/>
            <a:ext cx="11838709" cy="526018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9746672" y="4561609"/>
            <a:ext cx="1652155" cy="1205345"/>
          </a:xfrm>
          <a:prstGeom prst="ellipse">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62926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23</a:t>
            </a:fld>
            <a:endParaRPr lang="en-US"/>
          </a:p>
        </p:txBody>
      </p:sp>
    </p:spTree>
    <p:extLst>
      <p:ext uri="{BB962C8B-B14F-4D97-AF65-F5344CB8AC3E}">
        <p14:creationId xmlns:p14="http://schemas.microsoft.com/office/powerpoint/2010/main" val="2489979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850"/>
          </a:xfrm>
        </p:spPr>
        <p:txBody>
          <a:bodyPr/>
          <a:lstStyle/>
          <a:p>
            <a:r>
              <a:rPr lang="en-US" dirty="0" smtClean="0"/>
              <a:t>Providers</a:t>
            </a:r>
            <a:endParaRPr lang="en-US" dirty="0"/>
          </a:p>
        </p:txBody>
      </p:sp>
      <p:sp>
        <p:nvSpPr>
          <p:cNvPr id="3" name="Content Placeholder 2"/>
          <p:cNvSpPr>
            <a:spLocks noGrp="1"/>
          </p:cNvSpPr>
          <p:nvPr>
            <p:ph idx="1"/>
          </p:nvPr>
        </p:nvSpPr>
        <p:spPr>
          <a:xfrm>
            <a:off x="93518" y="1323975"/>
            <a:ext cx="12022282" cy="5032375"/>
          </a:xfrm>
        </p:spPr>
        <p:txBody>
          <a:bodyPr>
            <a:normAutofit fontScale="85000" lnSpcReduction="10000"/>
          </a:bodyPr>
          <a:lstStyle/>
          <a:p>
            <a:pPr marL="514350" indent="-514350">
              <a:buFont typeface="+mj-lt"/>
              <a:buAutoNum type="arabicPeriod"/>
            </a:pPr>
            <a:r>
              <a:rPr lang="en-US" b="1" dirty="0" smtClean="0"/>
              <a:t>Oklahoma State Department of Health</a:t>
            </a:r>
            <a:r>
              <a:rPr lang="en-US" dirty="0" smtClean="0"/>
              <a:t>– </a:t>
            </a:r>
            <a:r>
              <a:rPr lang="en-US" dirty="0"/>
              <a:t>Persephone Starks, John Delara, Beth Martin</a:t>
            </a:r>
          </a:p>
          <a:p>
            <a:pPr marL="514350" indent="-514350">
              <a:buFont typeface="+mj-lt"/>
              <a:buAutoNum type="arabicPeriod"/>
            </a:pPr>
            <a:r>
              <a:rPr lang="en-US" b="1" dirty="0"/>
              <a:t>Children First Tulsa </a:t>
            </a:r>
            <a:r>
              <a:rPr lang="en-US" dirty="0"/>
              <a:t>– LouAnn Beuke</a:t>
            </a:r>
          </a:p>
          <a:p>
            <a:pPr marL="514350" indent="-514350">
              <a:buFont typeface="+mj-lt"/>
              <a:buAutoNum type="arabicPeriod"/>
            </a:pPr>
            <a:r>
              <a:rPr lang="en-US" b="1" dirty="0" smtClean="0"/>
              <a:t>LCDA</a:t>
            </a:r>
            <a:r>
              <a:rPr lang="en-US" dirty="0" smtClean="0"/>
              <a:t> </a:t>
            </a:r>
            <a:r>
              <a:rPr lang="en-US" dirty="0"/>
              <a:t>– Patty </a:t>
            </a:r>
            <a:r>
              <a:rPr lang="en-US" dirty="0" err="1"/>
              <a:t>Demoraes-Huffhine</a:t>
            </a:r>
            <a:endParaRPr lang="en-US" dirty="0"/>
          </a:p>
          <a:p>
            <a:pPr marL="514350" indent="-514350">
              <a:buFont typeface="+mj-lt"/>
              <a:buAutoNum type="arabicPeriod"/>
            </a:pPr>
            <a:r>
              <a:rPr lang="en-US" b="1" dirty="0"/>
              <a:t>Oklahoma City County Health Department </a:t>
            </a:r>
            <a:r>
              <a:rPr lang="en-US" dirty="0"/>
              <a:t>– Denise Howard, Diane Sammons, </a:t>
            </a:r>
            <a:r>
              <a:rPr lang="en-US" dirty="0" smtClean="0"/>
              <a:t> Sally Dixon</a:t>
            </a:r>
            <a:endParaRPr lang="en-US" dirty="0"/>
          </a:p>
          <a:p>
            <a:pPr marL="514350" indent="-514350">
              <a:buFont typeface="+mj-lt"/>
              <a:buAutoNum type="arabicPeriod"/>
            </a:pPr>
            <a:r>
              <a:rPr lang="en-US" b="1" dirty="0"/>
              <a:t>OKC Public Schools </a:t>
            </a:r>
            <a:r>
              <a:rPr lang="en-US" dirty="0"/>
              <a:t>– Yolanda Lucero, </a:t>
            </a:r>
            <a:r>
              <a:rPr lang="en-US" dirty="0" err="1"/>
              <a:t>Kethzia</a:t>
            </a:r>
            <a:r>
              <a:rPr lang="en-US" dirty="0"/>
              <a:t> </a:t>
            </a:r>
            <a:r>
              <a:rPr lang="en-US" dirty="0" err="1"/>
              <a:t>Njikam</a:t>
            </a:r>
            <a:endParaRPr lang="en-US" dirty="0"/>
          </a:p>
          <a:p>
            <a:pPr marL="514350" indent="-514350">
              <a:buFont typeface="+mj-lt"/>
              <a:buAutoNum type="arabicPeriod"/>
            </a:pPr>
            <a:r>
              <a:rPr lang="en-US" b="1" dirty="0"/>
              <a:t>PAT Bethany Public Schools </a:t>
            </a:r>
            <a:r>
              <a:rPr lang="en-US" dirty="0"/>
              <a:t>– Mindy </a:t>
            </a:r>
            <a:r>
              <a:rPr lang="en-US" dirty="0" smtClean="0"/>
              <a:t>Turner, Jem Balderas</a:t>
            </a:r>
            <a:endParaRPr lang="en-US" dirty="0"/>
          </a:p>
          <a:p>
            <a:pPr marL="514350" indent="-514350">
              <a:buFont typeface="+mj-lt"/>
              <a:buAutoNum type="arabicPeriod"/>
            </a:pPr>
            <a:r>
              <a:rPr lang="en-US" b="1" dirty="0"/>
              <a:t>PAT Parent Promise </a:t>
            </a:r>
            <a:r>
              <a:rPr lang="en-US" dirty="0"/>
              <a:t>– Shawna </a:t>
            </a:r>
            <a:r>
              <a:rPr lang="en-US" dirty="0" smtClean="0"/>
              <a:t>Norman</a:t>
            </a:r>
          </a:p>
          <a:p>
            <a:pPr marL="514350" indent="-514350">
              <a:buFont typeface="+mj-lt"/>
              <a:buAutoNum type="arabicPeriod"/>
            </a:pPr>
            <a:r>
              <a:rPr lang="en-US" b="1" dirty="0" smtClean="0"/>
              <a:t>Community </a:t>
            </a:r>
            <a:r>
              <a:rPr lang="en-US" b="1" dirty="0"/>
              <a:t>Action Program Tulsa </a:t>
            </a:r>
            <a:r>
              <a:rPr lang="en-US" dirty="0"/>
              <a:t>– Dana James</a:t>
            </a:r>
          </a:p>
          <a:p>
            <a:pPr marL="514350" indent="-514350">
              <a:buFont typeface="+mj-lt"/>
              <a:buAutoNum type="arabicPeriod"/>
            </a:pPr>
            <a:r>
              <a:rPr lang="en-US" b="1" dirty="0" smtClean="0"/>
              <a:t>Cherokee PARENTS </a:t>
            </a:r>
            <a:r>
              <a:rPr lang="en-US" dirty="0" smtClean="0"/>
              <a:t>– Ben King, Jennifer Kirby, Amy </a:t>
            </a:r>
            <a:r>
              <a:rPr lang="en-US" dirty="0" err="1" smtClean="0"/>
              <a:t>Thilges</a:t>
            </a:r>
            <a:endParaRPr lang="en-US" dirty="0" smtClean="0"/>
          </a:p>
          <a:p>
            <a:pPr marL="514350" indent="-514350">
              <a:buFont typeface="+mj-lt"/>
              <a:buAutoNum type="arabicPeriod"/>
            </a:pPr>
            <a:r>
              <a:rPr lang="en-US" b="1" dirty="0" smtClean="0"/>
              <a:t>PCCT </a:t>
            </a:r>
            <a:r>
              <a:rPr lang="en-US" b="1" dirty="0"/>
              <a:t>PAT Tulsa  </a:t>
            </a:r>
            <a:r>
              <a:rPr lang="en-US" dirty="0"/>
              <a:t>- Sarah </a:t>
            </a:r>
            <a:r>
              <a:rPr lang="en-US" dirty="0" err="1"/>
              <a:t>Neyman</a:t>
            </a:r>
            <a:endParaRPr lang="en-US" dirty="0"/>
          </a:p>
          <a:p>
            <a:pPr marL="514350" indent="-514350">
              <a:buFont typeface="+mj-lt"/>
              <a:buAutoNum type="arabicPeriod"/>
            </a:pPr>
            <a:r>
              <a:rPr lang="en-US" b="1" dirty="0" err="1" smtClean="0"/>
              <a:t>SafeCare</a:t>
            </a:r>
            <a:r>
              <a:rPr lang="en-US" b="1" dirty="0" smtClean="0"/>
              <a:t> </a:t>
            </a:r>
            <a:r>
              <a:rPr lang="en-US" b="1" dirty="0"/>
              <a:t>PCCT </a:t>
            </a:r>
            <a:r>
              <a:rPr lang="en-US" dirty="0"/>
              <a:t>– Sheri </a:t>
            </a:r>
            <a:r>
              <a:rPr lang="en-US" dirty="0" smtClean="0"/>
              <a:t>Davis</a:t>
            </a:r>
            <a:endParaRPr lang="en-US" dirty="0"/>
          </a:p>
          <a:p>
            <a:pPr marL="514350" indent="-514350">
              <a:buFont typeface="+mj-lt"/>
              <a:buAutoNum type="arabicPeriod"/>
            </a:pPr>
            <a:r>
              <a:rPr lang="en-US" b="1" dirty="0" err="1"/>
              <a:t>SafeCare</a:t>
            </a:r>
            <a:r>
              <a:rPr lang="en-US" b="1" dirty="0"/>
              <a:t> </a:t>
            </a:r>
            <a:r>
              <a:rPr lang="en-US" b="1" dirty="0" err="1"/>
              <a:t>NorthCare</a:t>
            </a:r>
            <a:r>
              <a:rPr lang="en-US" b="1" dirty="0"/>
              <a:t> </a:t>
            </a:r>
            <a:r>
              <a:rPr lang="en-US" dirty="0"/>
              <a:t>– Dwan </a:t>
            </a:r>
            <a:r>
              <a:rPr lang="en-US" dirty="0" smtClean="0"/>
              <a:t>McDonald </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24</a:t>
            </a:fld>
            <a:endParaRPr lang="en-US"/>
          </a:p>
        </p:txBody>
      </p:sp>
    </p:spTree>
    <p:extLst>
      <p:ext uri="{BB962C8B-B14F-4D97-AF65-F5344CB8AC3E}">
        <p14:creationId xmlns:p14="http://schemas.microsoft.com/office/powerpoint/2010/main" val="737116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45" y="365126"/>
            <a:ext cx="11305310" cy="958850"/>
          </a:xfrm>
        </p:spPr>
        <p:txBody>
          <a:bodyPr>
            <a:normAutofit fontScale="90000"/>
          </a:bodyPr>
          <a:lstStyle/>
          <a:p>
            <a:r>
              <a:rPr lang="en-US" dirty="0" smtClean="0"/>
              <a:t>University of Oklahoma HSC Analysts </a:t>
            </a:r>
            <a:br>
              <a:rPr lang="en-US" dirty="0" smtClean="0"/>
            </a:br>
            <a:r>
              <a:rPr lang="en-US" sz="3600" dirty="0" smtClean="0"/>
              <a:t>for the MIECHV-3 CQI</a:t>
            </a:r>
            <a:endParaRPr lang="en-US" sz="3600" dirty="0"/>
          </a:p>
        </p:txBody>
      </p:sp>
      <p:sp>
        <p:nvSpPr>
          <p:cNvPr id="3" name="Content Placeholder 2"/>
          <p:cNvSpPr>
            <a:spLocks noGrp="1"/>
          </p:cNvSpPr>
          <p:nvPr>
            <p:ph idx="1"/>
          </p:nvPr>
        </p:nvSpPr>
        <p:spPr>
          <a:xfrm>
            <a:off x="405245" y="1830243"/>
            <a:ext cx="10948555" cy="4891232"/>
          </a:xfrm>
        </p:spPr>
        <p:txBody>
          <a:bodyPr>
            <a:normAutofit lnSpcReduction="10000"/>
          </a:bodyPr>
          <a:lstStyle/>
          <a:p>
            <a:pPr marL="0" indent="0">
              <a:buNone/>
            </a:pPr>
            <a:r>
              <a:rPr lang="en-US" dirty="0" smtClean="0"/>
              <a:t>David Bard, </a:t>
            </a:r>
          </a:p>
          <a:p>
            <a:pPr marL="0" indent="0">
              <a:buNone/>
            </a:pPr>
            <a:r>
              <a:rPr lang="en-US" dirty="0" smtClean="0"/>
              <a:t>Will Beasley</a:t>
            </a:r>
          </a:p>
          <a:p>
            <a:pPr marL="0" indent="0">
              <a:buNone/>
            </a:pPr>
            <a:r>
              <a:rPr lang="en-US" dirty="0" smtClean="0"/>
              <a:t>Geneva Marshall</a:t>
            </a:r>
          </a:p>
          <a:p>
            <a:pPr marL="0" indent="0">
              <a:buNone/>
            </a:pPr>
            <a:r>
              <a:rPr lang="en-US" dirty="0" smtClean="0"/>
              <a:t>Thomas Wilson</a:t>
            </a:r>
          </a:p>
          <a:p>
            <a:pPr marL="0" indent="0">
              <a:buNone/>
            </a:pPr>
            <a:r>
              <a:rPr lang="en-US" dirty="0" smtClean="0"/>
              <a:t>Andrew Peters</a:t>
            </a:r>
          </a:p>
          <a:p>
            <a:pPr marL="0" indent="0">
              <a:buNone/>
            </a:pPr>
            <a:r>
              <a:rPr lang="en-US" dirty="0" smtClean="0"/>
              <a:t>Chris Aston</a:t>
            </a:r>
          </a:p>
          <a:p>
            <a:pPr marL="0" indent="0">
              <a:buNone/>
            </a:pPr>
            <a:r>
              <a:rPr lang="en-US" dirty="0" smtClean="0"/>
              <a:t>Donna Wells</a:t>
            </a:r>
          </a:p>
          <a:p>
            <a:pPr marL="0" indent="0">
              <a:buNone/>
            </a:pPr>
            <a:r>
              <a:rPr lang="en-US" dirty="0" smtClean="0"/>
              <a:t>Som Bohora</a:t>
            </a:r>
            <a:endParaRPr lang="en-US" dirty="0"/>
          </a:p>
          <a:p>
            <a:pPr marL="0" indent="0">
              <a:buNone/>
            </a:pPr>
            <a:r>
              <a:rPr lang="en-US" dirty="0"/>
              <a:t>Maleeha </a:t>
            </a:r>
            <a:r>
              <a:rPr lang="en-US" dirty="0" smtClean="0"/>
              <a:t>Shahid</a:t>
            </a:r>
          </a:p>
          <a:p>
            <a:pPr marL="0" indent="0">
              <a:buNone/>
            </a:pPr>
            <a:r>
              <a:rPr lang="en-US" dirty="0" smtClean="0"/>
              <a:t>Yutian Thompson</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25</a:t>
            </a:fld>
            <a:endParaRPr lang="en-US"/>
          </a:p>
        </p:txBody>
      </p:sp>
    </p:spTree>
    <p:extLst>
      <p:ext uri="{BB962C8B-B14F-4D97-AF65-F5344CB8AC3E}">
        <p14:creationId xmlns:p14="http://schemas.microsoft.com/office/powerpoint/2010/main" val="317123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3370" y="523091"/>
            <a:ext cx="8797601" cy="1846659"/>
          </a:xfrm>
          <a:prstGeom prst="rect">
            <a:avLst/>
          </a:prstGeom>
          <a:noFill/>
        </p:spPr>
        <p:txBody>
          <a:bodyPr wrap="none" rtlCol="0">
            <a:spAutoFit/>
          </a:bodyPr>
          <a:lstStyle/>
          <a:p>
            <a:r>
              <a:rPr lang="en-US" sz="6600" dirty="0">
                <a:latin typeface="Arial" panose="020B0604020202020204" pitchFamily="34" charset="0"/>
                <a:cs typeface="Arial" panose="020B0604020202020204" pitchFamily="34" charset="0"/>
              </a:rPr>
              <a:t>Displaying Health Data</a:t>
            </a:r>
          </a:p>
          <a:p>
            <a:r>
              <a:rPr lang="en-US" sz="4800" dirty="0">
                <a:solidFill>
                  <a:schemeClr val="bg1">
                    <a:lumMod val="65000"/>
                  </a:schemeClr>
                </a:solidFill>
                <a:latin typeface="Arial" panose="020B0604020202020204" pitchFamily="34" charset="0"/>
                <a:cs typeface="Arial" panose="020B0604020202020204" pitchFamily="34" charset="0"/>
              </a:rPr>
              <a:t>Cases, Techniques, Solutions</a:t>
            </a:r>
          </a:p>
        </p:txBody>
      </p:sp>
      <p:sp>
        <p:nvSpPr>
          <p:cNvPr id="8" name="TextBox 7"/>
          <p:cNvSpPr txBox="1"/>
          <p:nvPr/>
        </p:nvSpPr>
        <p:spPr>
          <a:xfrm>
            <a:off x="899787" y="2885935"/>
            <a:ext cx="4309834"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Colloquium + Live-Webcast + Recording</a:t>
            </a:r>
          </a:p>
          <a:p>
            <a:r>
              <a:rPr lang="en-US" dirty="0">
                <a:latin typeface="Arial" panose="020B0604020202020204" pitchFamily="34" charset="0"/>
                <a:cs typeface="Arial" panose="020B0604020202020204" pitchFamily="34" charset="0"/>
              </a:rPr>
              <a:t>Medical Sciences Building (MBS) 160</a:t>
            </a:r>
          </a:p>
          <a:p>
            <a:r>
              <a:rPr lang="en-US" dirty="0">
                <a:latin typeface="Arial" panose="020B0604020202020204" pitchFamily="34" charset="0"/>
                <a:cs typeface="Arial" panose="020B0604020202020204" pitchFamily="34" charset="0"/>
              </a:rPr>
              <a:t>University of Victoria</a:t>
            </a:r>
          </a:p>
          <a:p>
            <a:r>
              <a:rPr lang="en-US" dirty="0">
                <a:solidFill>
                  <a:srgbClr val="FF0000"/>
                </a:solidFill>
                <a:latin typeface="Arial" panose="020B0604020202020204" pitchFamily="34" charset="0"/>
                <a:cs typeface="Arial" panose="020B0604020202020204" pitchFamily="34" charset="0"/>
              </a:rPr>
              <a:t>November 28 – 30 , 1 – 3 pm PST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95" y="4803774"/>
            <a:ext cx="11747505" cy="1762126"/>
          </a:xfrm>
          <a:prstGeom prst="rect">
            <a:avLst/>
          </a:prstGeom>
        </p:spPr>
      </p:pic>
      <p:sp>
        <p:nvSpPr>
          <p:cNvPr id="5" name="Content Placeholder 2"/>
          <p:cNvSpPr txBox="1">
            <a:spLocks/>
          </p:cNvSpPr>
          <p:nvPr/>
        </p:nvSpPr>
        <p:spPr>
          <a:xfrm>
            <a:off x="5772150" y="2904137"/>
            <a:ext cx="6419850" cy="13652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Please email questions to </a:t>
            </a:r>
            <a:r>
              <a:rPr lang="en-US" sz="3600" dirty="0">
                <a:hlinkClick r:id="rId4"/>
              </a:rPr>
              <a:t>aging@uvic.ca</a:t>
            </a:r>
            <a:r>
              <a:rPr lang="en-US" sz="3600" dirty="0"/>
              <a:t> </a:t>
            </a:r>
          </a:p>
        </p:txBody>
      </p:sp>
    </p:spTree>
    <p:extLst>
      <p:ext uri="{BB962C8B-B14F-4D97-AF65-F5344CB8AC3E}">
        <p14:creationId xmlns:p14="http://schemas.microsoft.com/office/powerpoint/2010/main" val="69368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5829" y="252201"/>
            <a:ext cx="3017510" cy="2326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709" y="3745309"/>
            <a:ext cx="1905000" cy="1905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591" y="2159000"/>
            <a:ext cx="2170000" cy="21700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31338" y="673697"/>
            <a:ext cx="1950724" cy="190500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0316" y="5243401"/>
            <a:ext cx="2106168" cy="813816"/>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67596" y="5077285"/>
            <a:ext cx="749808" cy="1146048"/>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12772" y="3244000"/>
            <a:ext cx="1252731" cy="737618"/>
          </a:xfrm>
          <a:prstGeom prst="rect">
            <a:avLst/>
          </a:prstGeom>
        </p:spPr>
      </p:pic>
    </p:spTree>
    <p:extLst>
      <p:ext uri="{BB962C8B-B14F-4D97-AF65-F5344CB8AC3E}">
        <p14:creationId xmlns:p14="http://schemas.microsoft.com/office/powerpoint/2010/main" val="265831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510" y="234716"/>
            <a:ext cx="11793613" cy="1200329"/>
          </a:xfrm>
          <a:prstGeom prst="rect">
            <a:avLst/>
          </a:prstGeom>
          <a:noFill/>
        </p:spPr>
        <p:txBody>
          <a:bodyPr wrap="none" rtlCol="0">
            <a:spAutoFit/>
          </a:bodyPr>
          <a:lstStyle/>
          <a:p>
            <a:r>
              <a:rPr lang="en-US" sz="4000" dirty="0" smtClean="0">
                <a:latin typeface="Arial" panose="020B0604020202020204" pitchFamily="34" charset="0"/>
                <a:cs typeface="Arial" panose="020B0604020202020204" pitchFamily="34" charset="0"/>
              </a:rPr>
              <a:t>Building pipelines and dashboards for practitioners</a:t>
            </a:r>
            <a:endParaRPr lang="en-US" sz="4000" dirty="0">
              <a:latin typeface="Arial" panose="020B0604020202020204" pitchFamily="34" charset="0"/>
              <a:cs typeface="Arial" panose="020B0604020202020204" pitchFamily="34" charset="0"/>
            </a:endParaRPr>
          </a:p>
          <a:p>
            <a:r>
              <a:rPr lang="en-US" sz="3200" dirty="0" smtClean="0">
                <a:solidFill>
                  <a:schemeClr val="bg1">
                    <a:lumMod val="65000"/>
                  </a:schemeClr>
                </a:solidFill>
                <a:latin typeface="Arial" panose="020B0604020202020204" pitchFamily="34" charset="0"/>
                <a:cs typeface="Arial" panose="020B0604020202020204" pitchFamily="34" charset="0"/>
              </a:rPr>
              <a:t>Knowledge mobilization with reproducible reporting</a:t>
            </a:r>
            <a:endParaRPr lang="en-US" sz="3200" dirty="0">
              <a:solidFill>
                <a:schemeClr val="bg1">
                  <a:lumMod val="65000"/>
                </a:schemeClr>
              </a:solidFill>
              <a:latin typeface="Arial" panose="020B0604020202020204" pitchFamily="34" charset="0"/>
              <a:cs typeface="Arial" panose="020B0604020202020204" pitchFamily="34" charset="0"/>
            </a:endParaRPr>
          </a:p>
        </p:txBody>
      </p:sp>
      <p:grpSp>
        <p:nvGrpSpPr>
          <p:cNvPr id="3" name="Group 2"/>
          <p:cNvGrpSpPr/>
          <p:nvPr/>
        </p:nvGrpSpPr>
        <p:grpSpPr>
          <a:xfrm>
            <a:off x="5057116" y="4273779"/>
            <a:ext cx="6632265" cy="1812544"/>
            <a:chOff x="5303858" y="4541346"/>
            <a:chExt cx="6632265" cy="1812544"/>
          </a:xfrm>
        </p:grpSpPr>
        <p:sp>
          <p:nvSpPr>
            <p:cNvPr id="17" name="TextBox 16"/>
            <p:cNvSpPr txBox="1"/>
            <p:nvPr/>
          </p:nvSpPr>
          <p:spPr>
            <a:xfrm>
              <a:off x="6565651" y="4541346"/>
              <a:ext cx="3939605" cy="523220"/>
            </a:xfrm>
            <a:prstGeom prst="rect">
              <a:avLst/>
            </a:prstGeom>
            <a:noFill/>
          </p:spPr>
          <p:txBody>
            <a:bodyPr wrap="none" rtlCol="0">
              <a:spAutoFit/>
            </a:bodyPr>
            <a:lstStyle/>
            <a:p>
              <a:r>
                <a:rPr lang="en-US" sz="2800" dirty="0" smtClean="0"/>
                <a:t>Access lecture slides from</a:t>
              </a:r>
              <a:endParaRPr lang="en-US" sz="2800" dirty="0"/>
            </a:p>
          </p:txBody>
        </p:sp>
        <p:sp>
          <p:nvSpPr>
            <p:cNvPr id="18" name="TextBox 17"/>
            <p:cNvSpPr txBox="1"/>
            <p:nvPr/>
          </p:nvSpPr>
          <p:spPr>
            <a:xfrm>
              <a:off x="5303858" y="5186008"/>
              <a:ext cx="6632265" cy="523220"/>
            </a:xfrm>
            <a:prstGeom prst="rect">
              <a:avLst/>
            </a:prstGeom>
            <a:noFill/>
          </p:spPr>
          <p:txBody>
            <a:bodyPr wrap="none" rtlCol="0">
              <a:spAutoFit/>
            </a:bodyPr>
            <a:lstStyle/>
            <a:p>
              <a:r>
                <a:rPr lang="en-US" sz="2800" dirty="0" smtClean="0">
                  <a:hlinkClick r:id="rId3"/>
                </a:rPr>
                <a:t>github.com/</a:t>
              </a:r>
              <a:r>
                <a:rPr lang="en-US" sz="2800" dirty="0" err="1" smtClean="0">
                  <a:hlinkClick r:id="rId3"/>
                </a:rPr>
                <a:t>dss-ialh</a:t>
              </a:r>
              <a:r>
                <a:rPr lang="en-US" sz="2800" dirty="0" smtClean="0">
                  <a:hlinkClick r:id="rId3"/>
                </a:rPr>
                <a:t>/displaying-health-data</a:t>
              </a:r>
              <a:r>
                <a:rPr lang="en-US" sz="2800" dirty="0" smtClean="0"/>
                <a:t>  </a:t>
              </a:r>
              <a:endParaRPr lang="en-US" sz="2800" dirty="0"/>
            </a:p>
          </p:txBody>
        </p:sp>
        <p:sp>
          <p:nvSpPr>
            <p:cNvPr id="20" name="TextBox 19"/>
            <p:cNvSpPr txBox="1"/>
            <p:nvPr/>
          </p:nvSpPr>
          <p:spPr>
            <a:xfrm>
              <a:off x="5736957" y="5830670"/>
              <a:ext cx="5766066" cy="523220"/>
            </a:xfrm>
            <a:prstGeom prst="rect">
              <a:avLst/>
            </a:prstGeom>
            <a:noFill/>
          </p:spPr>
          <p:txBody>
            <a:bodyPr wrap="none" rtlCol="0">
              <a:spAutoFit/>
            </a:bodyPr>
            <a:lstStyle/>
            <a:p>
              <a:r>
                <a:rPr lang="en-US" sz="2800" dirty="0" smtClean="0">
                  <a:solidFill>
                    <a:srgbClr val="FF0000"/>
                  </a:solidFill>
                </a:rPr>
                <a:t>Clone the repo </a:t>
              </a:r>
              <a:r>
                <a:rPr lang="en-US" sz="2800" dirty="0" smtClean="0"/>
                <a:t>to reproduce examples</a:t>
              </a:r>
              <a:endParaRPr lang="en-US" sz="2800" dirty="0"/>
            </a:p>
          </p:txBody>
        </p:sp>
      </p:grpSp>
      <p:sp>
        <p:nvSpPr>
          <p:cNvPr id="14" name="TextBox 13"/>
          <p:cNvSpPr txBox="1"/>
          <p:nvPr/>
        </p:nvSpPr>
        <p:spPr>
          <a:xfrm>
            <a:off x="1459069" y="4589297"/>
            <a:ext cx="2289147" cy="369332"/>
          </a:xfrm>
          <a:prstGeom prst="rect">
            <a:avLst/>
          </a:prstGeom>
          <a:noFill/>
        </p:spPr>
        <p:txBody>
          <a:bodyPr wrap="square" rtlCol="0">
            <a:spAutoFit/>
          </a:bodyPr>
          <a:lstStyle/>
          <a:p>
            <a:pPr algn="ctr"/>
            <a:r>
              <a:rPr lang="en-CA" dirty="0" smtClean="0">
                <a:latin typeface="Arial" panose="020B0604020202020204" pitchFamily="34" charset="0"/>
                <a:cs typeface="Arial" panose="020B0604020202020204" pitchFamily="34" charset="0"/>
              </a:rPr>
              <a:t>Will Beasley</a:t>
            </a:r>
            <a:endParaRPr lang="en-CA" dirty="0">
              <a:latin typeface="Arial" panose="020B0604020202020204" pitchFamily="34" charset="0"/>
              <a:cs typeface="Arial" panose="020B0604020202020204" pitchFamily="34" charset="0"/>
            </a:endParaRPr>
          </a:p>
        </p:txBody>
      </p:sp>
      <p:sp>
        <p:nvSpPr>
          <p:cNvPr id="16" name="Content Placeholder 2"/>
          <p:cNvSpPr txBox="1">
            <a:spLocks/>
          </p:cNvSpPr>
          <p:nvPr/>
        </p:nvSpPr>
        <p:spPr>
          <a:xfrm>
            <a:off x="5736957" y="2627901"/>
            <a:ext cx="4965991" cy="13652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Please email questions to </a:t>
            </a:r>
            <a:r>
              <a:rPr lang="en-US" sz="3600" dirty="0">
                <a:hlinkClick r:id="rId4"/>
              </a:rPr>
              <a:t>aging@uvic.ca</a:t>
            </a:r>
            <a:r>
              <a:rPr lang="en-US" sz="3600" dirty="0"/>
              <a:t> </a:t>
            </a: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9043" y="5045774"/>
            <a:ext cx="1627849" cy="1627849"/>
          </a:xfrm>
          <a:prstGeom prst="rect">
            <a:avLst/>
          </a:prstGeom>
        </p:spPr>
      </p:pic>
      <p:pic>
        <p:nvPicPr>
          <p:cNvPr id="2050" name="Picture 2" descr="Will Beasle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7649" y="1779592"/>
            <a:ext cx="1870639" cy="249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92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945" y="353291"/>
            <a:ext cx="11585864" cy="3156672"/>
          </a:xfrm>
        </p:spPr>
        <p:txBody>
          <a:bodyPr>
            <a:normAutofit/>
          </a:bodyPr>
          <a:lstStyle/>
          <a:p>
            <a:r>
              <a:rPr lang="en-US" dirty="0" smtClean="0"/>
              <a:t>Building Pipelines and Dashboards for Practitioners:</a:t>
            </a:r>
            <a:br>
              <a:rPr lang="en-US" dirty="0" smtClean="0"/>
            </a:br>
            <a:r>
              <a:rPr lang="en-US" sz="3600" dirty="0" smtClean="0"/>
              <a:t>Mobilizing knowledge with reproducible reporting</a:t>
            </a:r>
            <a:endParaRPr lang="en-US" sz="3600" dirty="0"/>
          </a:p>
        </p:txBody>
      </p:sp>
      <p:sp>
        <p:nvSpPr>
          <p:cNvPr id="3" name="Subtitle 2"/>
          <p:cNvSpPr>
            <a:spLocks noGrp="1"/>
          </p:cNvSpPr>
          <p:nvPr>
            <p:ph type="subTitle" idx="1"/>
          </p:nvPr>
        </p:nvSpPr>
        <p:spPr>
          <a:xfrm>
            <a:off x="1409700" y="4651521"/>
            <a:ext cx="9144000" cy="1655762"/>
          </a:xfrm>
        </p:spPr>
        <p:txBody>
          <a:bodyPr>
            <a:noAutofit/>
          </a:bodyPr>
          <a:lstStyle/>
          <a:p>
            <a:r>
              <a:rPr lang="en-US" sz="3200" dirty="0" smtClean="0"/>
              <a:t>Will Beasley, Geneva Marshall, &amp; David Bard</a:t>
            </a:r>
          </a:p>
          <a:p>
            <a:r>
              <a:rPr lang="en-US" sz="3200" dirty="0" smtClean="0"/>
              <a:t>University of Oklahoma Health Science Center</a:t>
            </a:r>
          </a:p>
          <a:p>
            <a:r>
              <a:rPr lang="en-US" sz="3200" dirty="0" smtClean="0"/>
              <a:t>Biomedical and Behavioral Health Core</a:t>
            </a:r>
            <a:endParaRPr lang="en-US" sz="3200" dirty="0"/>
          </a:p>
        </p:txBody>
      </p:sp>
    </p:spTree>
    <p:extLst>
      <p:ext uri="{BB962C8B-B14F-4D97-AF65-F5344CB8AC3E}">
        <p14:creationId xmlns:p14="http://schemas.microsoft.com/office/powerpoint/2010/main" val="393815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336"/>
            <a:ext cx="10515600" cy="6296891"/>
          </a:xfrm>
        </p:spPr>
        <p:txBody>
          <a:bodyPr>
            <a:normAutofit/>
          </a:bodyPr>
          <a:lstStyle/>
          <a:p>
            <a:pPr marL="0" indent="0">
              <a:buNone/>
            </a:pPr>
            <a:r>
              <a:rPr lang="en-US" dirty="0" smtClean="0"/>
              <a:t>A.0. What is </a:t>
            </a:r>
            <a:r>
              <a:rPr lang="en-US" dirty="0" smtClean="0">
                <a:hlinkClick r:id="rId2"/>
              </a:rPr>
              <a:t>BBMC</a:t>
            </a:r>
            <a:r>
              <a:rPr lang="en-US" dirty="0"/>
              <a:t> </a:t>
            </a:r>
            <a:r>
              <a:rPr lang="en-US" dirty="0" smtClean="0"/>
              <a:t>and what I do there</a:t>
            </a:r>
          </a:p>
          <a:p>
            <a:pPr marL="0" indent="0">
              <a:buNone/>
            </a:pPr>
            <a:endParaRPr lang="en-US" dirty="0" smtClean="0"/>
          </a:p>
          <a:p>
            <a:pPr marL="0" indent="0">
              <a:buNone/>
            </a:pPr>
            <a:r>
              <a:rPr lang="en-US" dirty="0" smtClean="0"/>
              <a:t>A.1</a:t>
            </a:r>
            <a:r>
              <a:rPr lang="en-US" dirty="0" smtClean="0"/>
              <a:t>. Examples of the dashboards I have built</a:t>
            </a:r>
          </a:p>
          <a:p>
            <a:pPr lvl="1"/>
            <a:r>
              <a:rPr lang="en-US" dirty="0" smtClean="0"/>
              <a:t>Takeaway: Dashboards are fun only if the pipeline is solid</a:t>
            </a:r>
          </a:p>
          <a:p>
            <a:endParaRPr lang="en-US" dirty="0" smtClean="0"/>
          </a:p>
          <a:p>
            <a:pPr marL="0" indent="0">
              <a:buNone/>
            </a:pPr>
            <a:r>
              <a:rPr lang="en-US" dirty="0" smtClean="0"/>
              <a:t>B.0 Fictional dashboard to demonstrate the pipeline</a:t>
            </a:r>
          </a:p>
          <a:p>
            <a:pPr lvl="1"/>
            <a:r>
              <a:rPr lang="en-US" dirty="0" smtClean="0"/>
              <a:t>Simplified reproducible </a:t>
            </a:r>
            <a:r>
              <a:rPr lang="en-US" dirty="0" smtClean="0"/>
              <a:t>example. </a:t>
            </a:r>
            <a:endParaRPr lang="en-US" dirty="0"/>
          </a:p>
          <a:p>
            <a:pPr lvl="1"/>
            <a:r>
              <a:rPr lang="en-US" dirty="0" smtClean="0"/>
              <a:t>Reproduce the example by forking </a:t>
            </a:r>
            <a:r>
              <a:rPr lang="en-US" dirty="0" smtClean="0"/>
              <a:t/>
            </a:r>
            <a:br>
              <a:rPr lang="en-US" dirty="0" smtClean="0"/>
            </a:br>
            <a:r>
              <a:rPr lang="en-US" dirty="0" smtClean="0">
                <a:hlinkClick r:id="rId3"/>
              </a:rPr>
              <a:t>github.com/</a:t>
            </a:r>
            <a:r>
              <a:rPr lang="en-US" dirty="0" err="1" smtClean="0">
                <a:hlinkClick r:id="rId3"/>
              </a:rPr>
              <a:t>dss-ialh</a:t>
            </a:r>
            <a:r>
              <a:rPr lang="en-US" dirty="0" smtClean="0">
                <a:hlinkClick r:id="rId3"/>
              </a:rPr>
              <a:t>/displaying-health-data</a:t>
            </a:r>
            <a:r>
              <a:rPr lang="en-US" dirty="0" smtClean="0"/>
              <a:t>  </a:t>
            </a:r>
            <a:endParaRPr lang="en-US" dirty="0" smtClean="0"/>
          </a:p>
          <a:p>
            <a:pPr lvl="1"/>
            <a:r>
              <a:rPr lang="en-US" dirty="0" smtClean="0"/>
              <a:t>Dashboard content</a:t>
            </a:r>
            <a:endParaRPr lang="en-US" dirty="0" smtClean="0"/>
          </a:p>
          <a:p>
            <a:pPr lvl="1"/>
            <a:r>
              <a:rPr lang="en-US" dirty="0" smtClean="0"/>
              <a:t>Upstream </a:t>
            </a:r>
            <a:r>
              <a:rPr lang="en-US" dirty="0" smtClean="0"/>
              <a:t>pipeline</a:t>
            </a:r>
          </a:p>
          <a:p>
            <a:pPr lvl="1"/>
            <a:endParaRPr lang="en-US" dirty="0"/>
          </a:p>
          <a:p>
            <a:pPr marL="0" indent="0">
              <a:buNone/>
            </a:pPr>
            <a:r>
              <a:rPr lang="en-US" dirty="0" smtClean="0"/>
              <a:t>C.0. Takeaways and recommendations</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5</a:t>
            </a:fld>
            <a:endParaRPr lang="en-US"/>
          </a:p>
        </p:txBody>
      </p:sp>
    </p:spTree>
    <p:extLst>
      <p:ext uri="{BB962C8B-B14F-4D97-AF65-F5344CB8AC3E}">
        <p14:creationId xmlns:p14="http://schemas.microsoft.com/office/powerpoint/2010/main" val="358173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 am and what I do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6</a:t>
            </a:fld>
            <a:endParaRPr lang="en-US"/>
          </a:p>
        </p:txBody>
      </p:sp>
    </p:spTree>
    <p:extLst>
      <p:ext uri="{BB962C8B-B14F-4D97-AF65-F5344CB8AC3E}">
        <p14:creationId xmlns:p14="http://schemas.microsoft.com/office/powerpoint/2010/main" val="405142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2836718" cy="4393911"/>
          </a:xfrm>
        </p:spPr>
        <p:txBody>
          <a:bodyPr>
            <a:normAutofit/>
          </a:bodyPr>
          <a:lstStyle/>
          <a:p>
            <a:r>
              <a:rPr lang="en-US" dirty="0" smtClean="0"/>
              <a:t>Example 1: history of therapist training  </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7</a:t>
            </a:fld>
            <a:endParaRPr lang="en-US"/>
          </a:p>
        </p:txBody>
      </p:sp>
      <p:pic>
        <p:nvPicPr>
          <p:cNvPr id="7" name="Picture 6"/>
          <p:cNvPicPr>
            <a:picLocks noChangeAspect="1"/>
          </p:cNvPicPr>
          <p:nvPr/>
        </p:nvPicPr>
        <p:blipFill>
          <a:blip r:embed="rId2"/>
          <a:stretch>
            <a:fillRect/>
          </a:stretch>
        </p:blipFill>
        <p:spPr>
          <a:xfrm>
            <a:off x="2919846" y="56544"/>
            <a:ext cx="8837966" cy="67064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831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80" y="136525"/>
            <a:ext cx="11610109" cy="1082331"/>
          </a:xfrm>
        </p:spPr>
        <p:txBody>
          <a:bodyPr/>
          <a:lstStyle/>
          <a:p>
            <a:r>
              <a:rPr lang="en-US" dirty="0" smtClean="0"/>
              <a:t>Example 2: availability of specialized CPS workers</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8</a:t>
            </a:fld>
            <a:endParaRPr lang="en-US"/>
          </a:p>
        </p:txBody>
      </p:sp>
      <p:pic>
        <p:nvPicPr>
          <p:cNvPr id="5" name="Picture 4"/>
          <p:cNvPicPr>
            <a:picLocks noChangeAspect="1"/>
          </p:cNvPicPr>
          <p:nvPr/>
        </p:nvPicPr>
        <p:blipFill>
          <a:blip r:embed="rId2"/>
          <a:stretch>
            <a:fillRect/>
          </a:stretch>
        </p:blipFill>
        <p:spPr>
          <a:xfrm>
            <a:off x="287481" y="1227805"/>
            <a:ext cx="11610109" cy="54847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89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330"/>
            <a:ext cx="6515100" cy="1444397"/>
          </a:xfrm>
        </p:spPr>
        <p:txBody>
          <a:bodyPr/>
          <a:lstStyle/>
          <a:p>
            <a:r>
              <a:rPr lang="en-US" dirty="0" smtClean="0"/>
              <a:t>Example 3:</a:t>
            </a:r>
            <a:br>
              <a:rPr lang="en-US" dirty="0" smtClean="0"/>
            </a:br>
            <a:r>
              <a:rPr lang="en-US" dirty="0" smtClean="0"/>
              <a:t>data collection quality</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9</a:t>
            </a:fld>
            <a:endParaRPr lang="en-US"/>
          </a:p>
        </p:txBody>
      </p:sp>
      <p:pic>
        <p:nvPicPr>
          <p:cNvPr id="7" name="Picture 6"/>
          <p:cNvPicPr>
            <a:picLocks noChangeAspect="1"/>
          </p:cNvPicPr>
          <p:nvPr/>
        </p:nvPicPr>
        <p:blipFill>
          <a:blip r:embed="rId2"/>
          <a:stretch>
            <a:fillRect/>
          </a:stretch>
        </p:blipFill>
        <p:spPr>
          <a:xfrm>
            <a:off x="6961913" y="92015"/>
            <a:ext cx="5032086" cy="6547775"/>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stretch>
            <a:fillRect/>
          </a:stretch>
        </p:blipFill>
        <p:spPr>
          <a:xfrm>
            <a:off x="-15726" y="1867020"/>
            <a:ext cx="6790601" cy="47727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25067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504</TotalTime>
  <Words>1124</Words>
  <Application>Microsoft Office PowerPoint</Application>
  <PresentationFormat>Widescreen</PresentationFormat>
  <Paragraphs>159</Paragraphs>
  <Slides>27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ArialMT</vt:lpstr>
      <vt:lpstr>Calibri</vt:lpstr>
      <vt:lpstr>Calibri Light</vt:lpstr>
      <vt:lpstr>Office Theme</vt:lpstr>
      <vt:lpstr>PowerPoint Presentation</vt:lpstr>
      <vt:lpstr>PowerPoint Presentation</vt:lpstr>
      <vt:lpstr>PowerPoint Presentation</vt:lpstr>
      <vt:lpstr>Building Pipelines and Dashboards for Practitioners: Mobilizing knowledge with reproducible reporting</vt:lpstr>
      <vt:lpstr>PowerPoint Presentation</vt:lpstr>
      <vt:lpstr>Who I am and what I do</vt:lpstr>
      <vt:lpstr>Example 1: history of therapist training  </vt:lpstr>
      <vt:lpstr>Example 2: availability of specialized CPS workers</vt:lpstr>
      <vt:lpstr>Example 3: data collection quality</vt:lpstr>
      <vt:lpstr>Example 4: MCMC HPDs are updated as collection progresses</vt:lpstr>
      <vt:lpstr>Example 5: semi-annual reports with multilevel longitudinal models</vt:lpstr>
      <vt:lpstr>dashboards vs reports</vt:lpstr>
      <vt:lpstr>Fictional, Reproducible example</vt:lpstr>
      <vt:lpstr>Data background</vt:lpstr>
      <vt:lpstr>Fictional scenario:</vt:lpstr>
      <vt:lpstr>PowerPoint Presentation</vt:lpstr>
      <vt:lpstr>PowerPoint Presentation</vt:lpstr>
      <vt:lpstr>PowerPoint Presentation</vt:lpstr>
      <vt:lpstr>PowerPoint Presentation</vt:lpstr>
      <vt:lpstr>PowerPoint Presentation</vt:lpstr>
      <vt:lpstr>Pipeline (available at github.com/dss-ialh/displaying-health-data)</vt:lpstr>
      <vt:lpstr>Pipeline</vt:lpstr>
      <vt:lpstr>Takeaways</vt:lpstr>
      <vt:lpstr>Providers</vt:lpstr>
      <vt:lpstr>University of Oklahoma HSC Analysts  for the MIECHV-3 CQI</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Andrey Koval</dc:creator>
  <cp:lastModifiedBy>Beasley, William H.  (HSC)</cp:lastModifiedBy>
  <cp:revision>55</cp:revision>
  <dcterms:created xsi:type="dcterms:W3CDTF">2018-11-21T16:24:56Z</dcterms:created>
  <dcterms:modified xsi:type="dcterms:W3CDTF">2018-11-30T07:08:53Z</dcterms:modified>
</cp:coreProperties>
</file>