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63" r:id="rId3"/>
    <p:sldId id="290" r:id="rId4"/>
    <p:sldId id="264" r:id="rId5"/>
    <p:sldId id="257" r:id="rId6"/>
    <p:sldId id="293" r:id="rId7"/>
    <p:sldId id="265" r:id="rId8"/>
    <p:sldId id="291" r:id="rId9"/>
    <p:sldId id="278" r:id="rId10"/>
    <p:sldId id="279" r:id="rId11"/>
    <p:sldId id="275" r:id="rId12"/>
    <p:sldId id="277" r:id="rId13"/>
    <p:sldId id="280" r:id="rId14"/>
    <p:sldId id="276" r:id="rId15"/>
    <p:sldId id="281" r:id="rId16"/>
    <p:sldId id="294" r:id="rId17"/>
    <p:sldId id="295" r:id="rId18"/>
    <p:sldId id="282" r:id="rId19"/>
    <p:sldId id="286" r:id="rId20"/>
    <p:sldId id="297" r:id="rId21"/>
    <p:sldId id="299" r:id="rId22"/>
    <p:sldId id="298" r:id="rId23"/>
    <p:sldId id="300" r:id="rId24"/>
    <p:sldId id="301" r:id="rId25"/>
    <p:sldId id="292" r:id="rId26"/>
    <p:sldId id="283" r:id="rId27"/>
    <p:sldId id="307" r:id="rId28"/>
    <p:sldId id="309" r:id="rId29"/>
    <p:sldId id="311" r:id="rId30"/>
    <p:sldId id="302" r:id="rId31"/>
    <p:sldId id="296" r:id="rId32"/>
    <p:sldId id="303" r:id="rId33"/>
    <p:sldId id="304" r:id="rId34"/>
    <p:sldId id="305" r:id="rId35"/>
    <p:sldId id="306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7EE"/>
    <a:srgbClr val="5190C5"/>
    <a:srgbClr val="30798F"/>
    <a:srgbClr val="578AD6"/>
    <a:srgbClr val="2F798E"/>
    <a:srgbClr val="FEFCFD"/>
    <a:srgbClr val="A3C74B"/>
    <a:srgbClr val="93D1DC"/>
    <a:srgbClr val="B6D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30" autoAdjust="0"/>
    <p:restoredTop sz="82578" autoAdjust="0"/>
  </p:normalViewPr>
  <p:slideViewPr>
    <p:cSldViewPr snapToGrid="0">
      <p:cViewPr>
        <p:scale>
          <a:sx n="86" d="100"/>
          <a:sy n="86" d="100"/>
        </p:scale>
        <p:origin x="228" y="11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1BEF9-8E0B-4BDD-A4CA-AEE7AB892C01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96FE1-68FE-494D-8384-069976C6C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318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96FE1-68FE-494D-8384-069976C6C6C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265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EDA</a:t>
            </a:r>
            <a:r>
              <a:rPr lang="ko-KR" altLang="en-US" dirty="0" smtClean="0"/>
              <a:t>를 들어가기 앞서 각 그룹들의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값</a:t>
            </a:r>
            <a:r>
              <a:rPr lang="ko-KR" altLang="en-US" baseline="0" dirty="0" smtClean="0"/>
              <a:t> 처리 및 그룹화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당뇨병 진단과 밀접하게 관련된 다른 검사에 대해서도 조사 후 산식을 적용하여 </a:t>
            </a:r>
            <a:r>
              <a:rPr lang="ko-KR" altLang="en-US" baseline="0" dirty="0" err="1" smtClean="0"/>
              <a:t>파생변수를</a:t>
            </a:r>
            <a:r>
              <a:rPr lang="ko-KR" altLang="en-US" baseline="0" dirty="0" smtClean="0"/>
              <a:t> 생성하였다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또한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당뇨로 일어날 수 있는 질병과 합병증에 대한 정보도 확인하여 관련 산식을 적용하였다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96FE1-68FE-494D-8384-069976C6C6C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196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앞서 본 </a:t>
            </a:r>
            <a:r>
              <a:rPr lang="ko-KR" altLang="en-US" dirty="0" err="1" smtClean="0"/>
              <a:t>허리둘레와</a:t>
            </a:r>
            <a:r>
              <a:rPr lang="ko-KR" altLang="en-US" dirty="0" smtClean="0"/>
              <a:t> 관련 된 </a:t>
            </a:r>
            <a:r>
              <a:rPr lang="en-US" altLang="ko-KR" dirty="0" smtClean="0"/>
              <a:t>BMI</a:t>
            </a:r>
            <a:r>
              <a:rPr lang="ko-KR" altLang="en-US" dirty="0" smtClean="0"/>
              <a:t>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혈당 수치들과 </a:t>
            </a:r>
            <a:r>
              <a:rPr lang="en-US" altLang="ko-KR" dirty="0" smtClean="0"/>
              <a:t>HDL</a:t>
            </a:r>
            <a:r>
              <a:rPr lang="ko-KR" altLang="en-US" dirty="0" smtClean="0"/>
              <a:t>의 당뇨병 수치들을 확인할 예정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먼저 </a:t>
            </a:r>
            <a:r>
              <a:rPr lang="en-US" altLang="ko-KR" dirty="0" smtClean="0"/>
              <a:t>BMI </a:t>
            </a:r>
            <a:r>
              <a:rPr lang="ko-KR" altLang="en-US" dirty="0" smtClean="0"/>
              <a:t>그룹 확인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저체중에서</a:t>
            </a:r>
            <a:r>
              <a:rPr lang="ko-KR" altLang="en-US" dirty="0" smtClean="0"/>
              <a:t> 당뇨 비율이 높게 나옴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저체중</a:t>
            </a:r>
            <a:r>
              <a:rPr lang="ko-KR" altLang="en-US" dirty="0" smtClean="0"/>
              <a:t> 데이터를 보니 혈압과 공복혈당</a:t>
            </a:r>
            <a:r>
              <a:rPr lang="en-US" altLang="ko-KR" dirty="0" smtClean="0"/>
              <a:t>, BUN</a:t>
            </a:r>
            <a:r>
              <a:rPr lang="ko-KR" altLang="en-US" dirty="0" smtClean="0"/>
              <a:t>수치와 간 수치들이</a:t>
            </a:r>
            <a:r>
              <a:rPr lang="ko-KR" altLang="en-US" baseline="0" dirty="0" smtClean="0"/>
              <a:t> 연관이 </a:t>
            </a:r>
            <a:r>
              <a:rPr lang="ko-KR" altLang="en-US" baseline="0" dirty="0" err="1" smtClean="0"/>
              <a:t>있어보임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데이터를 살펴보니 뚜렷한 연관성을 찾을 수 없었음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96FE1-68FE-494D-8384-069976C6C6C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684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다음으로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혈당 그룹 분포 확인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당뇨 진단 기준이 다음과 같은데 당뇨로 진단 될 수 있는 데이터는 주어지지 않음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 </a:t>
            </a:r>
            <a:r>
              <a:rPr lang="ko-KR" altLang="en-US" dirty="0" smtClean="0"/>
              <a:t>다른 컬럼들을 이용해 당뇨병을 예측하라는 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96FE1-68FE-494D-8384-069976C6C6C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782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다음으로 </a:t>
            </a:r>
            <a:r>
              <a:rPr lang="en-US" altLang="ko-KR" dirty="0" smtClean="0"/>
              <a:t>HDL</a:t>
            </a:r>
            <a:r>
              <a:rPr lang="ko-KR" altLang="en-US" dirty="0" smtClean="0"/>
              <a:t>의 당뇨병 분포 확인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HDL</a:t>
            </a:r>
            <a:r>
              <a:rPr lang="ko-KR" altLang="en-US" dirty="0" smtClean="0"/>
              <a:t>이 높은 그룹은 당뇨병이 없을 줄 알았으나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일부 데이터에서 혈당 수치가 높아 당뇨병 진단을 받은 듯 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아닌 값들도 존재해서 </a:t>
            </a:r>
            <a:r>
              <a:rPr lang="ko-KR" altLang="en-US" dirty="0" err="1" smtClean="0"/>
              <a:t>으흠</a:t>
            </a:r>
            <a:r>
              <a:rPr lang="ko-KR" altLang="en-US" dirty="0" smtClean="0"/>
              <a:t> 이거 참</a:t>
            </a:r>
            <a:r>
              <a:rPr lang="en-US" altLang="ko-KR" dirty="0" smtClean="0"/>
              <a:t>..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96FE1-68FE-494D-8384-069976C6C6C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896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이어서 모델링 과정에 대해 </a:t>
            </a:r>
            <a:r>
              <a:rPr lang="ko-KR" altLang="en-US" baseline="0" dirty="0" err="1" smtClean="0"/>
              <a:t>설명드리겠습니다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96FE1-68FE-494D-8384-069976C6C6C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3630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모델링은 크게 세 가지 과정을 거칩니다</a:t>
            </a:r>
            <a:r>
              <a:rPr lang="en-US" altLang="ko-KR" baseline="0" dirty="0" smtClean="0"/>
              <a:t>:</a:t>
            </a:r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baseline="0" dirty="0" smtClean="0"/>
              <a:t>데이터 전처리</a:t>
            </a:r>
            <a:endParaRPr lang="en-US" altLang="ko-KR" baseline="0" dirty="0" smtClean="0"/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baseline="0" dirty="0" smtClean="0"/>
              <a:t>Imbalanced </a:t>
            </a:r>
            <a:r>
              <a:rPr lang="ko-KR" altLang="en-US" baseline="0" dirty="0" smtClean="0"/>
              <a:t>데이터 처리를 위한 오버 샘플링</a:t>
            </a:r>
            <a:endParaRPr lang="en-US" altLang="ko-KR" baseline="0" dirty="0" smtClean="0"/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baseline="0" dirty="0" err="1" smtClean="0"/>
              <a:t>파라미터</a:t>
            </a:r>
            <a:r>
              <a:rPr lang="ko-KR" altLang="en-US" baseline="0" dirty="0" smtClean="0"/>
              <a:t> 튜닝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96FE1-68FE-494D-8384-069976C6C6C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6129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인코딩은</a:t>
            </a:r>
            <a:r>
              <a:rPr lang="ko-KR" altLang="en-US" dirty="0" smtClean="0"/>
              <a:t> 레이블 </a:t>
            </a:r>
            <a:r>
              <a:rPr lang="ko-KR" altLang="en-US" dirty="0" err="1" smtClean="0"/>
              <a:t>인코딩과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원핫인코딩을</a:t>
            </a:r>
            <a:r>
              <a:rPr lang="ko-KR" altLang="en-US" dirty="0" smtClean="0"/>
              <a:t> 각각 사용하였고</a:t>
            </a:r>
            <a:r>
              <a:rPr lang="en-US" altLang="ko-KR" dirty="0" smtClean="0"/>
              <a:t>,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스탠다드 스케일링</a:t>
            </a:r>
            <a:r>
              <a:rPr lang="ko-KR" altLang="en-US" baseline="0" dirty="0" smtClean="0"/>
              <a:t>만을 또 따로 적용하여서도 해보았습니다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Label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2437</a:t>
            </a:r>
            <a:r>
              <a:rPr lang="ko-KR" altLang="en-US" dirty="0" smtClean="0"/>
              <a:t>개 중 </a:t>
            </a:r>
            <a:r>
              <a:rPr lang="en-US" altLang="ko-KR" dirty="0" smtClean="0"/>
              <a:t>0: 2231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/ 1: 206</a:t>
            </a:r>
            <a:r>
              <a:rPr lang="ko-KR" altLang="en-US" dirty="0" smtClean="0"/>
              <a:t>개의 불균형 데이터이기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불균형 데이터 처리를 위해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리샘플링을</a:t>
            </a:r>
            <a:r>
              <a:rPr lang="ko-KR" altLang="en-US" dirty="0" smtClean="0"/>
              <a:t> 하였는데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양이 많지 않아 오버샘플링</a:t>
            </a:r>
            <a:r>
              <a:rPr lang="ko-KR" altLang="en-US" baseline="0" dirty="0" smtClean="0"/>
              <a:t>을 하기로 결정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err="1" smtClean="0"/>
              <a:t>DecisionTree</a:t>
            </a:r>
            <a:r>
              <a:rPr lang="en-US" altLang="ko-KR" baseline="0" dirty="0" smtClean="0"/>
              <a:t>, KNN, Logistic</a:t>
            </a:r>
            <a:r>
              <a:rPr lang="ko-KR" altLang="en-US" baseline="0" dirty="0" smtClean="0"/>
              <a:t>회귀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RandomForest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XGBoost</a:t>
            </a:r>
            <a:r>
              <a:rPr lang="en-US" altLang="ko-KR" baseline="0" dirty="0" smtClean="0"/>
              <a:t>, SVM</a:t>
            </a:r>
            <a:r>
              <a:rPr lang="ko-KR" altLang="en-US" baseline="0" dirty="0" smtClean="0"/>
              <a:t>분류기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 </a:t>
            </a:r>
            <a:r>
              <a:rPr lang="en-US" altLang="ko-KR" baseline="0" dirty="0" smtClean="0"/>
              <a:t>9</a:t>
            </a:r>
            <a:r>
              <a:rPr lang="ko-KR" altLang="en-US" baseline="0" dirty="0" smtClean="0"/>
              <a:t>개의 모델을 사용해서 모델링을 진행하였습니다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96FE1-68FE-494D-8384-069976C6C6C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0795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모델링 접근은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가지로 나눠서 시도해 보았습니다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우선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기존의 각 </a:t>
            </a:r>
            <a:r>
              <a:rPr lang="ko-KR" altLang="en-US" baseline="0" dirty="0" err="1" smtClean="0"/>
              <a:t>검사수치</a:t>
            </a:r>
            <a:r>
              <a:rPr lang="ko-KR" altLang="en-US" baseline="0" dirty="0" smtClean="0"/>
              <a:t> 변수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연속형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들을 </a:t>
            </a:r>
            <a:r>
              <a:rPr lang="ko-KR" altLang="en-US" baseline="0" dirty="0" err="1" smtClean="0"/>
              <a:t>그룹핑하여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범주화하였고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해당 범주형 </a:t>
            </a:r>
            <a:r>
              <a:rPr lang="ko-KR" altLang="en-US" baseline="0" dirty="0" err="1" smtClean="0"/>
              <a:t>변수들로만</a:t>
            </a:r>
            <a:r>
              <a:rPr lang="ko-KR" altLang="en-US" baseline="0" dirty="0" smtClean="0"/>
              <a:t> 모델링을 시도했습니다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범주형 데이터 처리를 위해 </a:t>
            </a:r>
            <a:r>
              <a:rPr lang="ko-KR" altLang="en-US" baseline="0" dirty="0" err="1" smtClean="0"/>
              <a:t>인코딩을</a:t>
            </a:r>
            <a:r>
              <a:rPr lang="ko-KR" altLang="en-US" baseline="0" dirty="0" smtClean="0"/>
              <a:t> 하였는데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아래와 같은 이유로 라벨인코딩과 </a:t>
            </a:r>
            <a:r>
              <a:rPr lang="ko-KR" altLang="en-US" baseline="0" dirty="0" err="1" smtClean="0"/>
              <a:t>원핫인코딩을</a:t>
            </a:r>
            <a:r>
              <a:rPr lang="ko-KR" altLang="en-US" baseline="0" dirty="0" smtClean="0"/>
              <a:t> 각각 진행하게 되었습니다</a:t>
            </a:r>
            <a:r>
              <a:rPr lang="en-US" altLang="ko-KR" baseline="0" dirty="0" smtClean="0"/>
              <a:t>: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1. </a:t>
            </a:r>
            <a:r>
              <a:rPr lang="ko-KR" altLang="en-US" baseline="0" dirty="0" smtClean="0"/>
              <a:t>첫째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데이터를 그룹화 하여 나눠 놨지만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레이블인코을딩</a:t>
            </a:r>
            <a:r>
              <a:rPr lang="ko-KR" altLang="en-US" baseline="0" dirty="0" smtClean="0"/>
              <a:t> 했을 때 각각의 수치 값이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정상 미만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정상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정상 이상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과 같은 순서가 있는 데이터 였기에 레이블 인코더를 사용해도 각 수치 값의 의미가 보존되지 않을까 생각하여 레이블 </a:t>
            </a:r>
            <a:r>
              <a:rPr lang="ko-KR" altLang="en-US" baseline="0" dirty="0" err="1" smtClean="0"/>
              <a:t>인코딩을</a:t>
            </a:r>
            <a:r>
              <a:rPr lang="ko-KR" altLang="en-US" baseline="0" dirty="0" smtClean="0"/>
              <a:t> 진행했습니다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2. </a:t>
            </a:r>
            <a:r>
              <a:rPr lang="ko-KR" altLang="en-US" baseline="0" dirty="0" smtClean="0"/>
              <a:t>둘째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선형 계열 모델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로직스틱회귀</a:t>
            </a:r>
            <a:r>
              <a:rPr lang="en-US" altLang="ko-KR" baseline="0" dirty="0" smtClean="0"/>
              <a:t>, SVM, </a:t>
            </a:r>
            <a:r>
              <a:rPr lang="ko-KR" altLang="en-US" baseline="0" dirty="0" smtClean="0"/>
              <a:t>신경망 등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의 경우 숫자의 차이가 모델에 영향을 미치기 때문에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이에 대한 영향이 있을 수도 있어 </a:t>
            </a:r>
            <a:r>
              <a:rPr lang="ko-KR" altLang="en-US" baseline="0" dirty="0" err="1" smtClean="0"/>
              <a:t>원핫인코딩도</a:t>
            </a:r>
            <a:r>
              <a:rPr lang="ko-KR" altLang="en-US" baseline="0" dirty="0" smtClean="0"/>
              <a:t> 별도로 적용하여 처리하였습니다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마지막으로</a:t>
            </a:r>
            <a:r>
              <a:rPr lang="en-US" altLang="ko-KR" baseline="0" dirty="0" smtClean="0"/>
              <a:t>,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조사를 하다 보니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각 검사 수치에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대한 판단 기준이 자료마다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병원마다 달랐고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사용한 당뇨병 진단 데이터의 당뇨 진단 기준에 대한 정보도 없어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저희가 조사한 것을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자료들을 기반으로 판단하여 </a:t>
            </a:r>
            <a:r>
              <a:rPr lang="ko-KR" altLang="en-US" baseline="0" dirty="0" err="1" smtClean="0"/>
              <a:t>범주화한</a:t>
            </a:r>
            <a:r>
              <a:rPr lang="ko-KR" altLang="en-US" baseline="0" dirty="0" smtClean="0"/>
              <a:t> 것이 예측 성능에 영향을 줄 수도 있을 것 같아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기존의 </a:t>
            </a:r>
            <a:r>
              <a:rPr lang="ko-KR" altLang="en-US" baseline="0" dirty="0" err="1" smtClean="0"/>
              <a:t>연속형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변수들만을</a:t>
            </a:r>
            <a:r>
              <a:rPr lang="ko-KR" altLang="en-US" baseline="0" dirty="0" smtClean="0"/>
              <a:t> 사용하여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스케일링하여 모델링 하는 것도 시도하였습니다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그리고 성능 테스트 과정에서 의미가 있을 것으로 판단되는 경우 </a:t>
            </a:r>
            <a:r>
              <a:rPr lang="ko-KR" altLang="en-US" baseline="0" dirty="0" err="1" smtClean="0"/>
              <a:t>범주화된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데이터셋에</a:t>
            </a:r>
            <a:r>
              <a:rPr lang="ko-KR" altLang="en-US" baseline="0" dirty="0" smtClean="0"/>
              <a:t> 일부 </a:t>
            </a:r>
            <a:r>
              <a:rPr lang="ko-KR" altLang="en-US" baseline="0" dirty="0" err="1" smtClean="0"/>
              <a:t>스케일링된</a:t>
            </a:r>
            <a:r>
              <a:rPr lang="ko-KR" altLang="en-US" baseline="0" dirty="0" smtClean="0"/>
              <a:t> 변수를 추가하거나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스케일링된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데이터셋에</a:t>
            </a:r>
            <a:r>
              <a:rPr lang="ko-KR" altLang="en-US" baseline="0" dirty="0" smtClean="0"/>
              <a:t> 범주형 변수를 합쳐서도 테스트 하였습니다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96FE1-68FE-494D-8384-069976C6C6C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3943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오버샘플링은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가지 기법 사용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1. Random</a:t>
            </a:r>
            <a:r>
              <a:rPr lang="en-US" altLang="ko-KR" baseline="0" dirty="0" smtClean="0"/>
              <a:t> Over Sampling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기존에 존재하는 소수의 클래스</a:t>
            </a:r>
            <a:r>
              <a:rPr lang="en-US" altLang="ko-KR" baseline="0" dirty="0" smtClean="0"/>
              <a:t>(Minority)</a:t>
            </a:r>
            <a:r>
              <a:rPr lang="ko-KR" altLang="en-US" baseline="0" dirty="0" smtClean="0"/>
              <a:t>를 복제하여 비율을 맞춰주는 기법입니다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숫자가 늘어나기 때문에 더 많은 가중치를 받게 되는 원리입니다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2. SMOTE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baseline="0" dirty="0" smtClean="0"/>
              <a:t>임의의 소수 클래스 데이터로부터 인근 소수 클래스 사이에 새로운 데이터를 생성하는 기법입니다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임의의 소수 클래스에 해당하는 관측치 </a:t>
            </a:r>
            <a:r>
              <a:rPr lang="en-US" altLang="ko-KR" baseline="0" dirty="0" smtClean="0"/>
              <a:t>X</a:t>
            </a:r>
            <a:r>
              <a:rPr lang="ko-KR" altLang="en-US" baseline="0" dirty="0" err="1" smtClean="0"/>
              <a:t>를잡고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 </a:t>
            </a:r>
            <a:r>
              <a:rPr lang="en-US" altLang="ko-KR" baseline="0" dirty="0" smtClean="0"/>
              <a:t>X</a:t>
            </a:r>
            <a:r>
              <a:rPr lang="ko-KR" altLang="en-US" baseline="0" dirty="0" smtClean="0"/>
              <a:t>로부터 가장 가까운 </a:t>
            </a:r>
            <a:r>
              <a:rPr lang="en-US" altLang="ko-KR" baseline="0" dirty="0" smtClean="0"/>
              <a:t>K</a:t>
            </a:r>
            <a:r>
              <a:rPr lang="ko-KR" altLang="en-US" baseline="0" dirty="0" smtClean="0"/>
              <a:t>개의 이웃을 찾아 </a:t>
            </a:r>
            <a:r>
              <a:rPr lang="en-US" altLang="ko-KR" baseline="0" dirty="0" err="1" smtClean="0"/>
              <a:t>rm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사이에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임의의 새로운 </a:t>
            </a:r>
            <a:r>
              <a:rPr lang="en-US" altLang="ko-KR" baseline="0" dirty="0" smtClean="0"/>
              <a:t>X</a:t>
            </a:r>
            <a:r>
              <a:rPr lang="ko-KR" altLang="en-US" baseline="0" dirty="0" smtClean="0"/>
              <a:t>를 생성하는 데이터로부터 인근 소수 클래스 사이에 새로운 데이터를 생성합니다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3. ADASYN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baseline="0" dirty="0" err="1" smtClean="0"/>
              <a:t>보더라인</a:t>
            </a:r>
            <a:r>
              <a:rPr lang="en-US" altLang="ko-KR" baseline="0" dirty="0" smtClean="0"/>
              <a:t> SMOTE</a:t>
            </a:r>
            <a:r>
              <a:rPr lang="ko-KR" altLang="en-US" baseline="0" dirty="0" smtClean="0"/>
              <a:t>에서 조금 더 변주를 준 알고리즘으로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인접한 다수 클래스의 비율에 따라 가중치를 줘 </a:t>
            </a:r>
            <a:r>
              <a:rPr lang="en-US" altLang="ko-KR" baseline="0" dirty="0" smtClean="0"/>
              <a:t>SMOTE</a:t>
            </a:r>
            <a:r>
              <a:rPr lang="ko-KR" altLang="en-US" baseline="0" dirty="0" smtClean="0"/>
              <a:t>를 적용시키는 방식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4. SMOTE-NC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- SMOTE</a:t>
            </a:r>
            <a:r>
              <a:rPr lang="ko-KR" altLang="en-US" baseline="0" dirty="0" smtClean="0"/>
              <a:t>가 </a:t>
            </a:r>
            <a:r>
              <a:rPr lang="ko-KR" altLang="en-US" baseline="0" dirty="0" err="1" smtClean="0"/>
              <a:t>수치형</a:t>
            </a:r>
            <a:r>
              <a:rPr lang="en-US" altLang="ko-KR" baseline="0" dirty="0" smtClean="0"/>
              <a:t>/</a:t>
            </a:r>
            <a:r>
              <a:rPr lang="ko-KR" altLang="en-US" baseline="0" dirty="0" err="1" smtClean="0"/>
              <a:t>연속형</a:t>
            </a:r>
            <a:r>
              <a:rPr lang="ko-KR" altLang="en-US" baseline="0" dirty="0" smtClean="0"/>
              <a:t> 데이터로만 이루어진 데이터에 적합한 반면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SMOTENC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범주형과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수치형이</a:t>
            </a:r>
            <a:r>
              <a:rPr lang="ko-KR" altLang="en-US" baseline="0" dirty="0" smtClean="0"/>
              <a:t> 믹스된 데이터에 적용할 수 있는 기법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5. SMOTE-N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범주형으로만 이루어진 데이터에 적합한 </a:t>
            </a:r>
            <a:r>
              <a:rPr lang="en-US" altLang="ko-KR" baseline="0" dirty="0" smtClean="0"/>
              <a:t>SMOTE </a:t>
            </a:r>
            <a:r>
              <a:rPr lang="ko-KR" altLang="en-US" baseline="0" dirty="0" smtClean="0"/>
              <a:t>기법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96FE1-68FE-494D-8384-069976C6C6C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2136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여러 분류 모델을 돌리기 위해 입력되는 모델과 데이터에 맞춰 분류기의 성능을 측정하고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결과를 </a:t>
            </a:r>
            <a:r>
              <a:rPr lang="en-US" altLang="ko-KR" baseline="0" dirty="0" err="1" smtClean="0"/>
              <a:t>DataFrame</a:t>
            </a:r>
            <a:r>
              <a:rPr lang="ko-KR" altLang="en-US" baseline="0" dirty="0" smtClean="0"/>
              <a:t>으로 정리하는 함수를 생성하였습니다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96FE1-68FE-494D-8384-069976C6C6C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451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COVID</a:t>
            </a:r>
            <a:r>
              <a:rPr lang="en-US" altLang="ko-KR" baseline="0" dirty="0" smtClean="0"/>
              <a:t> 19(</a:t>
            </a:r>
            <a:r>
              <a:rPr lang="ko-KR" altLang="en-US" baseline="0" dirty="0" smtClean="0"/>
              <a:t>코로나 바이러스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로 인해 실외 생활의 자제로 실내 활동이 증가해 일상 생활에서 활동량이 감소하게 됨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비만학회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2021</a:t>
            </a:r>
            <a:r>
              <a:rPr lang="ko-KR" altLang="en-US" baseline="0" dirty="0" smtClean="0"/>
              <a:t>년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월 자료에 따르면 코로나 이후로 </a:t>
            </a:r>
            <a:r>
              <a:rPr lang="ko-KR" altLang="en-US" baseline="0" dirty="0" err="1" smtClean="0"/>
              <a:t>뭄무게가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3kg </a:t>
            </a:r>
            <a:r>
              <a:rPr lang="ko-KR" altLang="en-US" baseline="0" dirty="0" smtClean="0"/>
              <a:t>이상 는 사람이 절반 가까이 속하며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코로나 이후로 운동 빈도도 감소 했다는 통계 조사도 있음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또한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재택 근무 및 온라인 수업 등으로 불규칙적인 생활과 식습관으로 영향 불균형의 상태</a:t>
            </a:r>
            <a:endParaRPr lang="en-US" altLang="ko-KR" baseline="0" dirty="0" smtClean="0"/>
          </a:p>
          <a:p>
            <a:r>
              <a:rPr lang="ko-KR" altLang="en-US" baseline="0" dirty="0" smtClean="0"/>
              <a:t>위의 모든 요인들은 당뇨 유병률을 증가시키는 요인이 됨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96FE1-68FE-494D-8384-069976C6C6C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2133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각 전처리 및 </a:t>
            </a:r>
            <a:r>
              <a:rPr lang="ko-KR" altLang="en-US" baseline="0" dirty="0" err="1" smtClean="0"/>
              <a:t>오버샘플링</a:t>
            </a:r>
            <a:r>
              <a:rPr lang="ko-KR" altLang="en-US" baseline="0" dirty="0" smtClean="0"/>
              <a:t> 과정별로 </a:t>
            </a:r>
            <a:r>
              <a:rPr lang="ko-KR" altLang="en-US" baseline="0" dirty="0" err="1" smtClean="0"/>
              <a:t>하이퍼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파라미터</a:t>
            </a:r>
            <a:r>
              <a:rPr lang="ko-KR" altLang="en-US" baseline="0" dirty="0" smtClean="0"/>
              <a:t> 튜닝을 진행하였는데</a:t>
            </a:r>
            <a:r>
              <a:rPr lang="en-US" altLang="ko-KR" baseline="0" dirty="0" smtClean="0"/>
              <a:t>,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err="1" smtClean="0"/>
              <a:t>DecisionTree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KNN</a:t>
            </a:r>
            <a:r>
              <a:rPr lang="ko-KR" altLang="en-US" baseline="0" dirty="0" smtClean="0"/>
              <a:t>을 베이스 모델로 삼고 다른 여러 모델들을 시도해 보면서 성능을 비교하며 </a:t>
            </a:r>
            <a:r>
              <a:rPr lang="ko-KR" altLang="en-US" baseline="0" dirty="0" err="1" smtClean="0"/>
              <a:t>파라미터</a:t>
            </a:r>
            <a:r>
              <a:rPr lang="ko-KR" altLang="en-US" baseline="0" dirty="0" smtClean="0"/>
              <a:t> 옵션을 추가하거나 값을 변경해 갔습니다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암 진단과 같이 당뇨병 진단도 실제 양성을 양성으로 예측하는 것이 중요하다고 판단하여</a:t>
            </a:r>
            <a:r>
              <a:rPr lang="en-US" altLang="ko-KR" baseline="0" dirty="0" smtClean="0"/>
              <a:t>,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Accuracy</a:t>
            </a:r>
            <a:r>
              <a:rPr lang="ko-KR" altLang="en-US" baseline="0" dirty="0" smtClean="0"/>
              <a:t>와 함께 </a:t>
            </a:r>
            <a:r>
              <a:rPr lang="en-US" altLang="ko-KR" baseline="0" dirty="0" smtClean="0"/>
              <a:t>recall(</a:t>
            </a:r>
            <a:r>
              <a:rPr lang="ko-KR" altLang="en-US" baseline="0" dirty="0" err="1" smtClean="0"/>
              <a:t>재현율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예측율을</a:t>
            </a:r>
            <a:r>
              <a:rPr lang="ko-KR" altLang="en-US" baseline="0" dirty="0" smtClean="0"/>
              <a:t> 높이는 것에 중점을 두어 </a:t>
            </a:r>
            <a:r>
              <a:rPr lang="ko-KR" altLang="en-US" baseline="0" dirty="0" err="1" smtClean="0"/>
              <a:t>파라미터</a:t>
            </a:r>
            <a:r>
              <a:rPr lang="ko-KR" altLang="en-US" baseline="0" dirty="0" smtClean="0"/>
              <a:t> 튜닝을 진행하였습니다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96FE1-68FE-494D-8384-069976C6C6C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328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이후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각 과정별 성능이 좋은 모델을 선별하여 </a:t>
            </a:r>
            <a:r>
              <a:rPr lang="ko-KR" altLang="en-US" baseline="0" dirty="0" err="1" smtClean="0"/>
              <a:t>교차검증과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GridSearchCV</a:t>
            </a:r>
            <a:r>
              <a:rPr lang="ko-KR" altLang="en-US" baseline="0" dirty="0" smtClean="0"/>
              <a:t>를 사용하여 최적의 </a:t>
            </a:r>
            <a:r>
              <a:rPr lang="ko-KR" altLang="en-US" baseline="0" dirty="0" err="1" smtClean="0"/>
              <a:t>파라미터를</a:t>
            </a:r>
            <a:r>
              <a:rPr lang="ko-KR" altLang="en-US" baseline="0" dirty="0" smtClean="0"/>
              <a:t> 찾아보았습니다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성능을 테스트해 가며 </a:t>
            </a:r>
            <a:r>
              <a:rPr lang="ko-KR" altLang="en-US" baseline="0" dirty="0" err="1" smtClean="0"/>
              <a:t>파라미터</a:t>
            </a:r>
            <a:r>
              <a:rPr lang="ko-KR" altLang="en-US" baseline="0" dirty="0" smtClean="0"/>
              <a:t> 옵션이나 값을 추가하거나 변경해 갔습니다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하지만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기대했던 좋은 결과를 얻지는 못 하여</a:t>
            </a:r>
            <a:r>
              <a:rPr lang="en-US" altLang="ko-KR" baseline="0" dirty="0" smtClean="0"/>
              <a:t>, (</a:t>
            </a:r>
            <a:r>
              <a:rPr lang="ko-KR" altLang="en-US" baseline="0" dirty="0" smtClean="0"/>
              <a:t>다음 페이지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96FE1-68FE-494D-8384-069976C6C6C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8702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주요 모델에 대해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GridSearchCV</a:t>
            </a:r>
            <a:r>
              <a:rPr lang="ko-KR" altLang="en-US" baseline="0" dirty="0" smtClean="0"/>
              <a:t>에 구체적인 평가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evaluatoin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메트릭스를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단일 지정하여서 해보고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다중으로 지정하여서도 </a:t>
            </a:r>
            <a:r>
              <a:rPr lang="ko-KR" altLang="en-US" baseline="0" dirty="0" err="1" smtClean="0"/>
              <a:t>파라미터</a:t>
            </a:r>
            <a:r>
              <a:rPr lang="ko-KR" altLang="en-US" baseline="0" dirty="0" smtClean="0"/>
              <a:t> 튜닝을 진행 하였습니다</a:t>
            </a:r>
            <a:r>
              <a:rPr lang="en-US" altLang="ko-KR" baseline="0" dirty="0" smtClean="0"/>
              <a:t>..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96FE1-68FE-494D-8384-069976C6C6C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1498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모델링 결과를 말씀 드리겠습니다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96FE1-68FE-494D-8384-069976C6C6C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4037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모델링 결과는 다음과 같습니다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우선</a:t>
            </a:r>
            <a:r>
              <a:rPr lang="en-US" altLang="ko-KR" baseline="0" dirty="0" smtClean="0"/>
              <a:t>,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err="1" smtClean="0"/>
              <a:t>범주환한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데이터셋에</a:t>
            </a:r>
            <a:r>
              <a:rPr lang="ko-KR" altLang="en-US" baseline="0" dirty="0" smtClean="0"/>
              <a:t> 레이블 </a:t>
            </a:r>
            <a:r>
              <a:rPr lang="ko-KR" altLang="en-US" baseline="0" dirty="0" err="1" smtClean="0"/>
              <a:t>인코딩과</a:t>
            </a:r>
            <a:r>
              <a:rPr lang="ko-KR" altLang="en-US" baseline="0" dirty="0" smtClean="0"/>
              <a:t> 오버샘플링한 것에 대한 결과 중에선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XGBoost</a:t>
            </a:r>
            <a:r>
              <a:rPr lang="ko-KR" altLang="en-US" baseline="0" dirty="0" smtClean="0"/>
              <a:t>를 사용하였을 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정확도 </a:t>
            </a:r>
            <a:r>
              <a:rPr lang="en-US" altLang="ko-KR" baseline="0" dirty="0" smtClean="0"/>
              <a:t>85%, </a:t>
            </a:r>
            <a:r>
              <a:rPr lang="ko-KR" altLang="en-US" baseline="0" dirty="0" err="1" smtClean="0"/>
              <a:t>재현율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54%</a:t>
            </a:r>
            <a:r>
              <a:rPr lang="ko-KR" altLang="en-US" baseline="0" dirty="0" smtClean="0"/>
              <a:t>가 나왔고</a:t>
            </a:r>
            <a:r>
              <a:rPr lang="en-US" altLang="ko-KR" baseline="0" dirty="0" smtClean="0"/>
              <a:t>, MLP</a:t>
            </a:r>
            <a:r>
              <a:rPr lang="ko-KR" altLang="en-US" baseline="0" dirty="0" smtClean="0"/>
              <a:t>라는 </a:t>
            </a:r>
            <a:r>
              <a:rPr lang="ko-KR" altLang="en-US" baseline="0" dirty="0" err="1" smtClean="0"/>
              <a:t>다층퍼셉트론</a:t>
            </a:r>
            <a:r>
              <a:rPr lang="ko-KR" altLang="en-US" baseline="0" dirty="0" smtClean="0"/>
              <a:t> 모델 사용시 </a:t>
            </a:r>
            <a:r>
              <a:rPr lang="en-US" altLang="ko-KR" baseline="0" dirty="0" smtClean="0"/>
              <a:t>66%, 73%</a:t>
            </a:r>
            <a:r>
              <a:rPr lang="ko-KR" altLang="en-US" baseline="0" dirty="0" smtClean="0"/>
              <a:t>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결과를 얻었습니다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다음은</a:t>
            </a:r>
            <a:r>
              <a:rPr lang="en-US" altLang="ko-KR" baseline="0" dirty="0" smtClean="0"/>
              <a:t>,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err="1" smtClean="0"/>
              <a:t>범주화한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볌수들에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원핫인코딩을</a:t>
            </a:r>
            <a:r>
              <a:rPr lang="ko-KR" altLang="en-US" baseline="0" dirty="0" smtClean="0"/>
              <a:t> 한 데이터셋에는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램덤오버샘플링</a:t>
            </a:r>
            <a:r>
              <a:rPr lang="en-US" altLang="ko-KR" baseline="0" dirty="0" smtClean="0"/>
              <a:t>(ROS)</a:t>
            </a:r>
            <a:r>
              <a:rPr lang="ko-KR" altLang="en-US" baseline="0" dirty="0" smtClean="0"/>
              <a:t>을 적용하였을 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이와 같은 결과를 얻었습니다</a:t>
            </a:r>
            <a:r>
              <a:rPr lang="en-US" altLang="ko-KR" baseline="0" dirty="0" smtClean="0"/>
              <a:t>.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baseline="0" dirty="0" err="1" smtClean="0"/>
              <a:t>랜덤포레스트에서</a:t>
            </a:r>
            <a:r>
              <a:rPr lang="ko-KR" altLang="en-US" baseline="0" dirty="0" smtClean="0"/>
              <a:t> 정확도와 </a:t>
            </a:r>
            <a:r>
              <a:rPr lang="ko-KR" altLang="en-US" baseline="0" dirty="0" err="1" smtClean="0"/>
              <a:t>재현율이</a:t>
            </a:r>
            <a:r>
              <a:rPr lang="ko-KR" altLang="en-US" baseline="0" dirty="0" smtClean="0"/>
              <a:t> 각각 </a:t>
            </a:r>
            <a:r>
              <a:rPr lang="en-US" altLang="ko-KR" baseline="0" dirty="0" smtClean="0"/>
              <a:t>83%, 76%</a:t>
            </a:r>
            <a:r>
              <a:rPr lang="ko-KR" altLang="en-US" baseline="0" dirty="0" smtClean="0"/>
              <a:t>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얻었고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로지스틱회귀에서 </a:t>
            </a:r>
            <a:r>
              <a:rPr lang="en-US" altLang="ko-KR" baseline="0" dirty="0" smtClean="0"/>
              <a:t>81%</a:t>
            </a:r>
            <a:r>
              <a:rPr lang="ko-KR" altLang="en-US" baseline="0" dirty="0" smtClean="0"/>
              <a:t>와</a:t>
            </a:r>
            <a:r>
              <a:rPr lang="en-US" altLang="ko-KR" baseline="0" dirty="0" smtClean="0"/>
              <a:t> 83%, </a:t>
            </a:r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SVM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79%, 76%</a:t>
            </a:r>
            <a:r>
              <a:rPr lang="ko-KR" altLang="en-US" baseline="0" dirty="0" smtClean="0"/>
              <a:t>를 얻었습니다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마지막으로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연속형</a:t>
            </a:r>
            <a:r>
              <a:rPr lang="ko-KR" altLang="en-US" baseline="0" dirty="0" smtClean="0"/>
              <a:t> 변수들에 스탠다드 스케일링을 적용한 것과 </a:t>
            </a:r>
            <a:r>
              <a:rPr lang="en-US" altLang="ko-KR" baseline="0" dirty="0" err="1" smtClean="0"/>
              <a:t>one_hot,encoding</a:t>
            </a:r>
            <a:r>
              <a:rPr lang="ko-KR" altLang="en-US" baseline="0" dirty="0" smtClean="0"/>
              <a:t>적용한 </a:t>
            </a:r>
            <a:r>
              <a:rPr lang="en-US" altLang="ko-KR" baseline="0" dirty="0" smtClean="0"/>
              <a:t>gender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age</a:t>
            </a:r>
            <a:r>
              <a:rPr lang="ko-KR" altLang="en-US" baseline="0" dirty="0" smtClean="0"/>
              <a:t> 변수들을 합친 </a:t>
            </a:r>
            <a:r>
              <a:rPr lang="ko-KR" altLang="en-US" baseline="0" dirty="0" err="1" smtClean="0"/>
              <a:t>데이터셋에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SMOTE-NC</a:t>
            </a:r>
            <a:r>
              <a:rPr lang="ko-KR" altLang="en-US" baseline="0" dirty="0" smtClean="0"/>
              <a:t>오버샘플링을 적용하여 </a:t>
            </a:r>
            <a:r>
              <a:rPr lang="ko-KR" altLang="en-US" baseline="0" dirty="0" err="1" smtClean="0"/>
              <a:t>분류기에</a:t>
            </a:r>
            <a:r>
              <a:rPr lang="ko-KR" altLang="en-US" baseline="0" dirty="0" smtClean="0"/>
              <a:t> 돌린 결과</a:t>
            </a:r>
            <a:endParaRPr lang="en-US" altLang="ko-KR" baseline="0" dirty="0" smtClean="0"/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baseline="0" dirty="0" err="1" smtClean="0"/>
              <a:t>랜덤포레스트에서</a:t>
            </a:r>
            <a:r>
              <a:rPr lang="ko-KR" altLang="en-US" baseline="0" dirty="0" smtClean="0"/>
              <a:t> 정확도와 </a:t>
            </a:r>
            <a:r>
              <a:rPr lang="ko-KR" altLang="en-US" baseline="0" dirty="0" err="1" smtClean="0"/>
              <a:t>재현율이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가각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83%, 71%, </a:t>
            </a:r>
            <a:r>
              <a:rPr lang="ko-KR" altLang="en-US" baseline="0" dirty="0" smtClean="0"/>
              <a:t>로지스틱회귀에서 </a:t>
            </a:r>
            <a:r>
              <a:rPr lang="en-US" altLang="ko-KR" baseline="0" dirty="0" smtClean="0"/>
              <a:t>82%, 76%, SVM</a:t>
            </a:r>
            <a:r>
              <a:rPr lang="ko-KR" altLang="en-US" baseline="0" dirty="0" smtClean="0"/>
              <a:t>에서</a:t>
            </a:r>
            <a:r>
              <a:rPr lang="en-US" altLang="ko-KR" baseline="0" dirty="0" smtClean="0"/>
              <a:t> 80%, 76%, </a:t>
            </a:r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MLP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85%, 78%</a:t>
            </a:r>
            <a:r>
              <a:rPr lang="ko-KR" altLang="en-US" baseline="0" dirty="0" smtClean="0"/>
              <a:t>를 각각 얻었습니다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가장 성능이 좋다고 생각되는 모델은 두번째 테이블의 로지스틱회귀와 세번째 테이블의 </a:t>
            </a:r>
            <a:r>
              <a:rPr lang="en-US" altLang="ko-KR" baseline="0" dirty="0" smtClean="0"/>
              <a:t>MLP 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하지만 의료계에서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현업에서는 검사 수치들을 기준 범위에 따른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분류로 나눠 진단이나 판단에 사용하기 때문에</a:t>
            </a:r>
            <a:r>
              <a:rPr lang="en-US" altLang="ko-KR" baseline="0" dirty="0" smtClean="0"/>
              <a:t>,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이에 맞춘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각 검사 수치들을 </a:t>
            </a:r>
            <a:r>
              <a:rPr lang="ko-KR" altLang="en-US" baseline="0" dirty="0" err="1" smtClean="0"/>
              <a:t>범주화한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그리고 </a:t>
            </a:r>
            <a:r>
              <a:rPr lang="ko-KR" altLang="en-US" baseline="0" dirty="0" err="1" smtClean="0"/>
              <a:t>원핫인코딩을</a:t>
            </a:r>
            <a:r>
              <a:rPr lang="ko-KR" altLang="en-US" baseline="0" dirty="0" smtClean="0"/>
              <a:t> 적용하고 </a:t>
            </a:r>
            <a:r>
              <a:rPr lang="en-US" altLang="ko-KR" baseline="0" dirty="0" err="1" smtClean="0"/>
              <a:t>RandomOversampling</a:t>
            </a:r>
            <a:r>
              <a:rPr lang="ko-KR" altLang="en-US" baseline="0" dirty="0" smtClean="0"/>
              <a:t>을 적용하였을 때의 로지스틱회귀 모델을 최종적으로 선택하였습니다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혹시나 </a:t>
            </a:r>
            <a:r>
              <a:rPr lang="en-US" altLang="ko-KR" baseline="0" dirty="0" smtClean="0"/>
              <a:t>MLP</a:t>
            </a:r>
            <a:r>
              <a:rPr lang="ko-KR" altLang="en-US" baseline="0" dirty="0" smtClean="0"/>
              <a:t>에 대해 질문한다면 아래 설명</a:t>
            </a:r>
            <a:r>
              <a:rPr lang="en-US" altLang="ko-KR" baseline="0" dirty="0" smtClean="0"/>
              <a:t>: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입력층과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출력층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상에 각각 전체 결합하는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은닉층을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넣은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뉴럴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네트워크 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 기본적이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인공신경망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구조이고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입력층과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출력층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하나 이상의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은닉층으로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구성된 분류기 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96FE1-68FE-494D-8384-069976C6C6C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8949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모델링 결과는 다음과 같습니다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우선</a:t>
            </a:r>
            <a:r>
              <a:rPr lang="en-US" altLang="ko-KR" baseline="0" dirty="0" smtClean="0"/>
              <a:t>,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err="1" smtClean="0"/>
              <a:t>범주환한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데이터셋에</a:t>
            </a:r>
            <a:r>
              <a:rPr lang="ko-KR" altLang="en-US" baseline="0" dirty="0" smtClean="0"/>
              <a:t> 레이블 </a:t>
            </a:r>
            <a:r>
              <a:rPr lang="ko-KR" altLang="en-US" baseline="0" dirty="0" err="1" smtClean="0"/>
              <a:t>인코딩과</a:t>
            </a:r>
            <a:r>
              <a:rPr lang="ko-KR" altLang="en-US" baseline="0" dirty="0" smtClean="0"/>
              <a:t> 오버샘플링한 것에 대한 결과 중에선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XGBoost</a:t>
            </a:r>
            <a:r>
              <a:rPr lang="ko-KR" altLang="en-US" baseline="0" dirty="0" smtClean="0"/>
              <a:t>를 사용하였을 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정확도 </a:t>
            </a:r>
            <a:r>
              <a:rPr lang="en-US" altLang="ko-KR" baseline="0" dirty="0" smtClean="0"/>
              <a:t>85%, </a:t>
            </a:r>
            <a:r>
              <a:rPr lang="ko-KR" altLang="en-US" baseline="0" dirty="0" err="1" smtClean="0"/>
              <a:t>재현율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54%</a:t>
            </a:r>
            <a:r>
              <a:rPr lang="ko-KR" altLang="en-US" baseline="0" dirty="0" smtClean="0"/>
              <a:t>가 나왔고</a:t>
            </a:r>
            <a:r>
              <a:rPr lang="en-US" altLang="ko-KR" baseline="0" dirty="0" smtClean="0"/>
              <a:t>, MLP</a:t>
            </a:r>
            <a:r>
              <a:rPr lang="ko-KR" altLang="en-US" baseline="0" dirty="0" smtClean="0"/>
              <a:t>라는 </a:t>
            </a:r>
            <a:r>
              <a:rPr lang="ko-KR" altLang="en-US" baseline="0" dirty="0" err="1" smtClean="0"/>
              <a:t>다층퍼셉트론</a:t>
            </a:r>
            <a:r>
              <a:rPr lang="ko-KR" altLang="en-US" baseline="0" dirty="0" smtClean="0"/>
              <a:t> 모델 사용시 </a:t>
            </a:r>
            <a:r>
              <a:rPr lang="en-US" altLang="ko-KR" baseline="0" dirty="0" smtClean="0"/>
              <a:t>66%, 73%</a:t>
            </a:r>
            <a:r>
              <a:rPr lang="ko-KR" altLang="en-US" baseline="0" dirty="0" smtClean="0"/>
              <a:t>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결과를 얻었습니다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다음은</a:t>
            </a:r>
            <a:r>
              <a:rPr lang="en-US" altLang="ko-KR" baseline="0" dirty="0" smtClean="0"/>
              <a:t>,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err="1" smtClean="0"/>
              <a:t>범주화한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볌수들에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원핫인코딩을</a:t>
            </a:r>
            <a:r>
              <a:rPr lang="ko-KR" altLang="en-US" baseline="0" dirty="0" smtClean="0"/>
              <a:t> 한 데이터셋에는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램덤오버샘플링</a:t>
            </a:r>
            <a:r>
              <a:rPr lang="en-US" altLang="ko-KR" baseline="0" dirty="0" smtClean="0"/>
              <a:t>(ROS)</a:t>
            </a:r>
            <a:r>
              <a:rPr lang="ko-KR" altLang="en-US" baseline="0" dirty="0" smtClean="0"/>
              <a:t>을 적용하였을 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이와 같은 결과를 얻었습니다</a:t>
            </a:r>
            <a:r>
              <a:rPr lang="en-US" altLang="ko-KR" baseline="0" dirty="0" smtClean="0"/>
              <a:t>.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baseline="0" dirty="0" err="1" smtClean="0"/>
              <a:t>랜덤포레스트에서</a:t>
            </a:r>
            <a:r>
              <a:rPr lang="ko-KR" altLang="en-US" baseline="0" dirty="0" smtClean="0"/>
              <a:t> 정확도와 </a:t>
            </a:r>
            <a:r>
              <a:rPr lang="ko-KR" altLang="en-US" baseline="0" dirty="0" err="1" smtClean="0"/>
              <a:t>재현율이</a:t>
            </a:r>
            <a:r>
              <a:rPr lang="ko-KR" altLang="en-US" baseline="0" dirty="0" smtClean="0"/>
              <a:t> 각각 </a:t>
            </a:r>
            <a:r>
              <a:rPr lang="en-US" altLang="ko-KR" baseline="0" dirty="0" smtClean="0"/>
              <a:t>83%, 76%</a:t>
            </a:r>
            <a:r>
              <a:rPr lang="ko-KR" altLang="en-US" baseline="0" dirty="0" smtClean="0"/>
              <a:t>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얻었고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로지스틱회귀에서 </a:t>
            </a:r>
            <a:r>
              <a:rPr lang="en-US" altLang="ko-KR" baseline="0" dirty="0" smtClean="0"/>
              <a:t>81%</a:t>
            </a:r>
            <a:r>
              <a:rPr lang="ko-KR" altLang="en-US" baseline="0" dirty="0" smtClean="0"/>
              <a:t>와</a:t>
            </a:r>
            <a:r>
              <a:rPr lang="en-US" altLang="ko-KR" baseline="0" dirty="0" smtClean="0"/>
              <a:t> 83%, </a:t>
            </a:r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SVM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79%, 76%</a:t>
            </a:r>
            <a:r>
              <a:rPr lang="ko-KR" altLang="en-US" baseline="0" dirty="0" smtClean="0"/>
              <a:t>를 얻었습니다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마지막으로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연속형</a:t>
            </a:r>
            <a:r>
              <a:rPr lang="ko-KR" altLang="en-US" baseline="0" dirty="0" smtClean="0"/>
              <a:t> 변수들에 스탠다드 스케일링을 적용한 것과 </a:t>
            </a:r>
            <a:r>
              <a:rPr lang="en-US" altLang="ko-KR" baseline="0" dirty="0" err="1" smtClean="0"/>
              <a:t>one_hot,encoding</a:t>
            </a:r>
            <a:r>
              <a:rPr lang="ko-KR" altLang="en-US" baseline="0" dirty="0" smtClean="0"/>
              <a:t>적용한 </a:t>
            </a:r>
            <a:r>
              <a:rPr lang="en-US" altLang="ko-KR" baseline="0" dirty="0" smtClean="0"/>
              <a:t>gender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age</a:t>
            </a:r>
            <a:r>
              <a:rPr lang="ko-KR" altLang="en-US" baseline="0" dirty="0" smtClean="0"/>
              <a:t> 변수들을 합친 </a:t>
            </a:r>
            <a:r>
              <a:rPr lang="ko-KR" altLang="en-US" baseline="0" dirty="0" err="1" smtClean="0"/>
              <a:t>데이터셋에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SMOTE-NC</a:t>
            </a:r>
            <a:r>
              <a:rPr lang="ko-KR" altLang="en-US" baseline="0" dirty="0" smtClean="0"/>
              <a:t>오버샘플링을 적용하여 </a:t>
            </a:r>
            <a:r>
              <a:rPr lang="ko-KR" altLang="en-US" baseline="0" dirty="0" err="1" smtClean="0"/>
              <a:t>분류기에</a:t>
            </a:r>
            <a:r>
              <a:rPr lang="ko-KR" altLang="en-US" baseline="0" dirty="0" smtClean="0"/>
              <a:t> 돌린 결과</a:t>
            </a:r>
            <a:endParaRPr lang="en-US" altLang="ko-KR" baseline="0" dirty="0" smtClean="0"/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baseline="0" dirty="0" err="1" smtClean="0"/>
              <a:t>랜덤포레스트에서</a:t>
            </a:r>
            <a:r>
              <a:rPr lang="ko-KR" altLang="en-US" baseline="0" dirty="0" smtClean="0"/>
              <a:t> 정확도와 </a:t>
            </a:r>
            <a:r>
              <a:rPr lang="ko-KR" altLang="en-US" baseline="0" dirty="0" err="1" smtClean="0"/>
              <a:t>재현율이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가각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83%, 71%, </a:t>
            </a:r>
            <a:r>
              <a:rPr lang="ko-KR" altLang="en-US" baseline="0" dirty="0" smtClean="0"/>
              <a:t>로지스틱회귀에서 </a:t>
            </a:r>
            <a:r>
              <a:rPr lang="en-US" altLang="ko-KR" baseline="0" dirty="0" smtClean="0"/>
              <a:t>82%, 76%, SVM</a:t>
            </a:r>
            <a:r>
              <a:rPr lang="ko-KR" altLang="en-US" baseline="0" dirty="0" smtClean="0"/>
              <a:t>에서</a:t>
            </a:r>
            <a:r>
              <a:rPr lang="en-US" altLang="ko-KR" baseline="0" dirty="0" smtClean="0"/>
              <a:t> 80%, 76%, </a:t>
            </a:r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MLP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85%, 78%</a:t>
            </a:r>
            <a:r>
              <a:rPr lang="ko-KR" altLang="en-US" baseline="0" dirty="0" smtClean="0"/>
              <a:t>를 각각 얻었습니다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가장 성능이 좋다고 생각되는 모델은 두번째 테이블의 로지스틱회귀와 세번째 테이블의 </a:t>
            </a:r>
            <a:r>
              <a:rPr lang="en-US" altLang="ko-KR" baseline="0" dirty="0" smtClean="0"/>
              <a:t>MLP 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하지만 의료계에서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현업에서는 검사 수치들을 기준 범위에 따른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분류로 나눠 진단이나 판단에 사용하기 때문에</a:t>
            </a:r>
            <a:r>
              <a:rPr lang="en-US" altLang="ko-KR" baseline="0" dirty="0" smtClean="0"/>
              <a:t>,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이에 맞춘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각 검사 수치들을 </a:t>
            </a:r>
            <a:r>
              <a:rPr lang="ko-KR" altLang="en-US" baseline="0" dirty="0" err="1" smtClean="0"/>
              <a:t>범주화한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그리고 </a:t>
            </a:r>
            <a:r>
              <a:rPr lang="ko-KR" altLang="en-US" baseline="0" dirty="0" err="1" smtClean="0"/>
              <a:t>원핫인코딩을</a:t>
            </a:r>
            <a:r>
              <a:rPr lang="ko-KR" altLang="en-US" baseline="0" dirty="0" smtClean="0"/>
              <a:t> 적용하고 </a:t>
            </a:r>
            <a:r>
              <a:rPr lang="en-US" altLang="ko-KR" baseline="0" dirty="0" err="1" smtClean="0"/>
              <a:t>RandomOversampling</a:t>
            </a:r>
            <a:r>
              <a:rPr lang="ko-KR" altLang="en-US" baseline="0" dirty="0" smtClean="0"/>
              <a:t>을 적용하였을 때의 로지스틱회귀 모델을 최종적으로 선택하였습니다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혹시나 </a:t>
            </a:r>
            <a:r>
              <a:rPr lang="en-US" altLang="ko-KR" baseline="0" dirty="0" smtClean="0"/>
              <a:t>MLP</a:t>
            </a:r>
            <a:r>
              <a:rPr lang="ko-KR" altLang="en-US" baseline="0" dirty="0" smtClean="0"/>
              <a:t>에 대해 질문한다면 아래 설명</a:t>
            </a:r>
            <a:r>
              <a:rPr lang="en-US" altLang="ko-KR" baseline="0" dirty="0" smtClean="0"/>
              <a:t>: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입력층과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출력층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상에 각각 전체 결합하는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은닉층을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넣은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뉴럴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네트워크 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 기본적이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인공신경망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구조이고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입력층과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출력층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하나 이상의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은닉층으로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구성된 분류기 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96FE1-68FE-494D-8384-069976C6C6C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4371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모델링 결과는 다음과 같습니다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우선</a:t>
            </a:r>
            <a:r>
              <a:rPr lang="en-US" altLang="ko-KR" baseline="0" dirty="0" smtClean="0"/>
              <a:t>,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err="1" smtClean="0"/>
              <a:t>범주환한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데이터셋에</a:t>
            </a:r>
            <a:r>
              <a:rPr lang="ko-KR" altLang="en-US" baseline="0" dirty="0" smtClean="0"/>
              <a:t> 레이블 </a:t>
            </a:r>
            <a:r>
              <a:rPr lang="ko-KR" altLang="en-US" baseline="0" dirty="0" err="1" smtClean="0"/>
              <a:t>인코딩과</a:t>
            </a:r>
            <a:r>
              <a:rPr lang="ko-KR" altLang="en-US" baseline="0" dirty="0" smtClean="0"/>
              <a:t> 오버샘플링한 것에 대한 결과 중에선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XGBoost</a:t>
            </a:r>
            <a:r>
              <a:rPr lang="ko-KR" altLang="en-US" baseline="0" dirty="0" smtClean="0"/>
              <a:t>를 사용하였을 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정확도 </a:t>
            </a:r>
            <a:r>
              <a:rPr lang="en-US" altLang="ko-KR" baseline="0" dirty="0" smtClean="0"/>
              <a:t>85%, </a:t>
            </a:r>
            <a:r>
              <a:rPr lang="ko-KR" altLang="en-US" baseline="0" dirty="0" err="1" smtClean="0"/>
              <a:t>재현율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54%</a:t>
            </a:r>
            <a:r>
              <a:rPr lang="ko-KR" altLang="en-US" baseline="0" dirty="0" smtClean="0"/>
              <a:t>가 나왔고</a:t>
            </a:r>
            <a:r>
              <a:rPr lang="en-US" altLang="ko-KR" baseline="0" dirty="0" smtClean="0"/>
              <a:t>, MLP</a:t>
            </a:r>
            <a:r>
              <a:rPr lang="ko-KR" altLang="en-US" baseline="0" dirty="0" smtClean="0"/>
              <a:t>라는 </a:t>
            </a:r>
            <a:r>
              <a:rPr lang="ko-KR" altLang="en-US" baseline="0" dirty="0" err="1" smtClean="0"/>
              <a:t>다층퍼셉트론</a:t>
            </a:r>
            <a:r>
              <a:rPr lang="ko-KR" altLang="en-US" baseline="0" dirty="0" smtClean="0"/>
              <a:t> 모델 사용시 </a:t>
            </a:r>
            <a:r>
              <a:rPr lang="en-US" altLang="ko-KR" baseline="0" dirty="0" smtClean="0"/>
              <a:t>66%, 73%</a:t>
            </a:r>
            <a:r>
              <a:rPr lang="ko-KR" altLang="en-US" baseline="0" dirty="0" smtClean="0"/>
              <a:t>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결과를 얻었습니다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다음은</a:t>
            </a:r>
            <a:r>
              <a:rPr lang="en-US" altLang="ko-KR" baseline="0" dirty="0" smtClean="0"/>
              <a:t>,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err="1" smtClean="0"/>
              <a:t>범주화한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볌수들에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원핫인코딩을</a:t>
            </a:r>
            <a:r>
              <a:rPr lang="ko-KR" altLang="en-US" baseline="0" dirty="0" smtClean="0"/>
              <a:t> 한 데이터셋에는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램덤오버샘플링</a:t>
            </a:r>
            <a:r>
              <a:rPr lang="en-US" altLang="ko-KR" baseline="0" dirty="0" smtClean="0"/>
              <a:t>(ROS)</a:t>
            </a:r>
            <a:r>
              <a:rPr lang="ko-KR" altLang="en-US" baseline="0" dirty="0" smtClean="0"/>
              <a:t>을 적용하였을 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이와 같은 결과를 얻었습니다</a:t>
            </a:r>
            <a:r>
              <a:rPr lang="en-US" altLang="ko-KR" baseline="0" dirty="0" smtClean="0"/>
              <a:t>.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baseline="0" dirty="0" err="1" smtClean="0"/>
              <a:t>랜덤포레스트에서</a:t>
            </a:r>
            <a:r>
              <a:rPr lang="ko-KR" altLang="en-US" baseline="0" dirty="0" smtClean="0"/>
              <a:t> 정확도와 </a:t>
            </a:r>
            <a:r>
              <a:rPr lang="ko-KR" altLang="en-US" baseline="0" dirty="0" err="1" smtClean="0"/>
              <a:t>재현율이</a:t>
            </a:r>
            <a:r>
              <a:rPr lang="ko-KR" altLang="en-US" baseline="0" dirty="0" smtClean="0"/>
              <a:t> 각각 </a:t>
            </a:r>
            <a:r>
              <a:rPr lang="en-US" altLang="ko-KR" baseline="0" dirty="0" smtClean="0"/>
              <a:t>83%, 76%</a:t>
            </a:r>
            <a:r>
              <a:rPr lang="ko-KR" altLang="en-US" baseline="0" dirty="0" smtClean="0"/>
              <a:t>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얻었고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로지스틱회귀에서 </a:t>
            </a:r>
            <a:r>
              <a:rPr lang="en-US" altLang="ko-KR" baseline="0" dirty="0" smtClean="0"/>
              <a:t>81%</a:t>
            </a:r>
            <a:r>
              <a:rPr lang="ko-KR" altLang="en-US" baseline="0" dirty="0" smtClean="0"/>
              <a:t>와</a:t>
            </a:r>
            <a:r>
              <a:rPr lang="en-US" altLang="ko-KR" baseline="0" dirty="0" smtClean="0"/>
              <a:t> 83%, </a:t>
            </a:r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SVM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79%, 76%</a:t>
            </a:r>
            <a:r>
              <a:rPr lang="ko-KR" altLang="en-US" baseline="0" dirty="0" smtClean="0"/>
              <a:t>를 얻었습니다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마지막으로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연속형</a:t>
            </a:r>
            <a:r>
              <a:rPr lang="ko-KR" altLang="en-US" baseline="0" dirty="0" smtClean="0"/>
              <a:t> 변수들에 스탠다드 스케일링을 적용한 것과 </a:t>
            </a:r>
            <a:r>
              <a:rPr lang="en-US" altLang="ko-KR" baseline="0" dirty="0" err="1" smtClean="0"/>
              <a:t>one_hot,encoding</a:t>
            </a:r>
            <a:r>
              <a:rPr lang="ko-KR" altLang="en-US" baseline="0" dirty="0" smtClean="0"/>
              <a:t>적용한 </a:t>
            </a:r>
            <a:r>
              <a:rPr lang="en-US" altLang="ko-KR" baseline="0" dirty="0" smtClean="0"/>
              <a:t>gender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age</a:t>
            </a:r>
            <a:r>
              <a:rPr lang="ko-KR" altLang="en-US" baseline="0" dirty="0" smtClean="0"/>
              <a:t> 변수들을 합친 </a:t>
            </a:r>
            <a:r>
              <a:rPr lang="ko-KR" altLang="en-US" baseline="0" dirty="0" err="1" smtClean="0"/>
              <a:t>데이터셋에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SMOTE-NC</a:t>
            </a:r>
            <a:r>
              <a:rPr lang="ko-KR" altLang="en-US" baseline="0" dirty="0" smtClean="0"/>
              <a:t>오버샘플링을 적용하여 </a:t>
            </a:r>
            <a:r>
              <a:rPr lang="ko-KR" altLang="en-US" baseline="0" dirty="0" err="1" smtClean="0"/>
              <a:t>분류기에</a:t>
            </a:r>
            <a:r>
              <a:rPr lang="ko-KR" altLang="en-US" baseline="0" dirty="0" smtClean="0"/>
              <a:t> 돌린 결과</a:t>
            </a:r>
            <a:endParaRPr lang="en-US" altLang="ko-KR" baseline="0" dirty="0" smtClean="0"/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baseline="0" dirty="0" err="1" smtClean="0"/>
              <a:t>랜덤포레스트에서</a:t>
            </a:r>
            <a:r>
              <a:rPr lang="ko-KR" altLang="en-US" baseline="0" dirty="0" smtClean="0"/>
              <a:t> 정확도와 </a:t>
            </a:r>
            <a:r>
              <a:rPr lang="ko-KR" altLang="en-US" baseline="0" dirty="0" err="1" smtClean="0"/>
              <a:t>재현율이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가각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83%, 71%, </a:t>
            </a:r>
            <a:r>
              <a:rPr lang="ko-KR" altLang="en-US" baseline="0" dirty="0" smtClean="0"/>
              <a:t>로지스틱회귀에서 </a:t>
            </a:r>
            <a:r>
              <a:rPr lang="en-US" altLang="ko-KR" baseline="0" dirty="0" smtClean="0"/>
              <a:t>82%, 76%, SVM</a:t>
            </a:r>
            <a:r>
              <a:rPr lang="ko-KR" altLang="en-US" baseline="0" dirty="0" smtClean="0"/>
              <a:t>에서</a:t>
            </a:r>
            <a:r>
              <a:rPr lang="en-US" altLang="ko-KR" baseline="0" dirty="0" smtClean="0"/>
              <a:t> 80%, 76%, </a:t>
            </a:r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MLP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85%, 78%</a:t>
            </a:r>
            <a:r>
              <a:rPr lang="ko-KR" altLang="en-US" baseline="0" dirty="0" smtClean="0"/>
              <a:t>를 각각 얻었습니다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가장 성능이 좋다고 생각되는 모델은 두번째 테이블의 로지스틱회귀와 세번째 테이블의 </a:t>
            </a:r>
            <a:r>
              <a:rPr lang="en-US" altLang="ko-KR" baseline="0" dirty="0" smtClean="0"/>
              <a:t>MLP 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하지만 의료계에서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현업에서는 검사 수치들을 기준 범위에 따른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분류로 나눠 진단이나 판단에 사용하기 때문에</a:t>
            </a:r>
            <a:r>
              <a:rPr lang="en-US" altLang="ko-KR" baseline="0" dirty="0" smtClean="0"/>
              <a:t>,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이에 맞춘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각 검사 수치들을 </a:t>
            </a:r>
            <a:r>
              <a:rPr lang="ko-KR" altLang="en-US" baseline="0" dirty="0" err="1" smtClean="0"/>
              <a:t>범주화한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그리고 </a:t>
            </a:r>
            <a:r>
              <a:rPr lang="ko-KR" altLang="en-US" baseline="0" dirty="0" err="1" smtClean="0"/>
              <a:t>원핫인코딩을</a:t>
            </a:r>
            <a:r>
              <a:rPr lang="ko-KR" altLang="en-US" baseline="0" dirty="0" smtClean="0"/>
              <a:t> 적용하고 </a:t>
            </a:r>
            <a:r>
              <a:rPr lang="en-US" altLang="ko-KR" baseline="0" dirty="0" err="1" smtClean="0"/>
              <a:t>RandomOversampling</a:t>
            </a:r>
            <a:r>
              <a:rPr lang="ko-KR" altLang="en-US" baseline="0" dirty="0" smtClean="0"/>
              <a:t>을 적용하였을 때의 로지스틱회귀 모델을 최종적으로 선택하였습니다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혹시나 </a:t>
            </a:r>
            <a:r>
              <a:rPr lang="en-US" altLang="ko-KR" baseline="0" dirty="0" smtClean="0"/>
              <a:t>MLP</a:t>
            </a:r>
            <a:r>
              <a:rPr lang="ko-KR" altLang="en-US" baseline="0" dirty="0" smtClean="0"/>
              <a:t>에 대해 질문한다면 아래 설명</a:t>
            </a:r>
            <a:r>
              <a:rPr lang="en-US" altLang="ko-KR" baseline="0" dirty="0" smtClean="0"/>
              <a:t>: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입력층과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출력층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상에 각각 전체 결합하는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은닉층을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넣은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뉴럴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네트워크 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 기본적이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인공신경망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구조이고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입력층과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출력층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하나 이상의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은닉층으로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구성된 분류기 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96FE1-68FE-494D-8384-069976C6C6C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9327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모델링 결과는 다음과 같습니다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우선</a:t>
            </a:r>
            <a:r>
              <a:rPr lang="en-US" altLang="ko-KR" baseline="0" dirty="0" smtClean="0"/>
              <a:t>,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err="1" smtClean="0"/>
              <a:t>범주환한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데이터셋에</a:t>
            </a:r>
            <a:r>
              <a:rPr lang="ko-KR" altLang="en-US" baseline="0" dirty="0" smtClean="0"/>
              <a:t> 레이블 </a:t>
            </a:r>
            <a:r>
              <a:rPr lang="ko-KR" altLang="en-US" baseline="0" dirty="0" err="1" smtClean="0"/>
              <a:t>인코딩과</a:t>
            </a:r>
            <a:r>
              <a:rPr lang="ko-KR" altLang="en-US" baseline="0" dirty="0" smtClean="0"/>
              <a:t> 오버샘플링한 것에 대한 결과 중에선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XGBoost</a:t>
            </a:r>
            <a:r>
              <a:rPr lang="ko-KR" altLang="en-US" baseline="0" dirty="0" smtClean="0"/>
              <a:t>를 사용하였을 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정확도 </a:t>
            </a:r>
            <a:r>
              <a:rPr lang="en-US" altLang="ko-KR" baseline="0" dirty="0" smtClean="0"/>
              <a:t>85%, </a:t>
            </a:r>
            <a:r>
              <a:rPr lang="ko-KR" altLang="en-US" baseline="0" dirty="0" err="1" smtClean="0"/>
              <a:t>재현율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54%</a:t>
            </a:r>
            <a:r>
              <a:rPr lang="ko-KR" altLang="en-US" baseline="0" dirty="0" smtClean="0"/>
              <a:t>가 나왔고</a:t>
            </a:r>
            <a:r>
              <a:rPr lang="en-US" altLang="ko-KR" baseline="0" dirty="0" smtClean="0"/>
              <a:t>, MLP</a:t>
            </a:r>
            <a:r>
              <a:rPr lang="ko-KR" altLang="en-US" baseline="0" dirty="0" smtClean="0"/>
              <a:t>라는 </a:t>
            </a:r>
            <a:r>
              <a:rPr lang="ko-KR" altLang="en-US" baseline="0" dirty="0" err="1" smtClean="0"/>
              <a:t>다층퍼셉트론</a:t>
            </a:r>
            <a:r>
              <a:rPr lang="ko-KR" altLang="en-US" baseline="0" dirty="0" smtClean="0"/>
              <a:t> 모델 사용시 </a:t>
            </a:r>
            <a:r>
              <a:rPr lang="en-US" altLang="ko-KR" baseline="0" dirty="0" smtClean="0"/>
              <a:t>66%, 73%</a:t>
            </a:r>
            <a:r>
              <a:rPr lang="ko-KR" altLang="en-US" baseline="0" dirty="0" smtClean="0"/>
              <a:t>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결과를 얻었습니다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다음은</a:t>
            </a:r>
            <a:r>
              <a:rPr lang="en-US" altLang="ko-KR" baseline="0" dirty="0" smtClean="0"/>
              <a:t>,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err="1" smtClean="0"/>
              <a:t>범주화한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볌수들에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원핫인코딩을</a:t>
            </a:r>
            <a:r>
              <a:rPr lang="ko-KR" altLang="en-US" baseline="0" dirty="0" smtClean="0"/>
              <a:t> 한 데이터셋에는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램덤오버샘플링</a:t>
            </a:r>
            <a:r>
              <a:rPr lang="en-US" altLang="ko-KR" baseline="0" dirty="0" smtClean="0"/>
              <a:t>(ROS)</a:t>
            </a:r>
            <a:r>
              <a:rPr lang="ko-KR" altLang="en-US" baseline="0" dirty="0" smtClean="0"/>
              <a:t>을 적용하였을 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이와 같은 결과를 얻었습니다</a:t>
            </a:r>
            <a:r>
              <a:rPr lang="en-US" altLang="ko-KR" baseline="0" dirty="0" smtClean="0"/>
              <a:t>.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baseline="0" dirty="0" err="1" smtClean="0"/>
              <a:t>랜덤포레스트에서</a:t>
            </a:r>
            <a:r>
              <a:rPr lang="ko-KR" altLang="en-US" baseline="0" dirty="0" smtClean="0"/>
              <a:t> 정확도와 </a:t>
            </a:r>
            <a:r>
              <a:rPr lang="ko-KR" altLang="en-US" baseline="0" dirty="0" err="1" smtClean="0"/>
              <a:t>재현율이</a:t>
            </a:r>
            <a:r>
              <a:rPr lang="ko-KR" altLang="en-US" baseline="0" dirty="0" smtClean="0"/>
              <a:t> 각각 </a:t>
            </a:r>
            <a:r>
              <a:rPr lang="en-US" altLang="ko-KR" baseline="0" dirty="0" smtClean="0"/>
              <a:t>83%, 76%</a:t>
            </a:r>
            <a:r>
              <a:rPr lang="ko-KR" altLang="en-US" baseline="0" dirty="0" smtClean="0"/>
              <a:t>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얻었고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로지스틱회귀에서 </a:t>
            </a:r>
            <a:r>
              <a:rPr lang="en-US" altLang="ko-KR" baseline="0" dirty="0" smtClean="0"/>
              <a:t>81%</a:t>
            </a:r>
            <a:r>
              <a:rPr lang="ko-KR" altLang="en-US" baseline="0" dirty="0" smtClean="0"/>
              <a:t>와</a:t>
            </a:r>
            <a:r>
              <a:rPr lang="en-US" altLang="ko-KR" baseline="0" dirty="0" smtClean="0"/>
              <a:t> 83%, </a:t>
            </a:r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SVM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79%, 76%</a:t>
            </a:r>
            <a:r>
              <a:rPr lang="ko-KR" altLang="en-US" baseline="0" dirty="0" smtClean="0"/>
              <a:t>를 얻었습니다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마지막으로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연속형</a:t>
            </a:r>
            <a:r>
              <a:rPr lang="ko-KR" altLang="en-US" baseline="0" dirty="0" smtClean="0"/>
              <a:t> 변수들에 스탠다드 스케일링을 적용한 것과 </a:t>
            </a:r>
            <a:r>
              <a:rPr lang="en-US" altLang="ko-KR" baseline="0" dirty="0" err="1" smtClean="0"/>
              <a:t>one_hot,encoding</a:t>
            </a:r>
            <a:r>
              <a:rPr lang="ko-KR" altLang="en-US" baseline="0" dirty="0" smtClean="0"/>
              <a:t>적용한 </a:t>
            </a:r>
            <a:r>
              <a:rPr lang="en-US" altLang="ko-KR" baseline="0" dirty="0" smtClean="0"/>
              <a:t>gender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age</a:t>
            </a:r>
            <a:r>
              <a:rPr lang="ko-KR" altLang="en-US" baseline="0" dirty="0" smtClean="0"/>
              <a:t> 변수들을 합친 </a:t>
            </a:r>
            <a:r>
              <a:rPr lang="ko-KR" altLang="en-US" baseline="0" dirty="0" err="1" smtClean="0"/>
              <a:t>데이터셋에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SMOTE-NC</a:t>
            </a:r>
            <a:r>
              <a:rPr lang="ko-KR" altLang="en-US" baseline="0" dirty="0" smtClean="0"/>
              <a:t>오버샘플링을 적용하여 </a:t>
            </a:r>
            <a:r>
              <a:rPr lang="ko-KR" altLang="en-US" baseline="0" dirty="0" err="1" smtClean="0"/>
              <a:t>분류기에</a:t>
            </a:r>
            <a:r>
              <a:rPr lang="ko-KR" altLang="en-US" baseline="0" dirty="0" smtClean="0"/>
              <a:t> 돌린 결과</a:t>
            </a:r>
            <a:endParaRPr lang="en-US" altLang="ko-KR" baseline="0" dirty="0" smtClean="0"/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baseline="0" dirty="0" err="1" smtClean="0"/>
              <a:t>랜덤포레스트에서</a:t>
            </a:r>
            <a:r>
              <a:rPr lang="ko-KR" altLang="en-US" baseline="0" dirty="0" smtClean="0"/>
              <a:t> 정확도와 </a:t>
            </a:r>
            <a:r>
              <a:rPr lang="ko-KR" altLang="en-US" baseline="0" dirty="0" err="1" smtClean="0"/>
              <a:t>재현율이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가각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83%, 71%, </a:t>
            </a:r>
            <a:r>
              <a:rPr lang="ko-KR" altLang="en-US" baseline="0" dirty="0" smtClean="0"/>
              <a:t>로지스틱회귀에서 </a:t>
            </a:r>
            <a:r>
              <a:rPr lang="en-US" altLang="ko-KR" baseline="0" dirty="0" smtClean="0"/>
              <a:t>82%, 76%, SVM</a:t>
            </a:r>
            <a:r>
              <a:rPr lang="ko-KR" altLang="en-US" baseline="0" dirty="0" smtClean="0"/>
              <a:t>에서</a:t>
            </a:r>
            <a:r>
              <a:rPr lang="en-US" altLang="ko-KR" baseline="0" dirty="0" smtClean="0"/>
              <a:t> 80%, 76%, </a:t>
            </a:r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MLP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85%, 78%</a:t>
            </a:r>
            <a:r>
              <a:rPr lang="ko-KR" altLang="en-US" baseline="0" dirty="0" smtClean="0"/>
              <a:t>를 각각 얻었습니다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가장 성능이 좋다고 생각되는 모델은 두번째 테이블의 로지스틱회귀와 세번째 테이블의 </a:t>
            </a:r>
            <a:r>
              <a:rPr lang="en-US" altLang="ko-KR" baseline="0" dirty="0" smtClean="0"/>
              <a:t>MLP 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하지만 의료계에서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현업에서는 검사 수치들을 기준 범위에 따른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분류로 나눠 진단이나 판단에 사용하기 때문에</a:t>
            </a:r>
            <a:r>
              <a:rPr lang="en-US" altLang="ko-KR" baseline="0" dirty="0" smtClean="0"/>
              <a:t>,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이에 맞춘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각 검사 수치들을 </a:t>
            </a:r>
            <a:r>
              <a:rPr lang="ko-KR" altLang="en-US" baseline="0" dirty="0" err="1" smtClean="0"/>
              <a:t>범주화한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그리고 </a:t>
            </a:r>
            <a:r>
              <a:rPr lang="ko-KR" altLang="en-US" baseline="0" dirty="0" err="1" smtClean="0"/>
              <a:t>원핫인코딩을</a:t>
            </a:r>
            <a:r>
              <a:rPr lang="ko-KR" altLang="en-US" baseline="0" dirty="0" smtClean="0"/>
              <a:t> 적용하고 </a:t>
            </a:r>
            <a:r>
              <a:rPr lang="en-US" altLang="ko-KR" baseline="0" dirty="0" err="1" smtClean="0"/>
              <a:t>RandomOversampling</a:t>
            </a:r>
            <a:r>
              <a:rPr lang="ko-KR" altLang="en-US" baseline="0" dirty="0" smtClean="0"/>
              <a:t>을 적용하였을 때의 로지스틱회귀 모델을 최종적으로 선택하였습니다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혹시나 </a:t>
            </a:r>
            <a:r>
              <a:rPr lang="en-US" altLang="ko-KR" baseline="0" dirty="0" smtClean="0"/>
              <a:t>MLP</a:t>
            </a:r>
            <a:r>
              <a:rPr lang="ko-KR" altLang="en-US" baseline="0" dirty="0" smtClean="0"/>
              <a:t>에 대해 질문한다면 아래 설명</a:t>
            </a:r>
            <a:r>
              <a:rPr lang="en-US" altLang="ko-KR" baseline="0" dirty="0" smtClean="0"/>
              <a:t>: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입력층과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출력층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상에 각각 전체 결합하는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은닉층을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넣은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뉴럴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네트워크 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 기본적이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인공신경망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구조이고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입력층과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출력층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하나 이상의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은닉층으로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구성된 분류기 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96FE1-68FE-494D-8384-069976C6C6C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6850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마지막으로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프로젝트를 진행하면서 느낀 한계 또는 어려움과 향후 필요한 과제에 대해 말씀 드리겠습니다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96FE1-68FE-494D-8384-069976C6C6C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4178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1. </a:t>
            </a:r>
            <a:r>
              <a:rPr lang="ko-KR" altLang="en-US" baseline="0" dirty="0" smtClean="0"/>
              <a:t>첫번째로는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모델을 충분히 학습시키기에 데이터가 조금 부족하다고 느꼈습니다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2. </a:t>
            </a:r>
            <a:r>
              <a:rPr lang="ko-KR" altLang="en-US" baseline="0" dirty="0" smtClean="0"/>
              <a:t>둘째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데이터에 대한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각 컬럼에 대한 아무런 정보가 없어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저희가 찾아보고 확인해 가면서 공부하였지만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결국 활용하지 못한 컬럼도 있었다는 것이 아쉬움으로 남았습니다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3. </a:t>
            </a:r>
            <a:r>
              <a:rPr lang="ko-KR" altLang="en-US" baseline="0" dirty="0" smtClean="0"/>
              <a:t>셋째는 도메인 지식입니다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당뇨병에 대한 생물학적인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의료적인 지식이 부족했다는 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더 깊은 도메인 지식이 있었다면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더 심도 깊은 분석과 모델링을 시도해 볼 수 있지 않았을까 생각했습니다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4. </a:t>
            </a:r>
            <a:r>
              <a:rPr lang="ko-KR" altLang="en-US" baseline="0" dirty="0" smtClean="0"/>
              <a:t>마지막으로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온라인 자료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연구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학술자료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또 분야 별로 검사하고 진단하는 수치들에 대한 판단 기준이 달랐습니다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이에 따라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변수를에</a:t>
            </a:r>
            <a:r>
              <a:rPr lang="ko-KR" altLang="en-US" baseline="0" dirty="0" smtClean="0"/>
              <a:t> 대한 기준 값을 잡아 그룹화를 하는 것에 어려움이 있었습니다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96FE1-68FE-494D-8384-069976C6C6C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058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당뇨는 섭취한 음식물을 몸이 제대로 이용하지 못해 혈액내 당 수치가 높아지고 체내에서 흡수 될 당이 소변으로 배출 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당이 소변으로 배출 되면서 수분을 같이 </a:t>
            </a:r>
            <a:r>
              <a:rPr lang="ko-KR" altLang="en-US" dirty="0" err="1" smtClean="0"/>
              <a:t>끌여드려</a:t>
            </a:r>
            <a:r>
              <a:rPr lang="ko-KR" altLang="en-US" dirty="0" smtClean="0"/>
              <a:t> 배출</a:t>
            </a:r>
            <a:r>
              <a:rPr lang="en-US" altLang="ko-KR" dirty="0" smtClean="0"/>
              <a:t>.</a:t>
            </a:r>
          </a:p>
          <a:p>
            <a:r>
              <a:rPr lang="ko-KR" altLang="en-US" baseline="0" dirty="0" smtClean="0"/>
              <a:t>또한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당이 조직과 세포의 큰 </a:t>
            </a:r>
            <a:r>
              <a:rPr lang="ko-KR" altLang="en-US" baseline="0" dirty="0" err="1" smtClean="0"/>
              <a:t>에너지원임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이를 흡수 할 수 없어 조직과 세포들이 계속 괴사하게 돼 여러 장기에 영향을 미치게 됨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이를 사전에 진단해 혈당을 관리 할 수 있게 만든다면 좋지 않을까</a:t>
            </a:r>
            <a:r>
              <a:rPr lang="en-US" altLang="ko-KR" baseline="0" dirty="0" smtClean="0"/>
              <a:t>?? -&gt; </a:t>
            </a:r>
            <a:r>
              <a:rPr lang="ko-KR" altLang="en-US" baseline="0" dirty="0" smtClean="0"/>
              <a:t>프로젝트 시작 요인 </a:t>
            </a:r>
            <a:r>
              <a:rPr lang="ko-KR" altLang="en-US" baseline="0" dirty="0" err="1" smtClean="0"/>
              <a:t>ㅋ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96FE1-68FE-494D-8384-069976C6C6C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3442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성별과 연령대에 따른 더 세분화 된 분류 범위 기준 적용해 모델의 성능 확인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불균형 데이터이면서 범주형 변수와 </a:t>
            </a:r>
            <a:r>
              <a:rPr lang="ko-KR" altLang="en-US" baseline="0" dirty="0" err="1" smtClean="0"/>
              <a:t>연속형</a:t>
            </a:r>
            <a:r>
              <a:rPr lang="ko-KR" altLang="en-US" baseline="0" dirty="0" smtClean="0"/>
              <a:t> 변수가 섞여 있는 데이터를 처리하는 적합한 기법들에 대한 연구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적용 및 시도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96FE1-68FE-494D-8384-069976C6C6C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338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96FE1-68FE-494D-8384-069976C6C6C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3455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96FE1-68FE-494D-8384-069976C6C6C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3881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96FE1-68FE-494D-8384-069976C6C6C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983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96FE1-68FE-494D-8384-069976C6C6C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802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환자들의 성별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나이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키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몸무게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체질량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지수의 환자 기본정보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혈압 수치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콜레스테롤 수치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간수치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신장 수치 등을 담고 있는 당뇨병 의료 데이터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2438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 중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206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개가 당뇨병 환자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  <a:r>
              <a:rPr lang="en-US" altLang="ko-KR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-&gt; </a:t>
            </a:r>
            <a:r>
              <a:rPr lang="ko-KR" altLang="en-US" sz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불균형 데이터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96FE1-68FE-494D-8384-069976C6C6C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839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96FE1-68FE-494D-8384-069976C6C6C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697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변수 대부분이 당뇨병 여부와 상관없이 비슷한 분포를 띄고 있음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그 중에서 눈에 띄는 것은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혈당과 관련 된 컬럼 </a:t>
            </a:r>
            <a:r>
              <a:rPr lang="en-US" altLang="ko-KR" baseline="0" dirty="0" smtClean="0"/>
              <a:t>(HbA1c, FBG), </a:t>
            </a:r>
            <a:r>
              <a:rPr lang="ko-KR" altLang="en-US" baseline="0" dirty="0" smtClean="0"/>
              <a:t>고밀도 콜레스테롤 컬럼</a:t>
            </a:r>
            <a:r>
              <a:rPr lang="en-US" altLang="ko-KR" baseline="0" dirty="0" smtClean="0"/>
              <a:t>(HDL)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혈당 관련 수치는 당뇨병이 있는 집단이 좀더 높은 값에 분포해 있음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고밀도 콜레스테롤의 경우 낮은 값에 분포해 있음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낮을 수록 저밀도 콜레스테롤 </a:t>
            </a:r>
            <a:r>
              <a:rPr lang="en-US" altLang="ko-KR" baseline="0" dirty="0" smtClean="0"/>
              <a:t>(LDL)</a:t>
            </a:r>
            <a:r>
              <a:rPr lang="ko-KR" altLang="en-US" baseline="0" dirty="0" smtClean="0"/>
              <a:t>을 잘 배출하지 못하게 됨</a:t>
            </a:r>
            <a:r>
              <a:rPr lang="en-US" altLang="ko-KR" baseline="0" dirty="0" smtClean="0"/>
              <a:t>) -&gt; </a:t>
            </a:r>
            <a:r>
              <a:rPr lang="ko-KR" altLang="en-US" baseline="0" dirty="0" smtClean="0"/>
              <a:t>산화된 </a:t>
            </a:r>
            <a:r>
              <a:rPr lang="en-US" altLang="ko-KR" baseline="0" dirty="0" smtClean="0"/>
              <a:t>LDL</a:t>
            </a:r>
            <a:r>
              <a:rPr lang="ko-KR" altLang="en-US" baseline="0" dirty="0" smtClean="0"/>
              <a:t>이 혈전이 생겨 혈압 증가 및 모세혈관 괴사 발생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96FE1-68FE-494D-8384-069976C6C6C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997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대부분의 값들이 </a:t>
            </a:r>
            <a:r>
              <a:rPr lang="ko-KR" altLang="en-US" baseline="0" dirty="0" err="1" smtClean="0"/>
              <a:t>이상치를</a:t>
            </a:r>
            <a:r>
              <a:rPr lang="ko-KR" altLang="en-US" baseline="0" dirty="0" smtClean="0"/>
              <a:t> 갖고 있지만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해당하는 컬럼의 </a:t>
            </a:r>
            <a:r>
              <a:rPr lang="ko-KR" altLang="en-US" baseline="0" dirty="0" err="1" smtClean="0"/>
              <a:t>이상치를</a:t>
            </a:r>
            <a:r>
              <a:rPr lang="ko-KR" altLang="en-US" baseline="0" dirty="0" smtClean="0"/>
              <a:t> 확인해 보니 존재할 만한 이유가 있었음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96FE1-68FE-494D-8384-069976C6C6C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791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변수 상관 관계 중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labels</a:t>
            </a:r>
            <a:r>
              <a:rPr lang="ko-KR" altLang="en-US" baseline="0" dirty="0" smtClean="0"/>
              <a:t>와 관련 된 상관 관계를 확인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간이 검사표를 이용해 당뇨병 가능성을 판단할 수 있는데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관련 컬럼은 나이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혈압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허리 둘레와 관련 있는 </a:t>
            </a:r>
            <a:r>
              <a:rPr lang="en-US" altLang="ko-KR" baseline="0" dirty="0" smtClean="0"/>
              <a:t>BMI</a:t>
            </a:r>
            <a:r>
              <a:rPr lang="ko-KR" altLang="en-US" baseline="0" dirty="0" smtClean="0"/>
              <a:t>로 판별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가장 연관이 큰 컬럼은 당화혈색소와 공복혈당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혈당이 높으면 </a:t>
            </a:r>
            <a:r>
              <a:rPr lang="ko-KR" altLang="en-US" baseline="0" dirty="0" err="1" smtClean="0"/>
              <a:t>당뇨니까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높은편</a:t>
            </a:r>
            <a:r>
              <a:rPr lang="en-US" altLang="ko-KR" baseline="0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나머지 중 신장 수치와 관련 된 값도 약간의 상관관계가 존재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96FE1-68FE-494D-8384-069976C6C6C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074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B90C-0E3D-43C7-A5BF-1E14DB6CB129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4FE4-C612-4095-B5AF-BF3DE5A44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273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B90C-0E3D-43C7-A5BF-1E14DB6CB129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4FE4-C612-4095-B5AF-BF3DE5A44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55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B90C-0E3D-43C7-A5BF-1E14DB6CB129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4FE4-C612-4095-B5AF-BF3DE5A44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63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B90C-0E3D-43C7-A5BF-1E14DB6CB129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4FE4-C612-4095-B5AF-BF3DE5A44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241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B90C-0E3D-43C7-A5BF-1E14DB6CB129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4FE4-C612-4095-B5AF-BF3DE5A44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66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B90C-0E3D-43C7-A5BF-1E14DB6CB129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4FE4-C612-4095-B5AF-BF3DE5A44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68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B90C-0E3D-43C7-A5BF-1E14DB6CB129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4FE4-C612-4095-B5AF-BF3DE5A44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679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B90C-0E3D-43C7-A5BF-1E14DB6CB129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4FE4-C612-4095-B5AF-BF3DE5A44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344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B90C-0E3D-43C7-A5BF-1E14DB6CB129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4FE4-C612-4095-B5AF-BF3DE5A44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63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B90C-0E3D-43C7-A5BF-1E14DB6CB129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4FE4-C612-4095-B5AF-BF3DE5A44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44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B90C-0E3D-43C7-A5BF-1E14DB6CB129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4FE4-C612-4095-B5AF-BF3DE5A44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90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BB90C-0E3D-43C7-A5BF-1E14DB6CB129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C4FE4-C612-4095-B5AF-BF3DE5A44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39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ko.wikipedia.org/wiki/%EB%8B%B9%EB%87%A8%EB%B3%91" TargetMode="External"/><Relationship Id="rId13" Type="http://schemas.openxmlformats.org/officeDocument/2006/relationships/hyperlink" Target="https://m.khan.co.kr/life/health/article/201511101537195#c2b" TargetMode="External"/><Relationship Id="rId18" Type="http://schemas.openxmlformats.org/officeDocument/2006/relationships/hyperlink" Target="https://blog.naver.com/hyouncho2/60170417299" TargetMode="External"/><Relationship Id="rId26" Type="http://schemas.openxmlformats.org/officeDocument/2006/relationships/hyperlink" Target="https://m.blog.naver.com/sorak123/222052778113" TargetMode="External"/><Relationship Id="rId3" Type="http://schemas.openxmlformats.org/officeDocument/2006/relationships/hyperlink" Target="https://www.e-jkd.org/upload/pdf/jkd-2020-21-1-27.pdf" TargetMode="External"/><Relationship Id="rId21" Type="http://schemas.openxmlformats.org/officeDocument/2006/relationships/hyperlink" Target="https://labtestsonline.kr/tests" TargetMode="External"/><Relationship Id="rId7" Type="http://schemas.openxmlformats.org/officeDocument/2006/relationships/hyperlink" Target="http://www.docdocdoc.co.kr/" TargetMode="External"/><Relationship Id="rId12" Type="http://schemas.openxmlformats.org/officeDocument/2006/relationships/hyperlink" Target="https://www.schlab.org/guide/item/261/" TargetMode="External"/><Relationship Id="rId17" Type="http://schemas.openxmlformats.org/officeDocument/2006/relationships/hyperlink" Target="https://www.ibric.org/myboard/view.php?Board=review0&amp;id=529&amp;filename=bc0602.pdf&amp;fidx=2&amp;mode=down" TargetMode="External"/><Relationship Id="rId25" Type="http://schemas.openxmlformats.org/officeDocument/2006/relationships/hyperlink" Target="http://drug.co.kr/abbreviation/" TargetMode="External"/><Relationship Id="rId2" Type="http://schemas.openxmlformats.org/officeDocument/2006/relationships/notesSlide" Target="../notesSlides/notesSlide31.xml"/><Relationship Id="rId16" Type="http://schemas.openxmlformats.org/officeDocument/2006/relationships/hyperlink" Target="https://www.joongang.co.kr/article/21657194#home" TargetMode="External"/><Relationship Id="rId20" Type="http://schemas.openxmlformats.org/officeDocument/2006/relationships/hyperlink" Target="https://www.cheric.org/PDF/PIC/PC19/PC19-2-0085.pdf" TargetMode="External"/><Relationship Id="rId29" Type="http://schemas.openxmlformats.org/officeDocument/2006/relationships/hyperlink" Target="https://wyatt37.tistory.com/10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monews.co.kr/news/articleView.html?idxno=203842" TargetMode="External"/><Relationship Id="rId11" Type="http://schemas.openxmlformats.org/officeDocument/2006/relationships/hyperlink" Target="https://www.koreascience.or.kr/article/JAKO201354840931827.pdf" TargetMode="External"/><Relationship Id="rId24" Type="http://schemas.openxmlformats.org/officeDocument/2006/relationships/hyperlink" Target="https://kormedi.com/" TargetMode="External"/><Relationship Id="rId5" Type="http://schemas.openxmlformats.org/officeDocument/2006/relationships/hyperlink" Target="https://www.koreascience.or.kr/article/JAKO200560537773551.pdf" TargetMode="External"/><Relationship Id="rId15" Type="http://schemas.openxmlformats.org/officeDocument/2006/relationships/hyperlink" Target="https://blog.naver.com/PostView.naver?blogId=i-doctor&amp;logNo=221450543662" TargetMode="External"/><Relationship Id="rId23" Type="http://schemas.openxmlformats.org/officeDocument/2006/relationships/hyperlink" Target="https://amc.seoul.kr/asan/healthinfo/" TargetMode="External"/><Relationship Id="rId28" Type="http://schemas.openxmlformats.org/officeDocument/2006/relationships/hyperlink" Target="https://medgongbu.tistory.com/92" TargetMode="External"/><Relationship Id="rId10" Type="http://schemas.openxmlformats.org/officeDocument/2006/relationships/hyperlink" Target="http://guro.kumc.or.kr/dept/main/index.do?DP_CODE=GRCP&amp;MENU_ID=003036050045" TargetMode="External"/><Relationship Id="rId19" Type="http://schemas.openxmlformats.org/officeDocument/2006/relationships/hyperlink" Target="https://www.paik.ac.kr/busan/medicine/disease_info_view.asp?p_sid=1040&amp;p_cate=A" TargetMode="External"/><Relationship Id="rId4" Type="http://schemas.openxmlformats.org/officeDocument/2006/relationships/hyperlink" Target="http://www.lecturernews.com/" TargetMode="External"/><Relationship Id="rId9" Type="http://schemas.openxmlformats.org/officeDocument/2006/relationships/hyperlink" Target="https://smtmap.com/%EA%B0%84%EC%88%98%EC%B9%98/" TargetMode="External"/><Relationship Id="rId14" Type="http://schemas.openxmlformats.org/officeDocument/2006/relationships/hyperlink" Target="http://seoulnim.com/news/lecture_v.asp?srno=7628&amp;page=70&amp;gubun=&amp;keyword" TargetMode="External"/><Relationship Id="rId22" Type="http://schemas.openxmlformats.org/officeDocument/2006/relationships/hyperlink" Target="https://m.amc.seoul.kr/asan/mobile/healthinfo/" TargetMode="External"/><Relationship Id="rId27" Type="http://schemas.openxmlformats.org/officeDocument/2006/relationships/hyperlink" Target="http://guro.kumc.or.kr/" TargetMode="External"/><Relationship Id="rId30" Type="http://schemas.openxmlformats.org/officeDocument/2006/relationships/hyperlink" Target="http://www.koreanhypertension.or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osso.or.kr/newsletter/202104/sub02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8597887" y="5597070"/>
            <a:ext cx="2961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프로젝트 수행자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김대영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박성호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pic>
        <p:nvPicPr>
          <p:cNvPr id="11" name="Picture 4" descr="A hollow circle with a thick blue border and a clear cent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397" y="1788886"/>
            <a:ext cx="1814286" cy="181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123284" y="2343221"/>
            <a:ext cx="596028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</a:t>
            </a:r>
            <a:r>
              <a:rPr lang="en-US" altLang="ko-KR" sz="540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iabetes Mellitus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94195" y="3113000"/>
            <a:ext cx="42184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Prediction project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065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850313"/>
          </a:xfrm>
          <a:prstGeom prst="rect">
            <a:avLst/>
          </a:prstGeom>
          <a:solidFill>
            <a:srgbClr val="578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8164" y="149014"/>
            <a:ext cx="297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EDA </a:t>
            </a:r>
            <a:r>
              <a:rPr lang="ko-KR" altLang="en-US" sz="2400" dirty="0" smtClean="0">
                <a:solidFill>
                  <a:schemeClr val="bg1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및 전처리</a:t>
            </a:r>
            <a:endParaRPr lang="ko-KR" altLang="en-US" sz="2400" dirty="0">
              <a:solidFill>
                <a:schemeClr val="bg1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1864" y="1126270"/>
            <a:ext cx="3681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rgbClr val="5190C5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변수 분포도 확인</a:t>
            </a:r>
            <a:endParaRPr lang="ko-KR" altLang="en-US" sz="3000" dirty="0">
              <a:solidFill>
                <a:srgbClr val="5190C5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6328" y="512089"/>
            <a:ext cx="2976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   분포도 확인</a:t>
            </a:r>
            <a:endParaRPr lang="ko-KR" altLang="en-US" sz="1400" dirty="0">
              <a:solidFill>
                <a:schemeClr val="bg1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8526" y="5889627"/>
            <a:ext cx="985494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dirty="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각 수치들 중 </a:t>
            </a:r>
            <a:r>
              <a:rPr lang="ko-KR" altLang="en-US" sz="2800" dirty="0" err="1" smtClean="0">
                <a:solidFill>
                  <a:srgbClr val="C00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이상치</a:t>
            </a:r>
            <a:r>
              <a:rPr lang="ko-KR" altLang="en-US" sz="2800" dirty="0" err="1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가</a:t>
            </a:r>
            <a:r>
              <a:rPr lang="ko-KR" altLang="en-US" sz="2800" dirty="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존재했지만 의학적으로 의미 있는 데이터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481" y="1680268"/>
            <a:ext cx="8433036" cy="412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8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76" r="13974" b="7508"/>
          <a:stretch/>
        </p:blipFill>
        <p:spPr>
          <a:xfrm>
            <a:off x="571103" y="2038350"/>
            <a:ext cx="8495895" cy="64371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12192000" cy="850313"/>
          </a:xfrm>
          <a:prstGeom prst="rect">
            <a:avLst/>
          </a:prstGeom>
          <a:solidFill>
            <a:srgbClr val="578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8164" y="149014"/>
            <a:ext cx="297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EDA </a:t>
            </a:r>
            <a:r>
              <a:rPr lang="ko-KR" altLang="en-US" sz="2400" dirty="0" smtClean="0">
                <a:solidFill>
                  <a:schemeClr val="bg1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및 전처리</a:t>
            </a:r>
            <a:endParaRPr lang="ko-KR" altLang="en-US" sz="2400" dirty="0">
              <a:solidFill>
                <a:schemeClr val="bg1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1864" y="1126270"/>
            <a:ext cx="3681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rgbClr val="5190C5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변수 상관관계 확인</a:t>
            </a:r>
            <a:endParaRPr lang="ko-KR" altLang="en-US" sz="3000" dirty="0">
              <a:solidFill>
                <a:srgbClr val="5190C5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3352489"/>
            <a:ext cx="6709462" cy="329797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212334" y="1956225"/>
            <a:ext cx="333375" cy="7258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57725" y="3534756"/>
            <a:ext cx="2712137" cy="44669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657725" y="4263963"/>
            <a:ext cx="2712137" cy="3175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159296" y="3759606"/>
            <a:ext cx="2200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나이와 약한 상관 관계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59296" y="4512998"/>
            <a:ext cx="2409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혈압과 약한 양의 상관관계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36873" y="1956225"/>
            <a:ext cx="683843" cy="7258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673209" y="1956225"/>
            <a:ext cx="683843" cy="7258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914820" y="3382910"/>
            <a:ext cx="3613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AGE(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나이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)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14820" y="4136302"/>
            <a:ext cx="3613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BMI(</a:t>
            </a:r>
            <a:r>
              <a:rPr lang="ko-KR" altLang="en-US" sz="1400" dirty="0" err="1" smtClean="0">
                <a:solidFill>
                  <a:schemeClr val="accent5">
                    <a:lumMod val="7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체질량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 지수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)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914820" y="4889694"/>
            <a:ext cx="3613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SBP(</a:t>
            </a:r>
            <a:r>
              <a:rPr lang="ko-KR" altLang="en-US" sz="1400" dirty="0" err="1">
                <a:solidFill>
                  <a:schemeClr val="accent5">
                    <a:lumMod val="7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수축기혈압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), DBP(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이완기 혈압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)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303498" y="1956225"/>
            <a:ext cx="333375" cy="7258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914820" y="5643086"/>
            <a:ext cx="3613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HbA1c(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당화혈색소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), FBG(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공복 혈당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)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59296" y="5266390"/>
            <a:ext cx="2409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혈압과 약한 양의 상관관계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59296" y="6019783"/>
            <a:ext cx="2409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혈압과 상관 관계가 존재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595200" y="1956225"/>
            <a:ext cx="683843" cy="725837"/>
          </a:xfrm>
          <a:prstGeom prst="rect">
            <a:avLst/>
          </a:prstGeom>
          <a:noFill/>
          <a:ln w="38100">
            <a:solidFill>
              <a:srgbClr val="3079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889119" y="3283350"/>
            <a:ext cx="3639305" cy="3074987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75319" y="3125223"/>
            <a:ext cx="3681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당뇨병 위험도 </a:t>
            </a:r>
            <a:r>
              <a:rPr lang="ko-KR" alt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측정표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6328" y="512089"/>
            <a:ext cx="2976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bg1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   상관관계 확인</a:t>
            </a:r>
            <a:endParaRPr lang="ko-KR" altLang="en-US" sz="1400" dirty="0">
              <a:solidFill>
                <a:schemeClr val="bg1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924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4290201" y="1956225"/>
            <a:ext cx="3667988" cy="2920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8224163" y="1956225"/>
            <a:ext cx="3667988" cy="2920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6239" y="1956225"/>
            <a:ext cx="3667988" cy="2920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850313"/>
          </a:xfrm>
          <a:prstGeom prst="rect">
            <a:avLst/>
          </a:prstGeom>
          <a:solidFill>
            <a:srgbClr val="578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8164" y="149014"/>
            <a:ext cx="297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EDA </a:t>
            </a:r>
            <a:r>
              <a:rPr lang="ko-KR" altLang="en-US" sz="2400" dirty="0" smtClean="0">
                <a:solidFill>
                  <a:schemeClr val="bg1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및 전처리</a:t>
            </a:r>
            <a:endParaRPr lang="ko-KR" altLang="en-US" sz="2400" dirty="0">
              <a:solidFill>
                <a:schemeClr val="bg1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6328" y="512089"/>
            <a:ext cx="2976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   데이터 전처리</a:t>
            </a:r>
            <a:endParaRPr lang="ko-KR" altLang="en-US" sz="1400" dirty="0">
              <a:solidFill>
                <a:schemeClr val="bg1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4" y="1126270"/>
            <a:ext cx="3681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rgbClr val="5190C5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데이터 전처리</a:t>
            </a:r>
            <a:endParaRPr lang="ko-KR" altLang="en-US" sz="3000" dirty="0">
              <a:solidFill>
                <a:srgbClr val="5190C5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59876" y="2185530"/>
            <a:ext cx="1728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데이터 </a:t>
            </a:r>
            <a:r>
              <a:rPr lang="en-US" altLang="ko-KR" sz="1400" dirty="0" smtClean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NULL</a:t>
            </a:r>
            <a:r>
              <a:rPr lang="ko-KR" altLang="en-US" sz="1400" dirty="0" smtClean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값 처리</a:t>
            </a:r>
            <a:endParaRPr lang="ko-KR" altLang="en-US" sz="1400" dirty="0"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5360" t="47061" r="74650" b="31082"/>
          <a:stretch/>
        </p:blipFill>
        <p:spPr>
          <a:xfrm>
            <a:off x="4461753" y="2611641"/>
            <a:ext cx="3324884" cy="204508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32393" y="2185530"/>
            <a:ext cx="1715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데이터 범주</a:t>
            </a:r>
            <a:r>
              <a:rPr lang="en-US" altLang="ko-KR" sz="1400" dirty="0" smtClean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/</a:t>
            </a:r>
            <a:r>
              <a:rPr lang="ko-KR" altLang="en-US" sz="1400" dirty="0" smtClean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그룹화</a:t>
            </a:r>
            <a:endParaRPr lang="ko-KR" altLang="en-US" sz="1400" dirty="0"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445180" y="2185530"/>
            <a:ext cx="160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파생변수</a:t>
            </a:r>
            <a:r>
              <a:rPr lang="ko-KR" altLang="en-US" sz="1400" dirty="0" smtClean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 생성</a:t>
            </a:r>
            <a:endParaRPr lang="ko-KR" altLang="en-US" sz="1400" dirty="0"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47137" y="5532257"/>
            <a:ext cx="17195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TC = HDL + LDL + TC/5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56175" y="5320751"/>
            <a:ext cx="3136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TG(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중성지방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)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은 아래 식을 이용해 처리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56175" y="5745659"/>
            <a:ext cx="3136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254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번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index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는 삭제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56175" y="5104020"/>
            <a:ext cx="3136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PR(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맥박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)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은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나이대별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 중앙값을 이용해 처리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4409" t="44767" r="77849" b="38602"/>
          <a:stretch/>
        </p:blipFill>
        <p:spPr>
          <a:xfrm>
            <a:off x="567910" y="2743812"/>
            <a:ext cx="3244646" cy="1710813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536214" y="5104020"/>
            <a:ext cx="3308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실제 사용하는 검사 수치에 대한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정상 및 그 외 진단 기준에 맞춰 범주화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rcRect l="4409" t="26702" r="80752" b="60175"/>
          <a:stretch/>
        </p:blipFill>
        <p:spPr>
          <a:xfrm>
            <a:off x="8701305" y="2876734"/>
            <a:ext cx="2713704" cy="134995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8404137" y="5104020"/>
            <a:ext cx="3308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당뇨병과 연관된 질병들의 수치를 파악해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관련 값들을 산식을 이용해 파생 변수 생성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752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7811620" y="5600807"/>
            <a:ext cx="3049615" cy="817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716892" y="5600807"/>
            <a:ext cx="3049615" cy="817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850313"/>
          </a:xfrm>
          <a:prstGeom prst="rect">
            <a:avLst/>
          </a:prstGeom>
          <a:solidFill>
            <a:srgbClr val="578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8164" y="149014"/>
            <a:ext cx="297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EDA </a:t>
            </a:r>
            <a:r>
              <a:rPr lang="ko-KR" altLang="en-US" sz="2400" dirty="0" smtClean="0">
                <a:solidFill>
                  <a:schemeClr val="bg1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및 전처리</a:t>
            </a:r>
            <a:endParaRPr lang="ko-KR" altLang="en-US" sz="2400" dirty="0">
              <a:solidFill>
                <a:schemeClr val="bg1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6328" y="512089"/>
            <a:ext cx="2976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   탐색적 데이터 분석</a:t>
            </a:r>
            <a:endParaRPr lang="ko-KR" altLang="en-US" sz="1400" dirty="0">
              <a:solidFill>
                <a:schemeClr val="bg1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4" y="1126270"/>
            <a:ext cx="3681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rgbClr val="5190C5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BMI</a:t>
            </a:r>
            <a:r>
              <a:rPr lang="ko-KR" altLang="en-US" sz="3000" dirty="0" smtClean="0">
                <a:solidFill>
                  <a:srgbClr val="5190C5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 그룹 분포</a:t>
            </a:r>
            <a:endParaRPr lang="ko-KR" altLang="en-US" sz="3000" dirty="0">
              <a:solidFill>
                <a:srgbClr val="5190C5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68401" y="5741557"/>
            <a:ext cx="2802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저체중에서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 당뇨 비율이 높은 편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53" b="55920"/>
          <a:stretch/>
        </p:blipFill>
        <p:spPr>
          <a:xfrm>
            <a:off x="0" y="1721501"/>
            <a:ext cx="6656465" cy="190781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49" b="7907"/>
          <a:stretch/>
        </p:blipFill>
        <p:spPr>
          <a:xfrm>
            <a:off x="0" y="3554093"/>
            <a:ext cx="6656465" cy="1892818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6849711" y="1932335"/>
            <a:ext cx="5177558" cy="409568"/>
            <a:chOff x="6767199" y="1933575"/>
            <a:chExt cx="5177558" cy="409568"/>
          </a:xfrm>
        </p:grpSpPr>
        <p:grpSp>
          <p:nvGrpSpPr>
            <p:cNvPr id="5" name="그룹 4"/>
            <p:cNvGrpSpPr/>
            <p:nvPr/>
          </p:nvGrpSpPr>
          <p:grpSpPr>
            <a:xfrm>
              <a:off x="6767199" y="1973985"/>
              <a:ext cx="5177558" cy="369158"/>
              <a:chOff x="6033367" y="2586038"/>
              <a:chExt cx="5677621" cy="404812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2700" r="14561" b="13689"/>
              <a:stretch/>
            </p:blipFill>
            <p:spPr>
              <a:xfrm>
                <a:off x="6033367" y="2586038"/>
                <a:ext cx="5677621" cy="247650"/>
              </a:xfrm>
              <a:prstGeom prst="rect">
                <a:avLst/>
              </a:prstGeom>
            </p:spPr>
          </p:pic>
          <p:pic>
            <p:nvPicPr>
              <p:cNvPr id="18" name="그림 17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9772" r="17929" b="7982"/>
              <a:stretch/>
            </p:blipFill>
            <p:spPr>
              <a:xfrm>
                <a:off x="6033367" y="2836759"/>
                <a:ext cx="5453783" cy="154091"/>
              </a:xfrm>
              <a:prstGeom prst="rect">
                <a:avLst/>
              </a:prstGeom>
            </p:spPr>
          </p:pic>
        </p:grpSp>
        <p:sp>
          <p:nvSpPr>
            <p:cNvPr id="6" name="직사각형 5"/>
            <p:cNvSpPr/>
            <p:nvPr/>
          </p:nvSpPr>
          <p:spPr>
            <a:xfrm>
              <a:off x="7824760" y="1933575"/>
              <a:ext cx="628678" cy="409568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9982199" y="1933575"/>
              <a:ext cx="227481" cy="409568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0628220" y="1933575"/>
              <a:ext cx="672240" cy="409568"/>
            </a:xfrm>
            <a:prstGeom prst="rect">
              <a:avLst/>
            </a:prstGeom>
            <a:noFill/>
            <a:ln w="38100">
              <a:solidFill>
                <a:srgbClr val="3079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8709224" y="1933575"/>
              <a:ext cx="162754" cy="409568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278618" y="1721501"/>
            <a:ext cx="6377848" cy="372541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768401" y="6008784"/>
            <a:ext cx="2937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비만율이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 높을수록 당뇨병의 위험율 증가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1" t="8420" b="57027"/>
          <a:stretch/>
        </p:blipFill>
        <p:spPr>
          <a:xfrm>
            <a:off x="7535147" y="2541536"/>
            <a:ext cx="3992211" cy="1246254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2" t="56811" r="15290" b="7978"/>
          <a:stretch/>
        </p:blipFill>
        <p:spPr>
          <a:xfrm>
            <a:off x="7486607" y="3903466"/>
            <a:ext cx="3365501" cy="1270000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6849710" y="1721501"/>
            <a:ext cx="4973436" cy="372541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849709" y="1484602"/>
            <a:ext cx="3681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저체중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 데이터 분포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91736" y="2432766"/>
            <a:ext cx="93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혈압 그룹</a:t>
            </a:r>
            <a:endParaRPr lang="ko-KR" altLang="en-US" sz="105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791736" y="3777312"/>
            <a:ext cx="1053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BUN </a:t>
            </a:r>
            <a:r>
              <a:rPr lang="ko-KR" altLang="en-US" sz="105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그룹</a:t>
            </a:r>
            <a:endParaRPr lang="ko-KR" altLang="en-US" sz="105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56027" y="5741557"/>
            <a:ext cx="2802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저체중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 인원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31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명 중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2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명이 당뇨병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856026" y="6008783"/>
            <a:ext cx="2996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수치들을 확인 했을 때 뚜렷한 연관성 없음</a:t>
            </a:r>
          </a:p>
        </p:txBody>
      </p:sp>
    </p:spTree>
    <p:extLst>
      <p:ext uri="{BB962C8B-B14F-4D97-AF65-F5344CB8AC3E}">
        <p14:creationId xmlns:p14="http://schemas.microsoft.com/office/powerpoint/2010/main" val="251862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850313"/>
          </a:xfrm>
          <a:prstGeom prst="rect">
            <a:avLst/>
          </a:prstGeom>
          <a:solidFill>
            <a:srgbClr val="578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8164" y="149014"/>
            <a:ext cx="297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EDA </a:t>
            </a:r>
            <a:r>
              <a:rPr lang="ko-KR" altLang="en-US" sz="2400" dirty="0" smtClean="0">
                <a:solidFill>
                  <a:schemeClr val="bg1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및 전처리</a:t>
            </a:r>
            <a:endParaRPr lang="ko-KR" altLang="en-US" sz="2400" dirty="0">
              <a:solidFill>
                <a:schemeClr val="bg1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6328" y="512089"/>
            <a:ext cx="2976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   탐색적 데이터 분석</a:t>
            </a:r>
            <a:endParaRPr lang="ko-KR" altLang="en-US" sz="1400" dirty="0">
              <a:solidFill>
                <a:schemeClr val="bg1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30" b="14519"/>
          <a:stretch/>
        </p:blipFill>
        <p:spPr>
          <a:xfrm>
            <a:off x="256189" y="1680268"/>
            <a:ext cx="10341279" cy="227874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71864" y="1126270"/>
            <a:ext cx="3681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rgbClr val="5190C5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혈당 그룹 분포</a:t>
            </a:r>
            <a:endParaRPr lang="ko-KR" altLang="en-US" sz="3000" dirty="0">
              <a:solidFill>
                <a:srgbClr val="5190C5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4" b="18254"/>
          <a:stretch/>
        </p:blipFill>
        <p:spPr>
          <a:xfrm>
            <a:off x="256189" y="4005943"/>
            <a:ext cx="8104340" cy="2408147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8634385" y="4513009"/>
            <a:ext cx="3049615" cy="1592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055412" y="4901798"/>
            <a:ext cx="21555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HbA1c(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당화혈색소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) ≥ </a:t>
            </a:r>
            <a:r>
              <a:rPr lang="en-US" altLang="ko-KR" sz="1050" dirty="0">
                <a:solidFill>
                  <a:srgbClr val="C00000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6.5%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: 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당뇨</a:t>
            </a:r>
          </a:p>
          <a:p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FBG(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공복 혈당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) ≥ </a:t>
            </a:r>
            <a:r>
              <a:rPr lang="en-US" altLang="ko-KR" sz="1050" dirty="0">
                <a:solidFill>
                  <a:srgbClr val="C00000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126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: 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당뇨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808386" y="4669846"/>
            <a:ext cx="1411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30798F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당뇨 진단 기준</a:t>
            </a:r>
            <a:endParaRPr lang="ko-KR" altLang="en-US" sz="1200" b="1" dirty="0">
              <a:solidFill>
                <a:srgbClr val="30798F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97951" y="5392385"/>
            <a:ext cx="2913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당뇨로 진단 되는 데이터는 존재하지 않음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697951" y="5729083"/>
            <a:ext cx="2913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저혈당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 그룹에선 당뇨병이 존재하지 않음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394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850313"/>
          </a:xfrm>
          <a:prstGeom prst="rect">
            <a:avLst/>
          </a:prstGeom>
          <a:solidFill>
            <a:srgbClr val="578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8164" y="149014"/>
            <a:ext cx="297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EDA </a:t>
            </a:r>
            <a:r>
              <a:rPr lang="ko-KR" altLang="en-US" sz="2400" dirty="0" smtClean="0">
                <a:solidFill>
                  <a:schemeClr val="bg1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및 전처리</a:t>
            </a:r>
            <a:endParaRPr lang="ko-KR" altLang="en-US" sz="2400" dirty="0">
              <a:solidFill>
                <a:schemeClr val="bg1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6328" y="512089"/>
            <a:ext cx="2976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   탐색적 데이터 분석</a:t>
            </a:r>
            <a:endParaRPr lang="ko-KR" altLang="en-US" sz="1400" dirty="0">
              <a:solidFill>
                <a:schemeClr val="bg1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4" y="1126270"/>
            <a:ext cx="3681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rgbClr val="5190C5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HDL</a:t>
            </a:r>
            <a:r>
              <a:rPr lang="ko-KR" altLang="en-US" sz="3000" dirty="0" smtClean="0">
                <a:solidFill>
                  <a:srgbClr val="5190C5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 그룹 분포</a:t>
            </a:r>
            <a:endParaRPr lang="ko-KR" altLang="en-US" sz="3000" dirty="0">
              <a:solidFill>
                <a:srgbClr val="5190C5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571192" y="5625442"/>
            <a:ext cx="3049615" cy="8387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689476" y="5785558"/>
            <a:ext cx="3049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HDL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높음 그룹은 당뇨가 없을 줄 알았지만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8" b="57487"/>
          <a:stretch/>
        </p:blipFill>
        <p:spPr>
          <a:xfrm>
            <a:off x="273807" y="1680268"/>
            <a:ext cx="5715000" cy="186791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11" b="9500"/>
          <a:stretch/>
        </p:blipFill>
        <p:spPr>
          <a:xfrm>
            <a:off x="273807" y="3598987"/>
            <a:ext cx="5715000" cy="1549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64" r="17828" b="13410"/>
          <a:stretch/>
        </p:blipFill>
        <p:spPr>
          <a:xfrm>
            <a:off x="6325159" y="2027640"/>
            <a:ext cx="5460506" cy="23495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10" r="17828" b="7705"/>
          <a:stretch/>
        </p:blipFill>
        <p:spPr>
          <a:xfrm>
            <a:off x="6325159" y="2243859"/>
            <a:ext cx="5460506" cy="184150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8340582" y="1996707"/>
            <a:ext cx="467804" cy="41343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3" t="7222" b="56461"/>
          <a:stretch/>
        </p:blipFill>
        <p:spPr>
          <a:xfrm>
            <a:off x="7091776" y="2531156"/>
            <a:ext cx="3927272" cy="1253339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3" t="56374" b="8666"/>
          <a:stretch/>
        </p:blipFill>
        <p:spPr>
          <a:xfrm>
            <a:off x="7091776" y="3849542"/>
            <a:ext cx="3927272" cy="12065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8385557" y="2432766"/>
            <a:ext cx="776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FBG </a:t>
            </a:r>
            <a:r>
              <a:rPr lang="ko-KR" altLang="en-US" sz="105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그룹</a:t>
            </a:r>
            <a:endParaRPr lang="ko-KR" altLang="en-US" sz="105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95476" y="3777312"/>
            <a:ext cx="8706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HbA1c </a:t>
            </a:r>
            <a:r>
              <a:rPr lang="ko-KR" altLang="en-US" sz="105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그룹</a:t>
            </a:r>
            <a:endParaRPr lang="ko-KR" altLang="en-US" sz="105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325159" y="1721501"/>
            <a:ext cx="5497987" cy="355578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39187" y="1721501"/>
            <a:ext cx="5497987" cy="355578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325159" y="1484602"/>
            <a:ext cx="3681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HDL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높음 데이터 분포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689475" y="6064412"/>
            <a:ext cx="3049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그 안에서 </a:t>
            </a:r>
            <a:r>
              <a:rPr lang="ko-KR" altLang="en-US" sz="1200" dirty="0" smtClean="0">
                <a:solidFill>
                  <a:srgbClr val="C00000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혈당 수치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가 높은 데이터가 존재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652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78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286250" y="3152001"/>
            <a:ext cx="3619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chemeClr val="bg1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모델링</a:t>
            </a:r>
            <a:endParaRPr lang="ko-KR" altLang="en-US" sz="3000" dirty="0">
              <a:solidFill>
                <a:schemeClr val="bg1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203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850313"/>
          </a:xfrm>
          <a:prstGeom prst="rect">
            <a:avLst/>
          </a:prstGeom>
          <a:solidFill>
            <a:srgbClr val="578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71864" y="1126270"/>
            <a:ext cx="3681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rgbClr val="5190C5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모델링 과정</a:t>
            </a:r>
            <a:endParaRPr lang="ko-KR" altLang="en-US" sz="3000" dirty="0">
              <a:solidFill>
                <a:srgbClr val="5190C5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164" y="174652"/>
            <a:ext cx="297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모델링</a:t>
            </a:r>
            <a:endParaRPr lang="ko-KR" altLang="en-US" sz="2400" dirty="0">
              <a:solidFill>
                <a:schemeClr val="bg1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913434" y="2682794"/>
            <a:ext cx="2441802" cy="24418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</a:t>
            </a:r>
            <a:endParaRPr lang="en-US" altLang="ko-KR" sz="2800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28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전처리</a:t>
            </a:r>
            <a:endParaRPr lang="ko-KR" altLang="en-US" sz="28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940561" y="2682794"/>
            <a:ext cx="2441802" cy="24418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오버</a:t>
            </a:r>
            <a:endParaRPr lang="en-US" altLang="ko-KR" sz="2800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28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샘플링</a:t>
            </a:r>
            <a:endParaRPr lang="ko-KR" altLang="en-US" sz="28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8967688" y="2682794"/>
            <a:ext cx="2441802" cy="24418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파라미터</a:t>
            </a:r>
            <a:r>
              <a:rPr lang="ko-KR" altLang="en-US" sz="28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튜닝</a:t>
            </a:r>
            <a:endParaRPr lang="ko-KR" altLang="en-US" sz="28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397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850313"/>
          </a:xfrm>
          <a:prstGeom prst="rect">
            <a:avLst/>
          </a:prstGeom>
          <a:solidFill>
            <a:srgbClr val="578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71864" y="1126270"/>
            <a:ext cx="61222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rgbClr val="5190C5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데이터 처리 기법 및 사용 분류 모델</a:t>
            </a:r>
            <a:endParaRPr lang="ko-KR" altLang="en-US" sz="3000" dirty="0">
              <a:solidFill>
                <a:srgbClr val="5190C5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74380" y="5785558"/>
            <a:ext cx="571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해당 </a:t>
            </a:r>
            <a:r>
              <a:rPr lang="ko-KR" altLang="en-US" sz="2400" dirty="0" smtClean="0">
                <a:solidFill>
                  <a:srgbClr val="C00000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기법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과 </a:t>
            </a:r>
            <a:r>
              <a:rPr lang="ko-KR" altLang="en-US" sz="2400" dirty="0" smtClean="0">
                <a:solidFill>
                  <a:srgbClr val="C00000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모델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들을 사용해 당뇨병 예측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31591" y="2391281"/>
            <a:ext cx="3667988" cy="25759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149647" y="1866399"/>
            <a:ext cx="2336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인코딩</a:t>
            </a:r>
            <a:r>
              <a:rPr lang="en-US" altLang="ko-KR" sz="2000" b="1" dirty="0" smtClean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/</a:t>
            </a:r>
            <a:r>
              <a:rPr lang="ko-KR" altLang="en-US" sz="2000" b="1" dirty="0" smtClean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스케일링</a:t>
            </a:r>
            <a:endParaRPr lang="ko-KR" altLang="en-US" sz="2000" b="1" dirty="0"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49647" y="2620500"/>
            <a:ext cx="2231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Label Encoding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49647" y="3482235"/>
            <a:ext cx="2231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One-Hot Encoding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49647" y="4343970"/>
            <a:ext cx="2231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Standard Scaling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171143" y="2377650"/>
            <a:ext cx="3667988" cy="25875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161618" y="1866399"/>
            <a:ext cx="1808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예측 모델</a:t>
            </a:r>
            <a:endParaRPr lang="ko-KR" altLang="en-US" sz="2000" b="1" dirty="0"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74717" y="2558178"/>
            <a:ext cx="1887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Logistic Regression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490385" y="3181153"/>
            <a:ext cx="1236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Decision Tree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099263" y="3197192"/>
            <a:ext cx="1619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Random Forest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832974" y="3568548"/>
            <a:ext cx="2231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LightGBM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92710" y="4298949"/>
            <a:ext cx="2231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SVC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045679" y="3847877"/>
            <a:ext cx="2231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XGBoost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409759" y="3917499"/>
            <a:ext cx="97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KNN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785687" y="4295525"/>
            <a:ext cx="2231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MLP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301367" y="2385167"/>
            <a:ext cx="3667988" cy="25799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265221" y="1860795"/>
            <a:ext cx="1661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오버 샘플링</a:t>
            </a:r>
            <a:endParaRPr lang="ko-KR" altLang="en-US" sz="2000" b="1" dirty="0"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31100" y="3044575"/>
            <a:ext cx="2231877" cy="30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 SMOTE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31100" y="3491427"/>
            <a:ext cx="2231877" cy="30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SMOTE-NC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31100" y="4385133"/>
            <a:ext cx="2231877" cy="30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ADASYN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702000" y="2597723"/>
            <a:ext cx="289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Random Oversampling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31100" y="3938279"/>
            <a:ext cx="2231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SMOTE-N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8164" y="174652"/>
            <a:ext cx="297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모델링</a:t>
            </a:r>
            <a:endParaRPr lang="ko-KR" altLang="en-US" sz="2400" dirty="0">
              <a:solidFill>
                <a:schemeClr val="bg1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005137" y="2534822"/>
            <a:ext cx="1887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Gradient</a:t>
            </a:r>
          </a:p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Boosting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681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이미지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7" r="6949"/>
          <a:stretch/>
        </p:blipFill>
        <p:spPr bwMode="auto">
          <a:xfrm>
            <a:off x="3054552" y="4290142"/>
            <a:ext cx="5501852" cy="178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0" y="0"/>
            <a:ext cx="12192000" cy="850313"/>
          </a:xfrm>
          <a:prstGeom prst="rect">
            <a:avLst/>
          </a:prstGeom>
          <a:solidFill>
            <a:srgbClr val="578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71864" y="1126270"/>
            <a:ext cx="3681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rgbClr val="5190C5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1. </a:t>
            </a:r>
            <a:r>
              <a:rPr lang="ko-KR" altLang="en-US" sz="3000" dirty="0" smtClean="0">
                <a:solidFill>
                  <a:srgbClr val="5190C5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데이터 전처리</a:t>
            </a:r>
            <a:endParaRPr lang="ko-KR" altLang="en-US" sz="3000" dirty="0">
              <a:solidFill>
                <a:srgbClr val="5190C5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164" y="174652"/>
            <a:ext cx="297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모델링 과정</a:t>
            </a:r>
            <a:endParaRPr lang="ko-KR" altLang="en-US" sz="2400" dirty="0">
              <a:solidFill>
                <a:schemeClr val="bg1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38139" y="1833320"/>
            <a:ext cx="3781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라벨 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인코딩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-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각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수준에 따라서  값들을 수치화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87576" y="4013143"/>
            <a:ext cx="5835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원핫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 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인코딩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–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각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수준의 개수만큼 컬럼을 만들어 해당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값은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1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/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아닌 값은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0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으로 수치화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59309" y="1814104"/>
            <a:ext cx="3437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스탠다드 스케일링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- 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수치형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데이터를 정규화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r="52254"/>
          <a:stretch/>
        </p:blipFill>
        <p:spPr>
          <a:xfrm>
            <a:off x="876958" y="2124424"/>
            <a:ext cx="4903395" cy="1631224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5"/>
          <a:srcRect r="49730"/>
          <a:stretch/>
        </p:blipFill>
        <p:spPr>
          <a:xfrm>
            <a:off x="6014835" y="2091103"/>
            <a:ext cx="4726644" cy="161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4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80062" y="576009"/>
            <a:ext cx="22318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</a:t>
            </a:r>
            <a:r>
              <a:rPr lang="en-US" altLang="ko-KR" sz="3000" b="1" dirty="0" smtClean="0">
                <a:solidFill>
                  <a:srgbClr val="578AD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o</a:t>
            </a:r>
            <a:r>
              <a:rPr lang="en-US" altLang="ko-KR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ntents</a:t>
            </a:r>
            <a:endParaRPr lang="ko-KR" altLang="en-US" sz="30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92600" y="1795013"/>
            <a:ext cx="3619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프로젝트 배경</a:t>
            </a:r>
            <a:endParaRPr lang="ko-KR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44231" y="3156217"/>
            <a:ext cx="3503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EDA </a:t>
            </a:r>
            <a:r>
              <a:rPr lang="ko-KR" altLang="en-US" sz="3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및 전처리</a:t>
            </a:r>
            <a:endParaRPr lang="ko-KR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80062" y="3836819"/>
            <a:ext cx="22318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모델링</a:t>
            </a:r>
            <a:endParaRPr lang="ko-KR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80061" y="4517421"/>
            <a:ext cx="22318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모델링 결과</a:t>
            </a:r>
            <a:endParaRPr lang="ko-KR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632200" y="1574800"/>
            <a:ext cx="4940300" cy="4318000"/>
          </a:xfrm>
          <a:prstGeom prst="rect">
            <a:avLst/>
          </a:prstGeom>
          <a:noFill/>
          <a:ln w="76200">
            <a:solidFill>
              <a:srgbClr val="578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80061" y="5198025"/>
            <a:ext cx="22318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한계 및 과제</a:t>
            </a:r>
            <a:endParaRPr lang="ko-KR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08562" y="2475615"/>
            <a:ext cx="3503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데이터 소개</a:t>
            </a:r>
            <a:endParaRPr lang="ko-KR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504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850313"/>
          </a:xfrm>
          <a:prstGeom prst="rect">
            <a:avLst/>
          </a:prstGeom>
          <a:solidFill>
            <a:srgbClr val="578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71864" y="1126270"/>
            <a:ext cx="3681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5190C5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2</a:t>
            </a:r>
            <a:r>
              <a:rPr lang="en-US" altLang="ko-KR" sz="3000" dirty="0" smtClean="0">
                <a:solidFill>
                  <a:srgbClr val="5190C5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. </a:t>
            </a:r>
            <a:r>
              <a:rPr lang="ko-KR" altLang="en-US" sz="3000" dirty="0" smtClean="0">
                <a:solidFill>
                  <a:srgbClr val="5190C5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오버 샘플링</a:t>
            </a:r>
            <a:endParaRPr lang="ko-KR" altLang="en-US" sz="3000" dirty="0">
              <a:solidFill>
                <a:srgbClr val="5190C5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164" y="174652"/>
            <a:ext cx="297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모델링 과정</a:t>
            </a:r>
            <a:endParaRPr lang="ko-KR" altLang="en-US" sz="2400" dirty="0">
              <a:solidFill>
                <a:schemeClr val="bg1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90201" y="1956225"/>
            <a:ext cx="3667988" cy="185377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224163" y="1956225"/>
            <a:ext cx="3667988" cy="185377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56239" y="1956225"/>
            <a:ext cx="3667988" cy="185377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https://blog.kakaocdn.net/dn/bQZON2/btq4kFZ3s1V/ZW0VLLpIitxCIvcbuR2wmk/im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64" y="2187700"/>
            <a:ext cx="3460681" cy="139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blog.kakaocdn.net/dn/L2Prv/btq4kTX4VOP/RIlPQw9LRDCXz60EYZQrgk/im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096" y="2196154"/>
            <a:ext cx="3482199" cy="138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blog.kakaocdn.net/dn/bYJFL2/btq4jP2U45v/v0JgBfTRCMH3bQsLszudg0/im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610" y="2196154"/>
            <a:ext cx="3575094" cy="14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034024" y="1646722"/>
            <a:ext cx="2336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Random Sampling</a:t>
            </a:r>
            <a:endParaRPr lang="ko-KR" altLang="en-US" sz="1600" dirty="0"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56015" y="1646722"/>
            <a:ext cx="2336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SMOTE</a:t>
            </a:r>
            <a:endParaRPr lang="ko-KR" altLang="en-US" sz="1600" dirty="0"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89977" y="1651080"/>
            <a:ext cx="2336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ADASYN</a:t>
            </a:r>
            <a:endParaRPr lang="ko-KR" altLang="en-US" sz="1600" dirty="0"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769532" y="4495381"/>
            <a:ext cx="3667988" cy="185377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4" descr="https://blog.kakaocdn.net/dn/L2Prv/btq4kTX4VOP/RIlPQw9LRDCXz60EYZQrgk/im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427" y="4735310"/>
            <a:ext cx="3482199" cy="138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1646914" y="4495381"/>
            <a:ext cx="3667988" cy="185377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4" descr="https://blog.kakaocdn.net/dn/L2Prv/btq4kTX4VOP/RIlPQw9LRDCXz60EYZQrgk/im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809" y="4735310"/>
            <a:ext cx="3482199" cy="138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312728" y="4156827"/>
            <a:ext cx="2336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SMOTE-NC</a:t>
            </a:r>
            <a:endParaRPr lang="ko-KR" altLang="en-US" sz="1600" dirty="0"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435346" y="4156827"/>
            <a:ext cx="2336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SMOTE-N</a:t>
            </a:r>
            <a:endParaRPr lang="ko-KR" altLang="en-US" sz="1600" dirty="0"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001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850313"/>
          </a:xfrm>
          <a:prstGeom prst="rect">
            <a:avLst/>
          </a:prstGeom>
          <a:solidFill>
            <a:srgbClr val="578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71864" y="1126270"/>
            <a:ext cx="51499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rgbClr val="5190C5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3. Parameter tuning</a:t>
            </a:r>
            <a:endParaRPr lang="ko-KR" altLang="en-US" sz="3000" dirty="0">
              <a:solidFill>
                <a:srgbClr val="5190C5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164" y="174652"/>
            <a:ext cx="297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모델링 과정</a:t>
            </a:r>
            <a:endParaRPr lang="ko-KR" altLang="en-US" sz="2400" dirty="0">
              <a:solidFill>
                <a:schemeClr val="bg1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16"/>
          <a:stretch/>
        </p:blipFill>
        <p:spPr>
          <a:xfrm>
            <a:off x="2065849" y="1956225"/>
            <a:ext cx="8060301" cy="443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65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850313"/>
          </a:xfrm>
          <a:prstGeom prst="rect">
            <a:avLst/>
          </a:prstGeom>
          <a:solidFill>
            <a:srgbClr val="578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71864" y="1126270"/>
            <a:ext cx="51499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rgbClr val="5190C5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3. Parameter tuning</a:t>
            </a:r>
            <a:endParaRPr lang="ko-KR" altLang="en-US" sz="3000" dirty="0">
              <a:solidFill>
                <a:srgbClr val="5190C5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164" y="174652"/>
            <a:ext cx="297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모델링 과정</a:t>
            </a:r>
            <a:endParaRPr lang="ko-KR" altLang="en-US" sz="2400" dirty="0">
              <a:solidFill>
                <a:schemeClr val="bg1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89"/>
          <a:stretch/>
        </p:blipFill>
        <p:spPr>
          <a:xfrm>
            <a:off x="272968" y="2119511"/>
            <a:ext cx="11646063" cy="364991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72968" y="2119511"/>
            <a:ext cx="11646062" cy="188098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70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850313"/>
          </a:xfrm>
          <a:prstGeom prst="rect">
            <a:avLst/>
          </a:prstGeom>
          <a:solidFill>
            <a:srgbClr val="578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71864" y="1126270"/>
            <a:ext cx="51499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rgbClr val="5190C5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3. Parameter tuning</a:t>
            </a:r>
            <a:endParaRPr lang="ko-KR" altLang="en-US" sz="3000" dirty="0">
              <a:solidFill>
                <a:srgbClr val="5190C5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164" y="174652"/>
            <a:ext cx="297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모델링 과정</a:t>
            </a:r>
            <a:endParaRPr lang="ko-KR" altLang="en-US" sz="2400" dirty="0">
              <a:solidFill>
                <a:schemeClr val="bg1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57" y="2224014"/>
            <a:ext cx="11668491" cy="375148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69357" y="2525911"/>
            <a:ext cx="11646062" cy="238898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69357" y="2224014"/>
            <a:ext cx="4543943" cy="1635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47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850313"/>
          </a:xfrm>
          <a:prstGeom prst="rect">
            <a:avLst/>
          </a:prstGeom>
          <a:solidFill>
            <a:srgbClr val="578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71864" y="1126270"/>
            <a:ext cx="51499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rgbClr val="5190C5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3. Parameter tuning</a:t>
            </a:r>
            <a:endParaRPr lang="ko-KR" altLang="en-US" sz="3000" dirty="0">
              <a:solidFill>
                <a:srgbClr val="5190C5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164" y="174652"/>
            <a:ext cx="297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모델링 과정</a:t>
            </a:r>
            <a:endParaRPr lang="ko-KR" altLang="en-US" sz="2400" dirty="0">
              <a:solidFill>
                <a:schemeClr val="bg1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4151"/>
          <a:stretch/>
        </p:blipFill>
        <p:spPr>
          <a:xfrm>
            <a:off x="641350" y="2500486"/>
            <a:ext cx="10909300" cy="31760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41349" y="4000500"/>
            <a:ext cx="7562851" cy="10414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11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78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286250" y="3152001"/>
            <a:ext cx="3619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chemeClr val="bg1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모델링 결과</a:t>
            </a:r>
            <a:endParaRPr lang="ko-KR" altLang="en-US" sz="3000" dirty="0">
              <a:solidFill>
                <a:schemeClr val="bg1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389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850313"/>
          </a:xfrm>
          <a:prstGeom prst="rect">
            <a:avLst/>
          </a:prstGeom>
          <a:solidFill>
            <a:srgbClr val="578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71864" y="1126270"/>
            <a:ext cx="3681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rgbClr val="5190C5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모델링 결과</a:t>
            </a:r>
            <a:endParaRPr lang="ko-KR" altLang="en-US" sz="3000" dirty="0">
              <a:solidFill>
                <a:srgbClr val="5190C5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164" y="174652"/>
            <a:ext cx="297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모델링 결과</a:t>
            </a:r>
            <a:endParaRPr lang="ko-KR" altLang="en-US" sz="2400" dirty="0">
              <a:solidFill>
                <a:schemeClr val="bg1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48" y="2447332"/>
            <a:ext cx="3835609" cy="2635351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196791" y="2065400"/>
            <a:ext cx="2231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범주형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+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라벨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인코딩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65097" y="2065400"/>
            <a:ext cx="2231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범주형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+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원핫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인코딩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630648" y="2065400"/>
            <a:ext cx="273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연속형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+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스탠다드 스케일링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2323441" y="4802829"/>
            <a:ext cx="560010" cy="21524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323441" y="4552650"/>
            <a:ext cx="560010" cy="19352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135535" y="4802829"/>
            <a:ext cx="560010" cy="21524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135535" y="4574422"/>
            <a:ext cx="560010" cy="1717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8090714" y="2453783"/>
            <a:ext cx="3810000" cy="2628900"/>
            <a:chOff x="4176036" y="2453783"/>
            <a:chExt cx="3810000" cy="2628900"/>
          </a:xfrm>
        </p:grpSpPr>
        <p:pic>
          <p:nvPicPr>
            <p:cNvPr id="41" name="Picture 4" descr="이미지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036" y="2453783"/>
              <a:ext cx="3810000" cy="2628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직사각형 46"/>
            <p:cNvSpPr/>
            <p:nvPr/>
          </p:nvSpPr>
          <p:spPr>
            <a:xfrm>
              <a:off x="6261452" y="4802829"/>
              <a:ext cx="560010" cy="215248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075106" y="4802829"/>
              <a:ext cx="560010" cy="215248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250566" y="3768624"/>
              <a:ext cx="560010" cy="19291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095535" y="3779510"/>
              <a:ext cx="560010" cy="19124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095535" y="3525692"/>
              <a:ext cx="560010" cy="188648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6250566" y="3531501"/>
              <a:ext cx="560010" cy="17195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095535" y="3260891"/>
              <a:ext cx="560010" cy="215248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250566" y="3261083"/>
              <a:ext cx="560010" cy="215248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176036" y="2453783"/>
            <a:ext cx="3810000" cy="2628900"/>
            <a:chOff x="8090714" y="2453783"/>
            <a:chExt cx="3810000" cy="2628900"/>
          </a:xfrm>
        </p:grpSpPr>
        <p:pic>
          <p:nvPicPr>
            <p:cNvPr id="42" name="Picture 6" descr="이미지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0714" y="2453783"/>
              <a:ext cx="3810000" cy="2628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직사각형 54"/>
            <p:cNvSpPr/>
            <p:nvPr/>
          </p:nvSpPr>
          <p:spPr>
            <a:xfrm>
              <a:off x="10182987" y="3779510"/>
              <a:ext cx="560010" cy="19124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9003498" y="3755505"/>
              <a:ext cx="560010" cy="215248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10182987" y="3514805"/>
              <a:ext cx="560010" cy="215248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9003498" y="3499270"/>
              <a:ext cx="560010" cy="215248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9003498" y="3240896"/>
              <a:ext cx="560010" cy="215248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0182987" y="3253922"/>
              <a:ext cx="560010" cy="215248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063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060" y="2507371"/>
            <a:ext cx="3811302" cy="26337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2020" y="2507370"/>
            <a:ext cx="3796355" cy="263306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12192000" cy="850313"/>
          </a:xfrm>
          <a:prstGeom prst="rect">
            <a:avLst/>
          </a:prstGeom>
          <a:solidFill>
            <a:srgbClr val="578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71864" y="1126270"/>
            <a:ext cx="60107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rgbClr val="5190C5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범주형</a:t>
            </a:r>
            <a:r>
              <a:rPr lang="en-US" altLang="ko-KR" sz="3000" dirty="0" smtClean="0">
                <a:solidFill>
                  <a:srgbClr val="5190C5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+</a:t>
            </a:r>
            <a:r>
              <a:rPr lang="ko-KR" altLang="en-US" sz="3000" dirty="0" err="1" smtClean="0">
                <a:solidFill>
                  <a:srgbClr val="5190C5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원핫</a:t>
            </a:r>
            <a:r>
              <a:rPr lang="ko-KR" altLang="en-US" sz="3000" dirty="0" smtClean="0">
                <a:solidFill>
                  <a:srgbClr val="5190C5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 </a:t>
            </a:r>
            <a:r>
              <a:rPr lang="ko-KR" altLang="en-US" sz="3000" dirty="0" err="1" smtClean="0">
                <a:solidFill>
                  <a:srgbClr val="5190C5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인코딩</a:t>
            </a:r>
            <a:r>
              <a:rPr lang="ko-KR" altLang="en-US" sz="3000" dirty="0" smtClean="0">
                <a:solidFill>
                  <a:srgbClr val="5190C5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 모델링 </a:t>
            </a:r>
            <a:r>
              <a:rPr lang="ko-KR" altLang="en-US" sz="3000" dirty="0" smtClean="0">
                <a:solidFill>
                  <a:srgbClr val="5190C5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결과</a:t>
            </a:r>
            <a:endParaRPr lang="ko-KR" altLang="en-US" sz="3000" dirty="0">
              <a:solidFill>
                <a:srgbClr val="5190C5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164" y="174652"/>
            <a:ext cx="297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모델링 결과</a:t>
            </a:r>
            <a:endParaRPr lang="ko-KR" altLang="en-US" sz="2400" dirty="0">
              <a:solidFill>
                <a:schemeClr val="bg1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94258" y="2109794"/>
            <a:ext cx="2231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SMOTE-NC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결과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76889" y="2109794"/>
            <a:ext cx="284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Random Oversampling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결과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099668" y="3570086"/>
            <a:ext cx="1715041" cy="445061"/>
            <a:chOff x="5095535" y="3525692"/>
            <a:chExt cx="1715041" cy="445061"/>
          </a:xfrm>
        </p:grpSpPr>
        <p:sp>
          <p:nvSpPr>
            <p:cNvPr id="49" name="직사각형 48"/>
            <p:cNvSpPr/>
            <p:nvPr/>
          </p:nvSpPr>
          <p:spPr>
            <a:xfrm>
              <a:off x="6250566" y="3768624"/>
              <a:ext cx="560010" cy="19291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095535" y="3779510"/>
              <a:ext cx="560010" cy="19124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095535" y="3525692"/>
              <a:ext cx="560010" cy="188648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6250566" y="3531501"/>
              <a:ext cx="560010" cy="17195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4362888" y="3835915"/>
            <a:ext cx="560010" cy="19124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178275" y="3823904"/>
            <a:ext cx="560010" cy="21524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4357764" y="3559199"/>
            <a:ext cx="560010" cy="21524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3178275" y="3543664"/>
            <a:ext cx="560010" cy="21524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04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094" y="2479126"/>
            <a:ext cx="3815231" cy="265043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5015" y="2483432"/>
            <a:ext cx="3910361" cy="270496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12192000" cy="850313"/>
          </a:xfrm>
          <a:prstGeom prst="rect">
            <a:avLst/>
          </a:prstGeom>
          <a:solidFill>
            <a:srgbClr val="578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71864" y="1126270"/>
            <a:ext cx="67987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 smtClean="0">
                <a:solidFill>
                  <a:srgbClr val="5190C5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연속형</a:t>
            </a:r>
            <a:r>
              <a:rPr lang="en-US" altLang="ko-KR" sz="3000" dirty="0" smtClean="0">
                <a:solidFill>
                  <a:srgbClr val="5190C5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+</a:t>
            </a:r>
            <a:r>
              <a:rPr lang="ko-KR" altLang="en-US" sz="3000" dirty="0" smtClean="0">
                <a:solidFill>
                  <a:srgbClr val="5190C5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스탠다드 스케일링 모델링 결과</a:t>
            </a:r>
            <a:endParaRPr lang="ko-KR" altLang="en-US" sz="3000" dirty="0">
              <a:solidFill>
                <a:srgbClr val="5190C5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164" y="174652"/>
            <a:ext cx="297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모델링 결과</a:t>
            </a:r>
            <a:endParaRPr lang="ko-KR" altLang="en-US" sz="2400" dirty="0">
              <a:solidFill>
                <a:schemeClr val="bg1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94258" y="2109794"/>
            <a:ext cx="2231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SMOTE-NC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결과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76889" y="2109794"/>
            <a:ext cx="284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Random Oversampling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결과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099668" y="3570086"/>
            <a:ext cx="1715041" cy="445061"/>
            <a:chOff x="5095535" y="3525692"/>
            <a:chExt cx="1715041" cy="445061"/>
          </a:xfrm>
        </p:grpSpPr>
        <p:sp>
          <p:nvSpPr>
            <p:cNvPr id="49" name="직사각형 48"/>
            <p:cNvSpPr/>
            <p:nvPr/>
          </p:nvSpPr>
          <p:spPr>
            <a:xfrm>
              <a:off x="6250566" y="3768624"/>
              <a:ext cx="560010" cy="19291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095535" y="3779510"/>
              <a:ext cx="560010" cy="19124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095535" y="3525692"/>
              <a:ext cx="560010" cy="188648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6250566" y="3531501"/>
              <a:ext cx="560010" cy="17195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4362888" y="3835915"/>
            <a:ext cx="560010" cy="19124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178275" y="3823904"/>
            <a:ext cx="560010" cy="21524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4357764" y="3559199"/>
            <a:ext cx="560010" cy="21524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3178275" y="3543664"/>
            <a:ext cx="560010" cy="21524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74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211" y="2438781"/>
            <a:ext cx="3882130" cy="27382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810" y="2438781"/>
            <a:ext cx="3972250" cy="273822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12192000" cy="850313"/>
          </a:xfrm>
          <a:prstGeom prst="rect">
            <a:avLst/>
          </a:prstGeom>
          <a:solidFill>
            <a:srgbClr val="578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71864" y="1126270"/>
            <a:ext cx="68284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>
                <a:solidFill>
                  <a:srgbClr val="5190C5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연속형</a:t>
            </a:r>
            <a:r>
              <a:rPr lang="en-US" altLang="ko-KR" sz="3000" dirty="0">
                <a:solidFill>
                  <a:srgbClr val="5190C5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+</a:t>
            </a:r>
            <a:r>
              <a:rPr lang="ko-KR" altLang="en-US" sz="3000" dirty="0">
                <a:solidFill>
                  <a:srgbClr val="5190C5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스탠다드 스케일링 모델링 결과</a:t>
            </a:r>
            <a:endParaRPr lang="ko-KR" altLang="en-US" sz="3000" dirty="0">
              <a:solidFill>
                <a:srgbClr val="5190C5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164" y="174652"/>
            <a:ext cx="297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모델링 결과</a:t>
            </a:r>
            <a:endParaRPr lang="ko-KR" altLang="en-US" sz="2400" dirty="0">
              <a:solidFill>
                <a:schemeClr val="bg1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94258" y="2109794"/>
            <a:ext cx="2231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SMOTE-NC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결과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76889" y="2109794"/>
            <a:ext cx="284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Random Oversampling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결과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284281" y="3828594"/>
            <a:ext cx="560010" cy="19291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099668" y="3823904"/>
            <a:ext cx="560010" cy="19124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7099668" y="3570086"/>
            <a:ext cx="560010" cy="18864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8284281" y="3583837"/>
            <a:ext cx="560010" cy="1719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4362888" y="3835915"/>
            <a:ext cx="560010" cy="19124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178275" y="3823904"/>
            <a:ext cx="560010" cy="21524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4357764" y="3559199"/>
            <a:ext cx="560010" cy="21524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3178275" y="3543664"/>
            <a:ext cx="560010" cy="21524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18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78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286250" y="3152001"/>
            <a:ext cx="3619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chemeClr val="bg1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프로젝트 개요</a:t>
            </a:r>
            <a:endParaRPr lang="ko-KR" altLang="en-US" sz="3000" dirty="0">
              <a:solidFill>
                <a:schemeClr val="bg1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006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78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286250" y="3152001"/>
            <a:ext cx="3619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chemeClr val="bg1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한계 및 과제</a:t>
            </a:r>
            <a:endParaRPr lang="ko-KR" altLang="en-US" sz="3000" dirty="0">
              <a:solidFill>
                <a:schemeClr val="bg1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193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850313"/>
          </a:xfrm>
          <a:prstGeom prst="rect">
            <a:avLst/>
          </a:prstGeom>
          <a:solidFill>
            <a:srgbClr val="578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8164" y="174652"/>
            <a:ext cx="297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한계 및 과제</a:t>
            </a:r>
            <a:endParaRPr lang="ko-KR" altLang="en-US" sz="2400" dirty="0">
              <a:solidFill>
                <a:schemeClr val="bg1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259782" y="1367437"/>
            <a:ext cx="2441802" cy="24418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</a:t>
            </a:r>
            <a:endParaRPr lang="en-US" altLang="ko-KR" sz="2800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28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부족</a:t>
            </a:r>
            <a:endParaRPr lang="ko-KR" altLang="en-US" sz="28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007361" y="1367437"/>
            <a:ext cx="2441802" cy="24418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변수</a:t>
            </a:r>
            <a:endParaRPr lang="en-US" altLang="ko-KR" sz="2800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28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설명 부재</a:t>
            </a:r>
            <a:endParaRPr lang="ko-KR" altLang="en-US" sz="28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633572" y="3656839"/>
            <a:ext cx="2441802" cy="244180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도메인</a:t>
            </a:r>
            <a:endParaRPr lang="en-US" altLang="ko-KR" sz="2800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28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지식 부족</a:t>
            </a:r>
            <a:endParaRPr lang="ko-KR" altLang="en-US" sz="28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8449163" y="3656078"/>
            <a:ext cx="2441802" cy="244180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분류 범위</a:t>
            </a:r>
            <a:endParaRPr lang="en-US" altLang="ko-KR" sz="2800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28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기준</a:t>
            </a:r>
            <a:endParaRPr lang="en-US" altLang="ko-KR" sz="2800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2800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비획일화</a:t>
            </a:r>
            <a:endParaRPr lang="ko-KR" altLang="en-US" sz="28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8164" y="1024965"/>
            <a:ext cx="3681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mtClean="0">
                <a:solidFill>
                  <a:srgbClr val="5190C5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한계</a:t>
            </a:r>
            <a:endParaRPr lang="ko-KR" altLang="en-US" sz="3000" dirty="0">
              <a:solidFill>
                <a:srgbClr val="5190C5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27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850313"/>
          </a:xfrm>
          <a:prstGeom prst="rect">
            <a:avLst/>
          </a:prstGeom>
          <a:solidFill>
            <a:srgbClr val="578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8164" y="174652"/>
            <a:ext cx="297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한계 및 과제</a:t>
            </a:r>
            <a:endParaRPr lang="ko-KR" altLang="en-US" sz="2400" dirty="0">
              <a:solidFill>
                <a:schemeClr val="bg1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864" y="1126270"/>
            <a:ext cx="3681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rgbClr val="5190C5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과제</a:t>
            </a:r>
            <a:endParaRPr lang="ko-KR" altLang="en-US" sz="3000" dirty="0">
              <a:solidFill>
                <a:srgbClr val="5190C5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30300" y="2464056"/>
            <a:ext cx="4127500" cy="2832100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959600" y="2464056"/>
            <a:ext cx="4127500" cy="2832100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57300" y="3372273"/>
            <a:ext cx="3873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다른 분류 범위 기준 적용해 모델 성능 확인</a:t>
            </a:r>
            <a:endParaRPr lang="ko-KR" altLang="en-US" sz="3000" dirty="0">
              <a:solidFill>
                <a:schemeClr val="accent5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67550" y="3141440"/>
            <a:ext cx="391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불균형</a:t>
            </a:r>
            <a:r>
              <a:rPr lang="ko-KR" altLang="en-US" sz="3000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 </a:t>
            </a:r>
            <a:r>
              <a:rPr lang="ko-KR" altLang="en-US" sz="3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및 연속</a:t>
            </a:r>
            <a:r>
              <a:rPr lang="en-US" altLang="ko-KR" sz="3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/</a:t>
            </a:r>
            <a:r>
              <a:rPr lang="ko-KR" altLang="en-US" sz="3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범주형 </a:t>
            </a:r>
            <a:endParaRPr lang="en-US" altLang="ko-KR" sz="3000" dirty="0" smtClean="0">
              <a:solidFill>
                <a:schemeClr val="accent5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  <a:p>
            <a:pPr algn="ctr"/>
            <a:r>
              <a:rPr lang="ko-KR" altLang="en-US" sz="3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혼합 데이터</a:t>
            </a:r>
            <a:endParaRPr lang="en-US" altLang="ko-KR" sz="3000" dirty="0" smtClean="0">
              <a:solidFill>
                <a:schemeClr val="accent5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  <a:p>
            <a:pPr algn="ctr"/>
            <a:r>
              <a:rPr lang="ko-KR" altLang="en-US" sz="3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처리 기법 연구</a:t>
            </a:r>
            <a:endParaRPr lang="ko-KR" altLang="en-US" sz="3000" dirty="0">
              <a:solidFill>
                <a:schemeClr val="accent5">
                  <a:lumMod val="60000"/>
                  <a:lumOff val="40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948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850313"/>
          </a:xfrm>
          <a:prstGeom prst="rect">
            <a:avLst/>
          </a:prstGeom>
          <a:solidFill>
            <a:srgbClr val="578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8164" y="174652"/>
            <a:ext cx="297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참조</a:t>
            </a:r>
            <a:endParaRPr lang="ko-KR" altLang="en-US" sz="2400" dirty="0">
              <a:solidFill>
                <a:schemeClr val="bg1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74258" y="1794907"/>
            <a:ext cx="7920542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hlinkClick r:id="rId3"/>
              </a:rPr>
              <a:t>https://</a:t>
            </a:r>
            <a:r>
              <a:rPr lang="ko-KR" altLang="en-US" sz="1000" dirty="0" smtClean="0">
                <a:hlinkClick r:id="rId3"/>
              </a:rPr>
              <a:t>www.e-jkd.org/upload/pdf/jkd-2020-21-1-27.pdf</a:t>
            </a:r>
            <a:endParaRPr lang="en-US" altLang="ko-KR" sz="1000" dirty="0" smtClean="0"/>
          </a:p>
          <a:p>
            <a:r>
              <a:rPr lang="ko-KR" altLang="en-US" sz="1000" dirty="0" smtClean="0">
                <a:hlinkClick r:id="rId4"/>
              </a:rPr>
              <a:t>http</a:t>
            </a:r>
            <a:r>
              <a:rPr lang="ko-KR" altLang="en-US" sz="1000" dirty="0">
                <a:hlinkClick r:id="rId4"/>
              </a:rPr>
              <a:t>://</a:t>
            </a:r>
            <a:r>
              <a:rPr lang="ko-KR" altLang="en-US" sz="1000" dirty="0" smtClean="0">
                <a:hlinkClick r:id="rId4"/>
              </a:rPr>
              <a:t>www.lecturernews.com</a:t>
            </a:r>
            <a:endParaRPr lang="en-US" altLang="ko-KR" sz="1000" dirty="0" smtClean="0"/>
          </a:p>
          <a:p>
            <a:r>
              <a:rPr lang="ko-KR" altLang="en-US" sz="1000" dirty="0" smtClean="0">
                <a:hlinkClick r:id="rId5"/>
              </a:rPr>
              <a:t>https</a:t>
            </a:r>
            <a:r>
              <a:rPr lang="ko-KR" altLang="en-US" sz="1000" dirty="0">
                <a:hlinkClick r:id="rId5"/>
              </a:rPr>
              <a:t>://</a:t>
            </a:r>
            <a:r>
              <a:rPr lang="ko-KR" altLang="en-US" sz="1000" dirty="0" smtClean="0">
                <a:hlinkClick r:id="rId5"/>
              </a:rPr>
              <a:t>www.koreascience.or.kr/article/JAKO200560537773551.pdf</a:t>
            </a:r>
            <a:endParaRPr lang="en-US" altLang="ko-KR" sz="1000" dirty="0" smtClean="0"/>
          </a:p>
          <a:p>
            <a:r>
              <a:rPr lang="ko-KR" altLang="en-US" sz="1000" dirty="0" smtClean="0">
                <a:hlinkClick r:id="rId6"/>
              </a:rPr>
              <a:t>http</a:t>
            </a:r>
            <a:r>
              <a:rPr lang="ko-KR" altLang="en-US" sz="1000" dirty="0">
                <a:hlinkClick r:id="rId6"/>
              </a:rPr>
              <a:t>://</a:t>
            </a:r>
            <a:r>
              <a:rPr lang="ko-KR" altLang="en-US" sz="1000" dirty="0" smtClean="0">
                <a:hlinkClick r:id="rId6"/>
              </a:rPr>
              <a:t>www.monews.co.kr/news/articleView.html?idxno=203842</a:t>
            </a:r>
            <a:endParaRPr lang="en-US" altLang="ko-KR" sz="1000" dirty="0" smtClean="0"/>
          </a:p>
          <a:p>
            <a:r>
              <a:rPr lang="ko-KR" altLang="en-US" sz="1000" dirty="0" smtClean="0">
                <a:hlinkClick r:id="rId7"/>
              </a:rPr>
              <a:t>http</a:t>
            </a:r>
            <a:r>
              <a:rPr lang="ko-KR" altLang="en-US" sz="1000" dirty="0">
                <a:hlinkClick r:id="rId7"/>
              </a:rPr>
              <a:t>://</a:t>
            </a:r>
            <a:r>
              <a:rPr lang="ko-KR" altLang="en-US" sz="1000" dirty="0" smtClean="0">
                <a:hlinkClick r:id="rId7"/>
              </a:rPr>
              <a:t>www.docdocdoc.co.kr</a:t>
            </a:r>
            <a:endParaRPr lang="en-US" altLang="ko-KR" sz="1000" dirty="0" smtClean="0"/>
          </a:p>
          <a:p>
            <a:r>
              <a:rPr lang="ko-KR" altLang="en-US" sz="1000" dirty="0" smtClean="0">
                <a:hlinkClick r:id="rId8"/>
              </a:rPr>
              <a:t>https</a:t>
            </a:r>
            <a:r>
              <a:rPr lang="ko-KR" altLang="en-US" sz="1000" dirty="0">
                <a:hlinkClick r:id="rId8"/>
              </a:rPr>
              <a:t>://ko.wikipedia.org/wiki/%</a:t>
            </a:r>
            <a:r>
              <a:rPr lang="ko-KR" altLang="en-US" sz="1000" dirty="0" smtClean="0">
                <a:hlinkClick r:id="rId8"/>
              </a:rPr>
              <a:t>EB%8B%B9%EB%87%A8%EB%B3%91</a:t>
            </a:r>
            <a:endParaRPr lang="en-US" altLang="ko-KR" sz="1000" dirty="0" smtClean="0"/>
          </a:p>
          <a:p>
            <a:r>
              <a:rPr lang="ko-KR" altLang="en-US" sz="1000" dirty="0" smtClean="0">
                <a:hlinkClick r:id="rId9"/>
              </a:rPr>
              <a:t>https://smtmap.com/%EA%B0%84%EC%88%98%EC%B9%98/</a:t>
            </a:r>
            <a:endParaRPr lang="en-US" altLang="ko-KR" sz="1000" dirty="0" smtClean="0"/>
          </a:p>
          <a:p>
            <a:r>
              <a:rPr lang="ko-KR" altLang="en-US" sz="1000" dirty="0" smtClean="0">
                <a:hlinkClick r:id="rId10"/>
              </a:rPr>
              <a:t>http</a:t>
            </a:r>
            <a:r>
              <a:rPr lang="ko-KR" altLang="en-US" sz="1000" dirty="0">
                <a:hlinkClick r:id="rId10"/>
              </a:rPr>
              <a:t>://</a:t>
            </a:r>
            <a:r>
              <a:rPr lang="ko-KR" altLang="en-US" sz="1000" dirty="0" smtClean="0">
                <a:hlinkClick r:id="rId10"/>
              </a:rPr>
              <a:t>guro.kumc.or.kr/dept/main/index.do?DP_CODE=GRCP&amp;MENU_ID=003036050045</a:t>
            </a:r>
            <a:endParaRPr lang="en-US" altLang="ko-KR" sz="1000" dirty="0" smtClean="0"/>
          </a:p>
          <a:p>
            <a:r>
              <a:rPr lang="ko-KR" altLang="en-US" sz="1000" dirty="0" smtClean="0">
                <a:hlinkClick r:id="rId11"/>
              </a:rPr>
              <a:t>https</a:t>
            </a:r>
            <a:r>
              <a:rPr lang="ko-KR" altLang="en-US" sz="1000" dirty="0">
                <a:hlinkClick r:id="rId11"/>
              </a:rPr>
              <a:t>://</a:t>
            </a:r>
            <a:r>
              <a:rPr lang="ko-KR" altLang="en-US" sz="1000" dirty="0" smtClean="0">
                <a:hlinkClick r:id="rId11"/>
              </a:rPr>
              <a:t>www.koreascience.or.kr/article/JAKO201354840931827.pdf</a:t>
            </a:r>
            <a:endParaRPr lang="en-US" altLang="ko-KR" sz="1000" dirty="0" smtClean="0"/>
          </a:p>
          <a:p>
            <a:r>
              <a:rPr lang="ko-KR" altLang="en-US" sz="1000" dirty="0" smtClean="0">
                <a:hlinkClick r:id="rId12"/>
              </a:rPr>
              <a:t>https</a:t>
            </a:r>
            <a:r>
              <a:rPr lang="ko-KR" altLang="en-US" sz="1000" dirty="0">
                <a:hlinkClick r:id="rId12"/>
              </a:rPr>
              <a:t>://</a:t>
            </a:r>
            <a:r>
              <a:rPr lang="ko-KR" altLang="en-US" sz="1000" dirty="0" smtClean="0">
                <a:hlinkClick r:id="rId12"/>
              </a:rPr>
              <a:t>www.schlab.org/guide/item/261/</a:t>
            </a:r>
            <a:endParaRPr lang="en-US" altLang="ko-KR" sz="1000" dirty="0" smtClean="0"/>
          </a:p>
          <a:p>
            <a:r>
              <a:rPr lang="ko-KR" altLang="en-US" sz="1000" dirty="0" smtClean="0">
                <a:hlinkClick r:id="rId13"/>
              </a:rPr>
              <a:t>https</a:t>
            </a:r>
            <a:r>
              <a:rPr lang="ko-KR" altLang="en-US" sz="1000" dirty="0">
                <a:hlinkClick r:id="rId13"/>
              </a:rPr>
              <a:t>://</a:t>
            </a:r>
            <a:r>
              <a:rPr lang="ko-KR" altLang="en-US" sz="1000" dirty="0" smtClean="0">
                <a:hlinkClick r:id="rId13"/>
              </a:rPr>
              <a:t>m.khan.co.kr/life/health/article/201511101537195#c2b</a:t>
            </a:r>
            <a:endParaRPr lang="en-US" altLang="ko-KR" sz="1000" dirty="0" smtClean="0"/>
          </a:p>
          <a:p>
            <a:r>
              <a:rPr lang="ko-KR" altLang="en-US" sz="1000" dirty="0" smtClean="0">
                <a:hlinkClick r:id="rId14"/>
              </a:rPr>
              <a:t>http</a:t>
            </a:r>
            <a:r>
              <a:rPr lang="ko-KR" altLang="en-US" sz="1000" dirty="0">
                <a:hlinkClick r:id="rId14"/>
              </a:rPr>
              <a:t>://seoulnim.com/news/lecture_v.asp?srno=7628&amp;page=70&amp;gubun=&amp;</a:t>
            </a:r>
            <a:r>
              <a:rPr lang="ko-KR" altLang="en-US" sz="1000" dirty="0" smtClean="0">
                <a:hlinkClick r:id="rId14"/>
              </a:rPr>
              <a:t>keyword</a:t>
            </a:r>
            <a:r>
              <a:rPr lang="ko-KR" altLang="en-US" sz="1000" dirty="0" smtClean="0"/>
              <a:t>=</a:t>
            </a:r>
            <a:endParaRPr lang="en-US" altLang="ko-KR" sz="1000" dirty="0" smtClean="0"/>
          </a:p>
          <a:p>
            <a:r>
              <a:rPr lang="ko-KR" altLang="en-US" sz="1000" dirty="0" smtClean="0">
                <a:hlinkClick r:id="rId15"/>
              </a:rPr>
              <a:t>https</a:t>
            </a:r>
            <a:r>
              <a:rPr lang="ko-KR" altLang="en-US" sz="1000" dirty="0">
                <a:hlinkClick r:id="rId15"/>
              </a:rPr>
              <a:t>://</a:t>
            </a:r>
            <a:r>
              <a:rPr lang="ko-KR" altLang="en-US" sz="1000" dirty="0" smtClean="0">
                <a:hlinkClick r:id="rId15"/>
              </a:rPr>
              <a:t>blog.naver.com/PostView.naver?blogId=i-doctor&amp;logNo=221450543662</a:t>
            </a:r>
            <a:endParaRPr lang="en-US" altLang="ko-KR" sz="1000" dirty="0" smtClean="0"/>
          </a:p>
          <a:p>
            <a:r>
              <a:rPr lang="ko-KR" altLang="en-US" sz="1000" dirty="0" smtClean="0">
                <a:hlinkClick r:id="rId16"/>
              </a:rPr>
              <a:t>https</a:t>
            </a:r>
            <a:r>
              <a:rPr lang="ko-KR" altLang="en-US" sz="1000" dirty="0">
                <a:hlinkClick r:id="rId16"/>
              </a:rPr>
              <a:t>://</a:t>
            </a:r>
            <a:r>
              <a:rPr lang="ko-KR" altLang="en-US" sz="1000" dirty="0" smtClean="0">
                <a:hlinkClick r:id="rId16"/>
              </a:rPr>
              <a:t>www.joongang.co.kr/article/21657194#home</a:t>
            </a:r>
            <a:endParaRPr lang="en-US" altLang="ko-KR" sz="1000" dirty="0" smtClean="0"/>
          </a:p>
          <a:p>
            <a:r>
              <a:rPr lang="ko-KR" altLang="en-US" sz="1000" dirty="0" smtClean="0">
                <a:hlinkClick r:id="rId17"/>
              </a:rPr>
              <a:t>https</a:t>
            </a:r>
            <a:r>
              <a:rPr lang="ko-KR" altLang="en-US" sz="1000" dirty="0">
                <a:hlinkClick r:id="rId17"/>
              </a:rPr>
              <a:t>://</a:t>
            </a:r>
            <a:r>
              <a:rPr lang="ko-KR" altLang="en-US" sz="1000" dirty="0" smtClean="0">
                <a:hlinkClick r:id="rId17"/>
              </a:rPr>
              <a:t>www.ibric.org/myboard/view.php?Board=review0&amp;id=529&amp;filename=bc0602.pdf&amp;fidx=2&amp;mode=down</a:t>
            </a:r>
            <a:endParaRPr lang="ko-KR" altLang="en-US" sz="1000" dirty="0"/>
          </a:p>
          <a:p>
            <a:r>
              <a:rPr lang="ko-KR" altLang="en-US" sz="1000" dirty="0">
                <a:hlinkClick r:id="rId18"/>
              </a:rPr>
              <a:t>https://</a:t>
            </a:r>
            <a:r>
              <a:rPr lang="ko-KR" altLang="en-US" sz="1000" dirty="0" smtClean="0">
                <a:hlinkClick r:id="rId18"/>
              </a:rPr>
              <a:t>blog.naver.com/hyouncho2/60170417299</a:t>
            </a:r>
            <a:endParaRPr lang="ko-KR" altLang="en-US" sz="1000" dirty="0"/>
          </a:p>
          <a:p>
            <a:r>
              <a:rPr lang="ko-KR" altLang="en-US" sz="1000" dirty="0">
                <a:hlinkClick r:id="rId19"/>
              </a:rPr>
              <a:t>https://</a:t>
            </a:r>
            <a:r>
              <a:rPr lang="ko-KR" altLang="en-US" sz="1000" dirty="0" smtClean="0">
                <a:hlinkClick r:id="rId19"/>
              </a:rPr>
              <a:t>www.paik.ac.kr/busan/medicine/disease_info_view.asp?p_sid=1040&amp;p_cate=A</a:t>
            </a:r>
            <a:endParaRPr lang="en-US" altLang="ko-KR" sz="1000" dirty="0" smtClean="0"/>
          </a:p>
          <a:p>
            <a:r>
              <a:rPr lang="ko-KR" altLang="en-US" sz="1000" dirty="0" smtClean="0">
                <a:hlinkClick r:id="rId20"/>
              </a:rPr>
              <a:t>https</a:t>
            </a:r>
            <a:r>
              <a:rPr lang="ko-KR" altLang="en-US" sz="1000" dirty="0">
                <a:hlinkClick r:id="rId20"/>
              </a:rPr>
              <a:t>://</a:t>
            </a:r>
            <a:r>
              <a:rPr lang="ko-KR" altLang="en-US" sz="1000" dirty="0" smtClean="0">
                <a:hlinkClick r:id="rId20"/>
              </a:rPr>
              <a:t>www.cheric.org/PDF/PIC/PC19/PC19-2-0085.pdf</a:t>
            </a:r>
            <a:endParaRPr lang="en-US" altLang="ko-KR" sz="1000" dirty="0" smtClean="0"/>
          </a:p>
          <a:p>
            <a:r>
              <a:rPr lang="ko-KR" altLang="en-US" sz="1000" dirty="0" smtClean="0">
                <a:hlinkClick r:id="rId21"/>
              </a:rPr>
              <a:t>https</a:t>
            </a:r>
            <a:r>
              <a:rPr lang="ko-KR" altLang="en-US" sz="1000" dirty="0">
                <a:hlinkClick r:id="rId21"/>
              </a:rPr>
              <a:t>://</a:t>
            </a:r>
            <a:r>
              <a:rPr lang="ko-KR" altLang="en-US" sz="1000" dirty="0" smtClean="0">
                <a:hlinkClick r:id="rId21"/>
              </a:rPr>
              <a:t>labtestsonline.kr/tests</a:t>
            </a:r>
            <a:endParaRPr lang="en-US" altLang="ko-KR" sz="1000" dirty="0" smtClean="0"/>
          </a:p>
          <a:p>
            <a:r>
              <a:rPr lang="ko-KR" altLang="en-US" sz="1000" dirty="0" smtClean="0">
                <a:hlinkClick r:id="rId22"/>
              </a:rPr>
              <a:t>https</a:t>
            </a:r>
            <a:r>
              <a:rPr lang="ko-KR" altLang="en-US" sz="1000" dirty="0">
                <a:hlinkClick r:id="rId22"/>
              </a:rPr>
              <a:t>://</a:t>
            </a:r>
            <a:r>
              <a:rPr lang="ko-KR" altLang="en-US" sz="1000" dirty="0" smtClean="0">
                <a:hlinkClick r:id="rId22"/>
              </a:rPr>
              <a:t>m.amc.seoul.kr/asan/mobile/healthinfo/</a:t>
            </a:r>
            <a:endParaRPr lang="en-US" altLang="ko-KR" sz="1000" dirty="0" smtClean="0"/>
          </a:p>
          <a:p>
            <a:r>
              <a:rPr lang="ko-KR" altLang="en-US" sz="1000" dirty="0" smtClean="0">
                <a:hlinkClick r:id="rId23"/>
              </a:rPr>
              <a:t>https</a:t>
            </a:r>
            <a:r>
              <a:rPr lang="ko-KR" altLang="en-US" sz="1000" dirty="0">
                <a:hlinkClick r:id="rId23"/>
              </a:rPr>
              <a:t>://</a:t>
            </a:r>
            <a:r>
              <a:rPr lang="ko-KR" altLang="en-US" sz="1000" dirty="0" smtClean="0">
                <a:hlinkClick r:id="rId23"/>
              </a:rPr>
              <a:t>amc.seoul.kr/asan/healthinfo/</a:t>
            </a:r>
            <a:endParaRPr lang="en-US" altLang="ko-KR" sz="1000" dirty="0" smtClean="0"/>
          </a:p>
          <a:p>
            <a:r>
              <a:rPr lang="ko-KR" altLang="en-US" sz="1000" dirty="0" smtClean="0">
                <a:hlinkClick r:id="rId24"/>
              </a:rPr>
              <a:t>https</a:t>
            </a:r>
            <a:r>
              <a:rPr lang="ko-KR" altLang="en-US" sz="1000" dirty="0">
                <a:hlinkClick r:id="rId24"/>
              </a:rPr>
              <a:t>://</a:t>
            </a:r>
            <a:r>
              <a:rPr lang="ko-KR" altLang="en-US" sz="1000" dirty="0" smtClean="0">
                <a:hlinkClick r:id="rId24"/>
              </a:rPr>
              <a:t>kormedi.com/</a:t>
            </a:r>
            <a:endParaRPr lang="en-US" altLang="ko-KR" sz="1000" dirty="0" smtClean="0"/>
          </a:p>
          <a:p>
            <a:r>
              <a:rPr lang="ko-KR" altLang="en-US" sz="1000" dirty="0" smtClean="0">
                <a:hlinkClick r:id="rId25"/>
              </a:rPr>
              <a:t>http</a:t>
            </a:r>
            <a:r>
              <a:rPr lang="ko-KR" altLang="en-US" sz="1000" dirty="0">
                <a:hlinkClick r:id="rId25"/>
              </a:rPr>
              <a:t>://</a:t>
            </a:r>
            <a:r>
              <a:rPr lang="ko-KR" altLang="en-US" sz="1000" dirty="0" smtClean="0">
                <a:hlinkClick r:id="rId25"/>
              </a:rPr>
              <a:t>drug.co.kr/abbreviation/</a:t>
            </a:r>
            <a:endParaRPr lang="en-US" altLang="ko-KR" sz="1000" dirty="0" smtClean="0"/>
          </a:p>
          <a:p>
            <a:r>
              <a:rPr lang="ko-KR" altLang="en-US" sz="1000" dirty="0" smtClean="0">
                <a:hlinkClick r:id="rId26"/>
              </a:rPr>
              <a:t>https</a:t>
            </a:r>
            <a:r>
              <a:rPr lang="ko-KR" altLang="en-US" sz="1000" dirty="0">
                <a:hlinkClick r:id="rId26"/>
              </a:rPr>
              <a:t>://</a:t>
            </a:r>
            <a:r>
              <a:rPr lang="ko-KR" altLang="en-US" sz="1000" dirty="0" smtClean="0">
                <a:hlinkClick r:id="rId26"/>
              </a:rPr>
              <a:t>m.blog.naver.com/sorak123/222052778113</a:t>
            </a:r>
            <a:endParaRPr lang="en-US" altLang="ko-KR" sz="1000" dirty="0" smtClean="0"/>
          </a:p>
          <a:p>
            <a:r>
              <a:rPr lang="ko-KR" altLang="en-US" sz="1000" dirty="0" smtClean="0">
                <a:hlinkClick r:id="rId27"/>
              </a:rPr>
              <a:t>http</a:t>
            </a:r>
            <a:r>
              <a:rPr lang="ko-KR" altLang="en-US" sz="1000" dirty="0">
                <a:hlinkClick r:id="rId27"/>
              </a:rPr>
              <a:t>://guro.kumc.or.kr</a:t>
            </a:r>
            <a:r>
              <a:rPr lang="ko-KR" altLang="en-US" sz="1000" dirty="0" smtClean="0">
                <a:hlinkClick r:id="rId27"/>
              </a:rPr>
              <a:t>/</a:t>
            </a:r>
            <a:endParaRPr lang="en-US" altLang="ko-KR" sz="1000" dirty="0" smtClean="0"/>
          </a:p>
          <a:p>
            <a:r>
              <a:rPr lang="ko-KR" altLang="en-US" sz="1000" dirty="0" smtClean="0">
                <a:hlinkClick r:id="rId28"/>
              </a:rPr>
              <a:t>https</a:t>
            </a:r>
            <a:r>
              <a:rPr lang="ko-KR" altLang="en-US" sz="1000" dirty="0">
                <a:hlinkClick r:id="rId28"/>
              </a:rPr>
              <a:t>://</a:t>
            </a:r>
            <a:r>
              <a:rPr lang="ko-KR" altLang="en-US" sz="1000" dirty="0" smtClean="0">
                <a:hlinkClick r:id="rId28"/>
              </a:rPr>
              <a:t>medgongbu.tistory.com/92</a:t>
            </a:r>
            <a:endParaRPr lang="en-US" altLang="ko-KR" sz="1000" dirty="0" smtClean="0"/>
          </a:p>
          <a:p>
            <a:r>
              <a:rPr lang="ko-KR" altLang="en-US" sz="1000" dirty="0" smtClean="0">
                <a:hlinkClick r:id="rId29"/>
              </a:rPr>
              <a:t>https</a:t>
            </a:r>
            <a:r>
              <a:rPr lang="ko-KR" altLang="en-US" sz="1000" dirty="0">
                <a:hlinkClick r:id="rId29"/>
              </a:rPr>
              <a:t>://</a:t>
            </a:r>
            <a:r>
              <a:rPr lang="ko-KR" altLang="en-US" sz="1000" dirty="0" smtClean="0">
                <a:hlinkClick r:id="rId29"/>
              </a:rPr>
              <a:t>wyatt37.tistory.com/10</a:t>
            </a:r>
            <a:endParaRPr lang="en-US" altLang="ko-KR" sz="1000" dirty="0" smtClean="0"/>
          </a:p>
          <a:p>
            <a:r>
              <a:rPr lang="en-US" altLang="ko-KR" sz="1000" dirty="0">
                <a:hlinkClick r:id="rId30" tooltip="http://www.koreanhypertension.org/"/>
              </a:rPr>
              <a:t>http://www.koreanhypertension.org/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1130300" y="1701800"/>
            <a:ext cx="9982200" cy="4648200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30300" y="1126270"/>
            <a:ext cx="3681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rgbClr val="5190C5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Reference</a:t>
            </a:r>
            <a:endParaRPr lang="ko-KR" altLang="en-US" sz="3000" dirty="0">
              <a:solidFill>
                <a:srgbClr val="5190C5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120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65" y="153998"/>
            <a:ext cx="4839375" cy="28483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2974" y="153998"/>
            <a:ext cx="5948826" cy="64011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765" y="2551235"/>
            <a:ext cx="5385209" cy="400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7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22" y="493290"/>
            <a:ext cx="5229955" cy="604921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r="7048"/>
          <a:stretch/>
        </p:blipFill>
        <p:spPr>
          <a:xfrm>
            <a:off x="6098737" y="493290"/>
            <a:ext cx="5826563" cy="55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1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850313"/>
          </a:xfrm>
          <a:prstGeom prst="rect">
            <a:avLst/>
          </a:prstGeom>
          <a:solidFill>
            <a:srgbClr val="578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8164" y="174652"/>
            <a:ext cx="297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프로젝트 개요</a:t>
            </a:r>
            <a:endParaRPr lang="ko-KR" altLang="en-US" sz="2400" dirty="0">
              <a:solidFill>
                <a:schemeClr val="bg1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441897" y="799040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latin typeface="Whitney"/>
              </a:rPr>
              <a:t>코로나 바이러스로 인해 실외 활동이 줄고 실내 활동이 늚에 따라 일상 생활 활동량 감소</a:t>
            </a:r>
            <a:r>
              <a:rPr lang="en-US" altLang="ko-KR" dirty="0">
                <a:latin typeface="Whitney"/>
              </a:rPr>
              <a:t>. </a:t>
            </a:r>
            <a:r>
              <a:rPr lang="ko-KR" altLang="en-US" dirty="0">
                <a:latin typeface="Whitney"/>
              </a:rPr>
              <a:t>코로나 이후 사람들의 운동 빈도도 줄어 들어 </a:t>
            </a:r>
            <a:r>
              <a:rPr lang="ko-KR" altLang="en-US" dirty="0" err="1">
                <a:latin typeface="Whitney"/>
              </a:rPr>
              <a:t>소위말하는</a:t>
            </a:r>
            <a:r>
              <a:rPr lang="ko-KR" altLang="en-US" dirty="0">
                <a:latin typeface="Whitney"/>
              </a:rPr>
              <a:t> </a:t>
            </a:r>
            <a:r>
              <a:rPr lang="ko-KR" altLang="en-US" dirty="0" err="1">
                <a:latin typeface="Whitney"/>
              </a:rPr>
              <a:t>확찐자</a:t>
            </a:r>
            <a:r>
              <a:rPr lang="ko-KR" altLang="en-US" dirty="0">
                <a:latin typeface="Whitney"/>
              </a:rPr>
              <a:t> 발생 </a:t>
            </a:r>
            <a:r>
              <a:rPr lang="en-US" altLang="ko-KR" dirty="0">
                <a:latin typeface="Whitney"/>
                <a:hlinkClick r:id="rId3" tooltip="https://www.kosso.or.kr/newsletter/202104/sub02.html"/>
              </a:rPr>
              <a:t>https://www.kosso.or.kr/newsletter/202104/sub02.html</a:t>
            </a:r>
            <a:r>
              <a:rPr lang="ko-KR" altLang="en-US" dirty="0">
                <a:latin typeface="Whitney"/>
              </a:rPr>
              <a:t> 코로나 </a:t>
            </a:r>
            <a:r>
              <a:rPr lang="en-US" altLang="ko-KR" dirty="0">
                <a:latin typeface="Whitney"/>
              </a:rPr>
              <a:t>19 </a:t>
            </a:r>
            <a:r>
              <a:rPr lang="ko-KR" altLang="en-US" dirty="0">
                <a:latin typeface="Whitney"/>
              </a:rPr>
              <a:t>장기화로 스트레스가 증가</a:t>
            </a:r>
            <a:r>
              <a:rPr lang="en-US" altLang="ko-KR" dirty="0">
                <a:latin typeface="Whitney"/>
              </a:rPr>
              <a:t>, </a:t>
            </a:r>
            <a:r>
              <a:rPr lang="ko-KR" altLang="en-US" dirty="0">
                <a:latin typeface="Whitney"/>
              </a:rPr>
              <a:t>배달 음식 및 </a:t>
            </a:r>
            <a:r>
              <a:rPr lang="ko-KR" altLang="en-US" dirty="0" err="1">
                <a:latin typeface="Whitney"/>
              </a:rPr>
              <a:t>간편식의</a:t>
            </a:r>
            <a:r>
              <a:rPr lang="ko-KR" altLang="en-US" dirty="0">
                <a:latin typeface="Whitney"/>
              </a:rPr>
              <a:t> 소비가 증가로 영향 불균형과 체증 증가</a:t>
            </a:r>
            <a:r>
              <a:rPr lang="en-US" altLang="ko-KR" dirty="0">
                <a:latin typeface="Whitney"/>
              </a:rPr>
              <a:t>. -&gt; </a:t>
            </a:r>
            <a:r>
              <a:rPr lang="ko-KR" altLang="en-US" dirty="0">
                <a:latin typeface="Whitney"/>
              </a:rPr>
              <a:t>비만과 스트레스</a:t>
            </a:r>
            <a:r>
              <a:rPr lang="en-US" altLang="ko-KR" dirty="0">
                <a:latin typeface="Whitney"/>
              </a:rPr>
              <a:t>, </a:t>
            </a:r>
            <a:r>
              <a:rPr lang="ko-KR" altLang="en-US" dirty="0">
                <a:latin typeface="Whitney"/>
              </a:rPr>
              <a:t>영향 불균형은 당뇨 유병률을 증가시키는 요인</a:t>
            </a:r>
            <a:r>
              <a:rPr lang="en-US" altLang="ko-KR" dirty="0">
                <a:latin typeface="Whitney"/>
              </a:rPr>
              <a:t>. </a:t>
            </a:r>
            <a:r>
              <a:rPr lang="ko-KR" altLang="en-US" dirty="0">
                <a:latin typeface="Whitney"/>
              </a:rPr>
              <a:t>당뇨는 뇌</a:t>
            </a:r>
            <a:r>
              <a:rPr lang="en-US" altLang="ko-KR" dirty="0">
                <a:latin typeface="Whitney"/>
              </a:rPr>
              <a:t>, </a:t>
            </a:r>
            <a:r>
              <a:rPr lang="ko-KR" altLang="en-US" dirty="0">
                <a:latin typeface="Whitney"/>
              </a:rPr>
              <a:t>신장</a:t>
            </a:r>
            <a:r>
              <a:rPr lang="en-US" altLang="ko-KR" dirty="0">
                <a:latin typeface="Whitney"/>
              </a:rPr>
              <a:t>, </a:t>
            </a:r>
            <a:r>
              <a:rPr lang="ko-KR" altLang="en-US" dirty="0">
                <a:latin typeface="Whitney"/>
              </a:rPr>
              <a:t>눈 등 여러 곳에서 합병증을 일으킬 위험이 높음</a:t>
            </a:r>
            <a:r>
              <a:rPr lang="en-US" altLang="ko-KR" dirty="0">
                <a:latin typeface="Whitney"/>
              </a:rPr>
              <a:t>. </a:t>
            </a:r>
            <a:r>
              <a:rPr lang="ko-KR" altLang="en-US" dirty="0">
                <a:latin typeface="Whitney"/>
              </a:rPr>
              <a:t>이를 미리 진단 및 파악해 당뇨를 관리할 수 있도록 </a:t>
            </a:r>
            <a:r>
              <a:rPr lang="ko-KR" altLang="en-US" dirty="0" err="1">
                <a:latin typeface="Whitney"/>
              </a:rPr>
              <a:t>하는것이</a:t>
            </a:r>
            <a:r>
              <a:rPr lang="ko-KR" altLang="en-US" dirty="0">
                <a:latin typeface="Whitney"/>
              </a:rPr>
              <a:t> 중요</a:t>
            </a:r>
            <a:r>
              <a:rPr lang="en-US" altLang="ko-KR" dirty="0">
                <a:latin typeface="Whitney"/>
              </a:rPr>
              <a:t>!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949897" y="742516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http://www.thejobnews.kr/news/articleView.html?idxno=5105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280664" y="7748332"/>
            <a:ext cx="5928133" cy="3690899"/>
            <a:chOff x="764119" y="2235195"/>
            <a:chExt cx="9590374" cy="5971036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112"/>
            <a:stretch/>
          </p:blipFill>
          <p:spPr>
            <a:xfrm>
              <a:off x="764119" y="2235195"/>
              <a:ext cx="9590374" cy="5413834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764119" y="7708318"/>
              <a:ext cx="3933373" cy="497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대한비만학회</a:t>
              </a:r>
              <a:endPara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610330" y="4532484"/>
            <a:ext cx="22987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5190C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바이러스</a:t>
            </a:r>
            <a:endParaRPr lang="ko-KR" altLang="en-US" sz="2000" b="1" i="0" dirty="0">
              <a:solidFill>
                <a:srgbClr val="5190C5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6" name="Picture 2" descr="코로나 바이러스 - 무료 의료개 아이콘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11" y="2509203"/>
            <a:ext cx="2030339" cy="203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화살표 연결선 11"/>
          <p:cNvCxnSpPr/>
          <p:nvPr/>
        </p:nvCxnSpPr>
        <p:spPr>
          <a:xfrm>
            <a:off x="3054552" y="3544388"/>
            <a:ext cx="600223" cy="0"/>
          </a:xfrm>
          <a:prstGeom prst="straightConnector1">
            <a:avLst/>
          </a:prstGeom>
          <a:ln w="57150">
            <a:solidFill>
              <a:srgbClr val="5190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654775" y="1935740"/>
            <a:ext cx="52951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rgbClr val="5190C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실외 활동 감소</a:t>
            </a:r>
            <a:r>
              <a:rPr lang="en-US" altLang="ko-KR" sz="2800" b="1" dirty="0" smtClean="0">
                <a:solidFill>
                  <a:srgbClr val="5190C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800" b="1" dirty="0" smtClean="0">
                <a:solidFill>
                  <a:srgbClr val="5190C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실내 활동 증가</a:t>
            </a:r>
            <a:endParaRPr lang="ko-KR" altLang="en-US" sz="2800" b="1" i="0" dirty="0">
              <a:solidFill>
                <a:srgbClr val="5190C5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35632" y="2553547"/>
            <a:ext cx="2964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일상 생활 활동량 감소</a:t>
            </a:r>
            <a:endParaRPr lang="ko-KR" altLang="en-US" sz="20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3880403" y="2753602"/>
            <a:ext cx="35748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654775" y="3048244"/>
            <a:ext cx="52951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rgbClr val="5190C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운동 빈도 감소</a:t>
            </a:r>
            <a:endParaRPr lang="ko-KR" altLang="en-US" sz="2800" b="1" i="0" dirty="0">
              <a:solidFill>
                <a:srgbClr val="5190C5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335632" y="3666051"/>
            <a:ext cx="2964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체중 증가</a:t>
            </a:r>
            <a:endParaRPr lang="ko-KR" altLang="en-US" sz="20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3880403" y="3866106"/>
            <a:ext cx="35748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3746810" y="4160830"/>
            <a:ext cx="52030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rgbClr val="5190C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배달 음식 및 </a:t>
            </a:r>
            <a:r>
              <a:rPr lang="ko-KR" altLang="en-US" sz="2800" b="1" dirty="0" err="1">
                <a:solidFill>
                  <a:srgbClr val="5190C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간편식</a:t>
            </a:r>
            <a:r>
              <a:rPr lang="ko-KR" altLang="en-US" sz="2800" b="1" dirty="0">
                <a:solidFill>
                  <a:srgbClr val="5190C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소비 증가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335632" y="4778637"/>
            <a:ext cx="2964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영향 불균형</a:t>
            </a:r>
            <a:endParaRPr lang="ko-KR" altLang="en-US" sz="20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3880403" y="4978692"/>
            <a:ext cx="35748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8294292" y="3544388"/>
            <a:ext cx="600223" cy="0"/>
          </a:xfrm>
          <a:prstGeom prst="straightConnector1">
            <a:avLst/>
          </a:prstGeom>
          <a:ln w="57150">
            <a:solidFill>
              <a:srgbClr val="5190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9424555" y="2523419"/>
            <a:ext cx="2041936" cy="204193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9634206" y="2864571"/>
            <a:ext cx="16226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rgbClr val="5190C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당뇨</a:t>
            </a:r>
            <a:endParaRPr lang="en-US" altLang="ko-KR" sz="2800" b="1" dirty="0" smtClean="0">
              <a:solidFill>
                <a:srgbClr val="5190C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800" b="1" dirty="0" smtClean="0">
                <a:solidFill>
                  <a:srgbClr val="5190C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유병률</a:t>
            </a:r>
            <a:endParaRPr lang="en-US" altLang="ko-KR" sz="2800" b="1" dirty="0" smtClean="0">
              <a:solidFill>
                <a:srgbClr val="5190C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800" b="1" dirty="0" smtClean="0">
                <a:solidFill>
                  <a:srgbClr val="5190C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증가</a:t>
            </a:r>
            <a:endParaRPr lang="ko-KR" altLang="en-US" sz="2800" b="1" i="0" dirty="0">
              <a:solidFill>
                <a:srgbClr val="5190C5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904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850313"/>
          </a:xfrm>
          <a:prstGeom prst="rect">
            <a:avLst/>
          </a:prstGeom>
          <a:solidFill>
            <a:srgbClr val="578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17662" y="1545157"/>
            <a:ext cx="22318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 smtClean="0">
                <a:solidFill>
                  <a:srgbClr val="5190C5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당뇨</a:t>
            </a:r>
            <a:r>
              <a:rPr lang="en-US" altLang="ko-KR" sz="8000" dirty="0" smtClean="0">
                <a:solidFill>
                  <a:srgbClr val="5190C5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?</a:t>
            </a:r>
            <a:endParaRPr lang="ko-KR" altLang="en-US" sz="8000" dirty="0">
              <a:solidFill>
                <a:srgbClr val="5190C5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76674" y="1769647"/>
            <a:ext cx="5438625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우리 몸이 </a:t>
            </a:r>
            <a:r>
              <a:rPr lang="ko-KR" altLang="en-US" sz="1600" dirty="0" smtClean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섭취한 </a:t>
            </a:r>
            <a:r>
              <a:rPr lang="ko-KR" altLang="en-US" sz="1600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음식물을 적절하게 사용하지 </a:t>
            </a:r>
            <a:r>
              <a:rPr lang="ko-KR" altLang="en-US" sz="1600" dirty="0" smtClean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못해</a:t>
            </a:r>
            <a:endParaRPr lang="en-US" altLang="ko-KR" sz="1600" dirty="0" smtClean="0"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  <a:p>
            <a:r>
              <a:rPr lang="ko-KR" altLang="en-US" sz="1600" dirty="0" smtClean="0">
                <a:solidFill>
                  <a:srgbClr val="C00000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혈당</a:t>
            </a:r>
            <a:r>
              <a:rPr lang="ko-KR" altLang="en-US" sz="1600" dirty="0" smtClean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 수치가 정상인보다 훨씬 높은 상태</a:t>
            </a:r>
            <a:endParaRPr lang="en-US" altLang="ko-KR" sz="1600" dirty="0" smtClean="0"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  <a:p>
            <a:r>
              <a:rPr lang="ko-KR" altLang="en-US" sz="1600" dirty="0" smtClean="0">
                <a:solidFill>
                  <a:srgbClr val="C00000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포도당이 소변으로 빠져 나간다 </a:t>
            </a:r>
            <a:r>
              <a:rPr lang="ko-KR" altLang="en-US" sz="1600" dirty="0" smtClean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하여 이름 붙여진 병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1017662" y="3563438"/>
            <a:ext cx="1943100" cy="1943100"/>
          </a:xfrm>
          <a:prstGeom prst="ellipse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849762" y="3563438"/>
            <a:ext cx="1943100" cy="1943100"/>
          </a:xfrm>
          <a:prstGeom prst="ellipse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73273" y="4334933"/>
            <a:ext cx="2231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지속적인 고혈당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05373" y="4181045"/>
            <a:ext cx="2231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당뇨병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  <a:p>
            <a:pPr algn="ctr"/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만성합병증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cxnSp>
        <p:nvCxnSpPr>
          <p:cNvPr id="9" name="직선 화살표 연결선 8"/>
          <p:cNvCxnSpPr>
            <a:stCxn id="10" idx="3"/>
            <a:endCxn id="11" idx="1"/>
          </p:cNvCxnSpPr>
          <p:nvPr/>
        </p:nvCxnSpPr>
        <p:spPr>
          <a:xfrm>
            <a:off x="3105150" y="4534988"/>
            <a:ext cx="600223" cy="0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5937250" y="4528638"/>
            <a:ext cx="600223" cy="0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079" y="4608510"/>
            <a:ext cx="1017999" cy="101799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207" y="3274365"/>
            <a:ext cx="805310" cy="80531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028" y="4540413"/>
            <a:ext cx="1086096" cy="108609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668" y="4709976"/>
            <a:ext cx="916533" cy="91653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213" y="3208930"/>
            <a:ext cx="847754" cy="84775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644" y="3240552"/>
            <a:ext cx="922867" cy="92286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866118" y="4123762"/>
            <a:ext cx="14599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rgbClr val="2F798E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망막질환</a:t>
            </a:r>
            <a:endParaRPr lang="ko-KR" altLang="en-US" sz="1500" dirty="0">
              <a:solidFill>
                <a:srgbClr val="2F798E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66118" y="5626509"/>
            <a:ext cx="14599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rgbClr val="2F798E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신장질환</a:t>
            </a:r>
            <a:endParaRPr lang="ko-KR" altLang="en-US" sz="1500" dirty="0">
              <a:solidFill>
                <a:srgbClr val="2F798E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93947" y="5626509"/>
            <a:ext cx="14599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rgbClr val="2F798E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동맥경화</a:t>
            </a:r>
            <a:endParaRPr lang="ko-KR" altLang="en-US" sz="1500" dirty="0">
              <a:solidFill>
                <a:srgbClr val="2F798E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777244" y="5626509"/>
            <a:ext cx="14599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rgbClr val="2F798E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신경질환</a:t>
            </a:r>
            <a:endParaRPr lang="ko-KR" altLang="en-US" sz="1500" dirty="0">
              <a:solidFill>
                <a:srgbClr val="2F798E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324778" y="4123762"/>
            <a:ext cx="14599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rgbClr val="2F798E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심근경색</a:t>
            </a:r>
            <a:endParaRPr lang="ko-KR" altLang="en-US" sz="1500" dirty="0">
              <a:solidFill>
                <a:srgbClr val="2F798E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2868" y="4123762"/>
            <a:ext cx="14599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rgbClr val="2F798E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뇌졸중</a:t>
            </a:r>
            <a:endParaRPr lang="ko-KR" altLang="en-US" sz="1500" dirty="0">
              <a:solidFill>
                <a:srgbClr val="2F798E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8164" y="174652"/>
            <a:ext cx="297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프로젝트 개요</a:t>
            </a:r>
            <a:endParaRPr lang="ko-KR" altLang="en-US" sz="2400" dirty="0">
              <a:solidFill>
                <a:schemeClr val="bg1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139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78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286250" y="3152001"/>
            <a:ext cx="3619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chemeClr val="bg1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데이터 소개</a:t>
            </a:r>
            <a:endParaRPr lang="ko-KR" altLang="en-US" sz="3000" dirty="0">
              <a:solidFill>
                <a:schemeClr val="bg1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935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850313"/>
          </a:xfrm>
          <a:prstGeom prst="rect">
            <a:avLst/>
          </a:prstGeom>
          <a:solidFill>
            <a:srgbClr val="578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847118" y="1830727"/>
            <a:ext cx="1078397" cy="0"/>
          </a:xfrm>
          <a:prstGeom prst="line">
            <a:avLst/>
          </a:prstGeom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63267" y="1336272"/>
            <a:ext cx="32266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rgbClr val="5190C5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데이터 </a:t>
            </a:r>
            <a:endParaRPr lang="ko-KR" altLang="en-US" sz="3000" dirty="0">
              <a:solidFill>
                <a:srgbClr val="5190C5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638394" y="2638835"/>
            <a:ext cx="344457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 smtClean="0">
                <a:solidFill>
                  <a:srgbClr val="C00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당뇨병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데이터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496899" y="842938"/>
            <a:ext cx="850770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638394" y="3245673"/>
            <a:ext cx="220043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2438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개의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rows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1032" name="Picture 8" descr="Google docs Icon | Papirus Apps Iconset | Papirus Development Te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594" y="2376229"/>
            <a:ext cx="1878614" cy="187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/>
          <p:cNvSpPr txBox="1"/>
          <p:nvPr/>
        </p:nvSpPr>
        <p:spPr>
          <a:xfrm>
            <a:off x="7082971" y="2559078"/>
            <a:ext cx="1749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환자 기본 정보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638394" y="3615005"/>
            <a:ext cx="231661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26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개의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columns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082971" y="2833196"/>
            <a:ext cx="1749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혈압 수치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082971" y="3107314"/>
            <a:ext cx="1749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콜레스테롤 수치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082971" y="3381432"/>
            <a:ext cx="1749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간수치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082971" y="3655550"/>
            <a:ext cx="1749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신장 수치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6619875" y="2568603"/>
            <a:ext cx="0" cy="168624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082971" y="3929666"/>
            <a:ext cx="1749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당뇨병 여부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993773" y="4865625"/>
            <a:ext cx="810577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2438</a:t>
            </a:r>
            <a:r>
              <a:rPr lang="ko-KR" altLang="en-US" sz="2800" dirty="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개 중 당뇨병이 </a:t>
            </a:r>
            <a:r>
              <a:rPr lang="en-US" altLang="ko-KR" sz="2800" dirty="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206</a:t>
            </a:r>
            <a:r>
              <a:rPr lang="ko-KR" altLang="en-US" sz="2800" dirty="0" smtClean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개인 </a:t>
            </a:r>
            <a:r>
              <a:rPr lang="ko-KR" altLang="en-US" sz="2800" dirty="0" smtClean="0">
                <a:solidFill>
                  <a:srgbClr val="C00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불균형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데이터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164" y="174652"/>
            <a:ext cx="297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데이터 소개</a:t>
            </a:r>
            <a:endParaRPr lang="ko-KR" altLang="en-US" sz="2400" dirty="0">
              <a:solidFill>
                <a:schemeClr val="bg1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820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78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286250" y="3152001"/>
            <a:ext cx="3619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EDA </a:t>
            </a:r>
            <a:r>
              <a:rPr lang="ko-KR" altLang="en-US" sz="3000" dirty="0">
                <a:solidFill>
                  <a:schemeClr val="bg1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및 전처리</a:t>
            </a:r>
          </a:p>
        </p:txBody>
      </p:sp>
    </p:spTree>
    <p:extLst>
      <p:ext uri="{BB962C8B-B14F-4D97-AF65-F5344CB8AC3E}">
        <p14:creationId xmlns:p14="http://schemas.microsoft.com/office/powerpoint/2010/main" val="361024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850313"/>
          </a:xfrm>
          <a:prstGeom prst="rect">
            <a:avLst/>
          </a:prstGeom>
          <a:solidFill>
            <a:srgbClr val="578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8164" y="149014"/>
            <a:ext cx="297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EDA </a:t>
            </a:r>
            <a:r>
              <a:rPr lang="ko-KR" altLang="en-US" sz="2400" dirty="0" smtClean="0">
                <a:solidFill>
                  <a:schemeClr val="bg1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및 전처리</a:t>
            </a:r>
            <a:endParaRPr lang="ko-KR" altLang="en-US" sz="2400" dirty="0">
              <a:solidFill>
                <a:schemeClr val="bg1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1864" y="1126270"/>
            <a:ext cx="3681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rgbClr val="5190C5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변수 분포도 확인</a:t>
            </a:r>
            <a:endParaRPr lang="ko-KR" altLang="en-US" sz="3000" dirty="0">
              <a:solidFill>
                <a:srgbClr val="5190C5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6328" y="512089"/>
            <a:ext cx="2976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Noto Sans KR Bold" panose="020B0800000000000000" pitchFamily="34" charset="-127"/>
                <a:ea typeface="Noto Sans KR Bold" panose="020B0800000000000000" pitchFamily="34" charset="-127"/>
              </a:rPr>
              <a:t>   분포도 확인</a:t>
            </a:r>
            <a:endParaRPr lang="ko-KR" altLang="en-US" sz="1400" dirty="0">
              <a:solidFill>
                <a:schemeClr val="bg1"/>
              </a:solidFill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43" y="1956225"/>
            <a:ext cx="10954313" cy="367683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66775" y="3180281"/>
            <a:ext cx="2867025" cy="12287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639175" y="3180281"/>
            <a:ext cx="1295400" cy="12287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89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2690</TotalTime>
  <Words>2985</Words>
  <Application>Microsoft Office PowerPoint</Application>
  <PresentationFormat>와이드스크린</PresentationFormat>
  <Paragraphs>425</Paragraphs>
  <Slides>35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6" baseType="lpstr">
      <vt:lpstr>210 맨발의청춘 L</vt:lpstr>
      <vt:lpstr>210 맨발의청춘 R</vt:lpstr>
      <vt:lpstr>맑은 고딕</vt:lpstr>
      <vt:lpstr>Noto Sans KR Black</vt:lpstr>
      <vt:lpstr>Noto Sans KR Bold</vt:lpstr>
      <vt:lpstr>Noto Sans KR Medium</vt:lpstr>
      <vt:lpstr>Whitney</vt:lpstr>
      <vt:lpstr>나눔고딕 ExtraBold</vt:lpstr>
      <vt:lpstr>나눔스퀘어_ac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admin</cp:lastModifiedBy>
  <cp:revision>798</cp:revision>
  <dcterms:created xsi:type="dcterms:W3CDTF">2021-12-15T05:58:05Z</dcterms:created>
  <dcterms:modified xsi:type="dcterms:W3CDTF">2021-12-28T05:05:03Z</dcterms:modified>
</cp:coreProperties>
</file>