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81" r:id="rId4"/>
    <p:sldId id="278" r:id="rId5"/>
    <p:sldId id="279" r:id="rId6"/>
    <p:sldId id="272" r:id="rId7"/>
    <p:sldId id="280" r:id="rId8"/>
    <p:sldId id="276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-윤고딕320" panose="02030504000101010101" pitchFamily="18" charset="-127"/>
      <p:regular r:id="rId13"/>
    </p:embeddedFont>
    <p:embeddedFont>
      <p:font typeface="-윤고딕340" panose="02030504000101010101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E46"/>
    <a:srgbClr val="A6A6A6"/>
    <a:srgbClr val="95B3D7"/>
    <a:srgbClr val="F6F7F9"/>
    <a:srgbClr val="ACBFC6"/>
    <a:srgbClr val="537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1" autoAdjust="0"/>
    <p:restoredTop sz="94660"/>
  </p:normalViewPr>
  <p:slideViewPr>
    <p:cSldViewPr>
      <p:cViewPr varScale="1">
        <p:scale>
          <a:sx n="44" d="100"/>
          <a:sy n="44" d="100"/>
        </p:scale>
        <p:origin x="46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A5106-166A-4E1D-8EDF-81135A7D8AAF}" type="datetimeFigureOut">
              <a:rPr lang="ko-KR" altLang="en-US" smtClean="0"/>
              <a:t>2015-11-03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D5F90-DC7E-463F-9D7A-7DE1DD566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43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C6B39-7B9C-4F5E-B9A1-03F2BF4A59AF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53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34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31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95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30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11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3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19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3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86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0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508CD-6774-4073-A1CA-FBB2F4B20F8B}" type="datetimeFigureOut">
              <a:rPr lang="ko-KR" altLang="en-US" smtClean="0"/>
              <a:t>2015-11-03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43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E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73616" y="2852936"/>
            <a:ext cx="664476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3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the Online Shopping Mall Simulator</a:t>
            </a:r>
            <a:endParaRPr lang="ko-KR" altLang="en-US" sz="33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93802" y="2503929"/>
            <a:ext cx="44192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2015 Fall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Dongguk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University Junior Design Project Group 5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9376" y="515719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INDEX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415480" y="5157192"/>
            <a:ext cx="0" cy="14009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485642" y="5211053"/>
            <a:ext cx="12266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Program Outline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85641" y="5430441"/>
            <a:ext cx="11929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단계별 목표 수립</a:t>
            </a:r>
            <a:endParaRPr lang="en-US" altLang="ko-KR" sz="11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85641" y="5634633"/>
            <a:ext cx="9813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Psudo</a:t>
            </a:r>
            <a:r>
              <a:rPr lang="en-US" altLang="ko-KR" sz="11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Code</a:t>
            </a:r>
            <a:endParaRPr lang="en-US" altLang="ko-KR" sz="11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85641" y="5843508"/>
            <a:ext cx="21162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Program Structure &amp; Function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85641" y="6080031"/>
            <a:ext cx="7873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Schedule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485641" y="6282194"/>
            <a:ext cx="12346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Role description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776521" y="5934715"/>
            <a:ext cx="10983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2015.11.03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192644" y="6262232"/>
            <a:ext cx="16822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</a:t>
            </a:r>
            <a:r>
              <a:rPr lang="ko-KR" altLang="en-US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김가림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윤재문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64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noFill/>
          <a:ln w="19050">
            <a:solidFill>
              <a:srgbClr val="537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rgbClr val="102E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7000" y="714774"/>
            <a:ext cx="56923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Program Outline : 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온라인 의류 쇼핑몰 시뮬레이터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058" y="600568"/>
            <a:ext cx="615569" cy="6155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178" y="600568"/>
            <a:ext cx="628522" cy="62852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711624" y="1915660"/>
            <a:ext cx="688041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과제 내용 </a:t>
            </a:r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쇼핑몰을 이용해서 고객은 물건의 목록을 확인하고</a:t>
            </a:r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검색할 수 </a:t>
            </a:r>
            <a:r>
              <a:rPr lang="ko-KR" altLang="en-US" sz="16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있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           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</a:t>
            </a:r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특정 상품을 결제해서 주문할 수 있다</a:t>
            </a:r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  <a:p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	  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관리자는 상품의 정보를 편집할 수 있고</a:t>
            </a:r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이용자들이 주문한 상품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           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 주문서를 확인하여 발송할 수 있다</a:t>
            </a:r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  <a:p>
            <a:endParaRPr lang="en-US" altLang="ko-KR" sz="1600" dirty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7011718" y="3783212"/>
            <a:ext cx="2232248" cy="2232000"/>
          </a:xfrm>
          <a:prstGeom prst="ellipse">
            <a:avLst/>
          </a:prstGeom>
          <a:solidFill>
            <a:srgbClr val="1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071664" y="3783212"/>
            <a:ext cx="2232248" cy="2232000"/>
          </a:xfrm>
          <a:prstGeom prst="ellipse">
            <a:avLst/>
          </a:prstGeom>
          <a:solidFill>
            <a:srgbClr val="1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06300" y="3352815"/>
            <a:ext cx="562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고객</a:t>
            </a:r>
            <a:endParaRPr lang="en-US" altLang="ko-KR" sz="1600" dirty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749825" y="3352815"/>
            <a:ext cx="7521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관리자</a:t>
            </a:r>
            <a:endParaRPr lang="en-US" altLang="ko-KR" sz="1600" dirty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60051" y="4155291"/>
            <a:ext cx="12554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로그인 </a:t>
            </a:r>
            <a:r>
              <a:rPr lang="en-US" altLang="ko-KR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 </a:t>
            </a:r>
            <a:r>
              <a:rPr lang="ko-KR" altLang="en-US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회원가입</a:t>
            </a:r>
            <a:endParaRPr lang="en-US" altLang="ko-KR" sz="11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13402" y="4642186"/>
            <a:ext cx="7649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검색</a:t>
            </a:r>
            <a:endParaRPr lang="en-US" altLang="ko-KR" sz="11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469275" y="4772991"/>
            <a:ext cx="7537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주문</a:t>
            </a:r>
            <a:endParaRPr lang="en-US" altLang="ko-KR" sz="11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34055" y="5120497"/>
            <a:ext cx="9444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내 정보 확인</a:t>
            </a:r>
            <a:endParaRPr lang="en-US" altLang="ko-KR" sz="11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50757" y="5525000"/>
            <a:ext cx="4555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결제</a:t>
            </a:r>
            <a:endParaRPr lang="en-US" altLang="ko-KR" sz="11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52986" y="422108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로그인</a:t>
            </a:r>
            <a:endParaRPr lang="en-US" altLang="ko-KR" sz="11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14963" y="4411507"/>
            <a:ext cx="7649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확인</a:t>
            </a:r>
            <a:endParaRPr lang="en-US" altLang="ko-KR" sz="11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176120" y="4751733"/>
            <a:ext cx="7537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수정</a:t>
            </a:r>
            <a:endParaRPr lang="en-US" altLang="ko-KR" sz="11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127182" y="5013343"/>
            <a:ext cx="883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주문서 확인</a:t>
            </a:r>
            <a:endParaRPr lang="en-US" altLang="ko-KR" sz="11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750316" y="5396010"/>
            <a:ext cx="7537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추가</a:t>
            </a:r>
            <a:endParaRPr lang="en-US" altLang="ko-KR" sz="11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481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rgbClr val="102E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269400" y="867174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단계별 목표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81034" y="1844824"/>
            <a:ext cx="7327132" cy="530768"/>
            <a:chOff x="2602892" y="2052138"/>
            <a:chExt cx="7327132" cy="530768"/>
          </a:xfrm>
        </p:grpSpPr>
        <p:grpSp>
          <p:nvGrpSpPr>
            <p:cNvPr id="4" name="그룹 3"/>
            <p:cNvGrpSpPr/>
            <p:nvPr/>
          </p:nvGrpSpPr>
          <p:grpSpPr>
            <a:xfrm>
              <a:off x="2602892" y="2070140"/>
              <a:ext cx="828812" cy="494764"/>
              <a:chOff x="2602892" y="2070140"/>
              <a:chExt cx="828812" cy="494764"/>
            </a:xfrm>
          </p:grpSpPr>
          <p:sp>
            <p:nvSpPr>
              <p:cNvPr id="2" name="오각형 1"/>
              <p:cNvSpPr/>
              <p:nvPr/>
            </p:nvSpPr>
            <p:spPr>
              <a:xfrm>
                <a:off x="2639616" y="2070140"/>
                <a:ext cx="792088" cy="494764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602892" y="2132856"/>
                <a:ext cx="7377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1</a:t>
                </a:r>
                <a:r>
                  <a:rPr lang="ko-KR" altLang="en-US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단계</a:t>
                </a:r>
                <a:endParaRPr lang="en-US" altLang="ko-KR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509279" y="2052138"/>
              <a:ext cx="6420745" cy="530768"/>
              <a:chOff x="3509279" y="2052138"/>
              <a:chExt cx="6420745" cy="530768"/>
            </a:xfrm>
          </p:grpSpPr>
          <p:sp>
            <p:nvSpPr>
              <p:cNvPr id="7" name="갈매기형 수장 6"/>
              <p:cNvSpPr/>
              <p:nvPr/>
            </p:nvSpPr>
            <p:spPr>
              <a:xfrm>
                <a:off x="3509279" y="2052138"/>
                <a:ext cx="6420745" cy="530768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3722042" y="2148245"/>
                <a:ext cx="62071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클래스</a:t>
                </a:r>
                <a:r>
                  <a:rPr lang="en-US" altLang="ko-KR" sz="16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, </a:t>
                </a:r>
                <a:r>
                  <a:rPr lang="ko-KR" altLang="en-US" sz="16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구조체</a:t>
                </a:r>
                <a:r>
                  <a:rPr lang="en-US" altLang="ko-KR" sz="16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, </a:t>
                </a:r>
                <a:r>
                  <a:rPr lang="ko-KR" altLang="en-US" sz="16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벡터 정의</a:t>
                </a:r>
                <a:r>
                  <a:rPr lang="en-US" altLang="ko-KR" sz="16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, </a:t>
                </a:r>
                <a:r>
                  <a:rPr lang="ko-KR" altLang="en-US" sz="16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사용할 함수와 변수 정의 </a:t>
                </a:r>
                <a:r>
                  <a:rPr lang="en-US" altLang="ko-KR" sz="16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  <a:sym typeface="Wingdings" panose="05000000000000000000" pitchFamily="2" charset="2"/>
                  </a:rPr>
                  <a:t> </a:t>
                </a:r>
                <a:r>
                  <a:rPr lang="ko-KR" altLang="en-US" sz="16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  <a:sym typeface="Wingdings" panose="05000000000000000000" pitchFamily="2" charset="2"/>
                  </a:rPr>
                  <a:t>프로그램 뼈대</a:t>
                </a:r>
                <a:endParaRPr lang="en-US" altLang="ko-KR" sz="1600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</p:grpSp>
      </p:grpSp>
      <p:grpSp>
        <p:nvGrpSpPr>
          <p:cNvPr id="26" name="그룹 25"/>
          <p:cNvGrpSpPr/>
          <p:nvPr/>
        </p:nvGrpSpPr>
        <p:grpSpPr>
          <a:xfrm>
            <a:off x="2580200" y="2617191"/>
            <a:ext cx="7327132" cy="530768"/>
            <a:chOff x="2602892" y="2052138"/>
            <a:chExt cx="7327132" cy="530768"/>
          </a:xfrm>
        </p:grpSpPr>
        <p:grpSp>
          <p:nvGrpSpPr>
            <p:cNvPr id="27" name="그룹 26"/>
            <p:cNvGrpSpPr/>
            <p:nvPr/>
          </p:nvGrpSpPr>
          <p:grpSpPr>
            <a:xfrm>
              <a:off x="2602892" y="2070140"/>
              <a:ext cx="828812" cy="494764"/>
              <a:chOff x="2602892" y="2070140"/>
              <a:chExt cx="828812" cy="494764"/>
            </a:xfrm>
          </p:grpSpPr>
          <p:sp>
            <p:nvSpPr>
              <p:cNvPr id="31" name="오각형 30"/>
              <p:cNvSpPr/>
              <p:nvPr/>
            </p:nvSpPr>
            <p:spPr>
              <a:xfrm>
                <a:off x="2639616" y="2070140"/>
                <a:ext cx="792088" cy="494764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2602892" y="2132856"/>
                <a:ext cx="7377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</a:t>
                </a:r>
                <a:r>
                  <a:rPr lang="ko-KR" altLang="en-US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단계</a:t>
                </a:r>
                <a:endParaRPr lang="en-US" altLang="ko-KR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3509279" y="2052138"/>
              <a:ext cx="6420745" cy="530768"/>
              <a:chOff x="3509279" y="2052138"/>
              <a:chExt cx="6420745" cy="530768"/>
            </a:xfrm>
          </p:grpSpPr>
          <p:sp>
            <p:nvSpPr>
              <p:cNvPr id="29" name="갈매기형 수장 28"/>
              <p:cNvSpPr/>
              <p:nvPr/>
            </p:nvSpPr>
            <p:spPr>
              <a:xfrm>
                <a:off x="3509279" y="2052138"/>
                <a:ext cx="6420745" cy="530768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3722042" y="2148245"/>
                <a:ext cx="526458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로그인</a:t>
                </a:r>
                <a:r>
                  <a:rPr lang="en-US" altLang="ko-KR" sz="16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, </a:t>
                </a:r>
                <a:r>
                  <a:rPr lang="ko-KR" altLang="en-US" sz="16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회원가입 함수 구현 </a:t>
                </a:r>
                <a:r>
                  <a:rPr lang="en-US" altLang="ko-KR" sz="16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/  </a:t>
                </a:r>
                <a:r>
                  <a:rPr lang="ko-KR" altLang="en-US" sz="16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텍스트파일을 벡터에 저장</a:t>
                </a:r>
                <a:endParaRPr lang="en-US" altLang="ko-KR" sz="1600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</p:grpSp>
      </p:grpSp>
      <p:grpSp>
        <p:nvGrpSpPr>
          <p:cNvPr id="33" name="그룹 32"/>
          <p:cNvGrpSpPr/>
          <p:nvPr/>
        </p:nvGrpSpPr>
        <p:grpSpPr>
          <a:xfrm>
            <a:off x="2567608" y="3593942"/>
            <a:ext cx="7327132" cy="530768"/>
            <a:chOff x="2602892" y="2052138"/>
            <a:chExt cx="7327132" cy="530768"/>
          </a:xfrm>
        </p:grpSpPr>
        <p:grpSp>
          <p:nvGrpSpPr>
            <p:cNvPr id="34" name="그룹 33"/>
            <p:cNvGrpSpPr/>
            <p:nvPr/>
          </p:nvGrpSpPr>
          <p:grpSpPr>
            <a:xfrm>
              <a:off x="2602892" y="2070140"/>
              <a:ext cx="828812" cy="494764"/>
              <a:chOff x="2602892" y="2070140"/>
              <a:chExt cx="828812" cy="494764"/>
            </a:xfrm>
          </p:grpSpPr>
          <p:sp>
            <p:nvSpPr>
              <p:cNvPr id="38" name="오각형 37"/>
              <p:cNvSpPr/>
              <p:nvPr/>
            </p:nvSpPr>
            <p:spPr>
              <a:xfrm>
                <a:off x="2639616" y="2070140"/>
                <a:ext cx="792088" cy="494764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2602892" y="2132856"/>
                <a:ext cx="7377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3</a:t>
                </a:r>
                <a:r>
                  <a:rPr lang="ko-KR" altLang="en-US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단계</a:t>
                </a:r>
                <a:endParaRPr lang="en-US" altLang="ko-KR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3509279" y="2052138"/>
              <a:ext cx="6420745" cy="530768"/>
              <a:chOff x="3509279" y="2052138"/>
              <a:chExt cx="6420745" cy="530768"/>
            </a:xfrm>
          </p:grpSpPr>
          <p:sp>
            <p:nvSpPr>
              <p:cNvPr id="36" name="갈매기형 수장 35"/>
              <p:cNvSpPr/>
              <p:nvPr/>
            </p:nvSpPr>
            <p:spPr>
              <a:xfrm>
                <a:off x="3509279" y="2052138"/>
                <a:ext cx="6420745" cy="530768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722042" y="2148245"/>
                <a:ext cx="606929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사용자 정보에 접근하는 부분 구현 </a:t>
                </a:r>
                <a:r>
                  <a:rPr lang="en-US" altLang="ko-KR" sz="16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/ </a:t>
                </a:r>
                <a:r>
                  <a:rPr lang="ko-KR" altLang="en-US" sz="16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상품 검색 및 추가</a:t>
                </a:r>
                <a:r>
                  <a:rPr lang="en-US" altLang="ko-KR" sz="16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(</a:t>
                </a:r>
                <a:r>
                  <a:rPr lang="ko-KR" altLang="en-US" sz="16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관리자 함수</a:t>
                </a:r>
                <a:r>
                  <a:rPr lang="en-US" altLang="ko-KR" sz="16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)</a:t>
                </a:r>
              </a:p>
            </p:txBody>
          </p:sp>
        </p:grpSp>
      </p:grpSp>
      <p:sp>
        <p:nvSpPr>
          <p:cNvPr id="40" name="직사각형 39"/>
          <p:cNvSpPr/>
          <p:nvPr/>
        </p:nvSpPr>
        <p:spPr>
          <a:xfrm>
            <a:off x="3699350" y="3196033"/>
            <a:ext cx="27408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ex) start(), login(),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signUp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(), menu() 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699350" y="4200311"/>
            <a:ext cx="4116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ex)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myInfo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(),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coinCharge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() /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addProduct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(),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productEdit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()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567608" y="4606697"/>
            <a:ext cx="7389417" cy="530768"/>
            <a:chOff x="2602892" y="2052138"/>
            <a:chExt cx="7389417" cy="530768"/>
          </a:xfrm>
        </p:grpSpPr>
        <p:grpSp>
          <p:nvGrpSpPr>
            <p:cNvPr id="43" name="그룹 42"/>
            <p:cNvGrpSpPr/>
            <p:nvPr/>
          </p:nvGrpSpPr>
          <p:grpSpPr>
            <a:xfrm>
              <a:off x="2602892" y="2070140"/>
              <a:ext cx="828812" cy="494764"/>
              <a:chOff x="2602892" y="2070140"/>
              <a:chExt cx="828812" cy="494764"/>
            </a:xfrm>
          </p:grpSpPr>
          <p:sp>
            <p:nvSpPr>
              <p:cNvPr id="47" name="오각형 46"/>
              <p:cNvSpPr/>
              <p:nvPr/>
            </p:nvSpPr>
            <p:spPr>
              <a:xfrm>
                <a:off x="2639616" y="2070140"/>
                <a:ext cx="792088" cy="494764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2602892" y="2132856"/>
                <a:ext cx="7377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4</a:t>
                </a:r>
                <a:r>
                  <a:rPr lang="ko-KR" altLang="en-US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단계</a:t>
                </a:r>
                <a:endParaRPr lang="en-US" altLang="ko-KR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3509279" y="2052138"/>
              <a:ext cx="6483030" cy="530768"/>
              <a:chOff x="3509279" y="2052138"/>
              <a:chExt cx="6483030" cy="530768"/>
            </a:xfrm>
          </p:grpSpPr>
          <p:sp>
            <p:nvSpPr>
              <p:cNvPr id="45" name="갈매기형 수장 44"/>
              <p:cNvSpPr/>
              <p:nvPr/>
            </p:nvSpPr>
            <p:spPr>
              <a:xfrm>
                <a:off x="3509279" y="2052138"/>
                <a:ext cx="6420745" cy="530768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685774" y="2209513"/>
                <a:ext cx="6306535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3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상품 검색</a:t>
                </a:r>
                <a:r>
                  <a:rPr lang="en-US" altLang="ko-KR" sz="13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, </a:t>
                </a:r>
                <a:r>
                  <a:rPr lang="ko-KR" altLang="en-US" sz="13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결제</a:t>
                </a:r>
                <a:r>
                  <a:rPr lang="en-US" altLang="ko-KR" sz="13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, </a:t>
                </a:r>
                <a:r>
                  <a:rPr lang="ko-KR" altLang="en-US" sz="13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주문서 생성 구현</a:t>
                </a:r>
                <a:r>
                  <a:rPr lang="en-US" altLang="ko-KR" sz="13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(</a:t>
                </a:r>
                <a:r>
                  <a:rPr lang="ko-KR" altLang="en-US" sz="13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사용자</a:t>
                </a:r>
                <a:r>
                  <a:rPr lang="en-US" altLang="ko-KR" sz="13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) / </a:t>
                </a:r>
                <a:r>
                  <a:rPr lang="ko-KR" altLang="en-US" sz="13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주문서 확인</a:t>
                </a:r>
                <a:r>
                  <a:rPr lang="en-US" altLang="ko-KR" sz="13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, </a:t>
                </a:r>
                <a:r>
                  <a:rPr lang="ko-KR" altLang="en-US" sz="13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상품 정보 수정 </a:t>
                </a:r>
                <a:r>
                  <a:rPr lang="en-US" altLang="ko-KR" sz="13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(</a:t>
                </a:r>
                <a:r>
                  <a:rPr lang="ko-KR" altLang="en-US" sz="13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관리자 함수</a:t>
                </a:r>
                <a:r>
                  <a:rPr lang="en-US" altLang="ko-KR" sz="13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)</a:t>
                </a:r>
              </a:p>
            </p:txBody>
          </p:sp>
        </p:grpSp>
      </p:grpSp>
      <p:sp>
        <p:nvSpPr>
          <p:cNvPr id="49" name="직사각형 48"/>
          <p:cNvSpPr/>
          <p:nvPr/>
        </p:nvSpPr>
        <p:spPr>
          <a:xfrm>
            <a:off x="3699350" y="5266852"/>
            <a:ext cx="63731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ex)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searchProduct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(),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menuProduct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(), payment(),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makeOrder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() /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detailModify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(),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getOrder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()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567608" y="5634536"/>
            <a:ext cx="7327132" cy="530768"/>
            <a:chOff x="2602892" y="2052138"/>
            <a:chExt cx="7327132" cy="530768"/>
          </a:xfrm>
        </p:grpSpPr>
        <p:grpSp>
          <p:nvGrpSpPr>
            <p:cNvPr id="51" name="그룹 50"/>
            <p:cNvGrpSpPr/>
            <p:nvPr/>
          </p:nvGrpSpPr>
          <p:grpSpPr>
            <a:xfrm>
              <a:off x="2602892" y="2070140"/>
              <a:ext cx="828812" cy="494764"/>
              <a:chOff x="2602892" y="2070140"/>
              <a:chExt cx="828812" cy="494764"/>
            </a:xfrm>
          </p:grpSpPr>
          <p:sp>
            <p:nvSpPr>
              <p:cNvPr id="55" name="오각형 54"/>
              <p:cNvSpPr/>
              <p:nvPr/>
            </p:nvSpPr>
            <p:spPr>
              <a:xfrm>
                <a:off x="2639616" y="2070140"/>
                <a:ext cx="792088" cy="494764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2602892" y="2132856"/>
                <a:ext cx="7377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5</a:t>
                </a:r>
                <a:r>
                  <a:rPr lang="ko-KR" altLang="en-US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단계</a:t>
                </a:r>
                <a:endParaRPr lang="en-US" altLang="ko-KR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509279" y="2052138"/>
              <a:ext cx="6420745" cy="530768"/>
              <a:chOff x="3509279" y="2052138"/>
              <a:chExt cx="6420745" cy="530768"/>
            </a:xfrm>
          </p:grpSpPr>
          <p:sp>
            <p:nvSpPr>
              <p:cNvPr id="53" name="갈매기형 수장 52"/>
              <p:cNvSpPr/>
              <p:nvPr/>
            </p:nvSpPr>
            <p:spPr>
              <a:xfrm>
                <a:off x="3509279" y="2052138"/>
                <a:ext cx="6420745" cy="530768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3774604" y="2173475"/>
                <a:ext cx="5957080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3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추가기능 구현 </a:t>
                </a:r>
                <a:r>
                  <a:rPr lang="en-US" altLang="ko-KR" sz="13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  <a:sym typeface="Wingdings" panose="05000000000000000000" pitchFamily="2" charset="2"/>
                  </a:rPr>
                  <a:t> </a:t>
                </a:r>
                <a:r>
                  <a:rPr lang="ko-KR" altLang="en-US" sz="13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  <a:sym typeface="Wingdings" panose="05000000000000000000" pitchFamily="2" charset="2"/>
                  </a:rPr>
                  <a:t>개인 구매 성향분석</a:t>
                </a:r>
                <a:r>
                  <a:rPr lang="en-US" altLang="ko-KR" sz="13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  <a:sym typeface="Wingdings" panose="05000000000000000000" pitchFamily="2" charset="2"/>
                  </a:rPr>
                  <a:t>, </a:t>
                </a:r>
                <a:r>
                  <a:rPr lang="ko-KR" altLang="en-US" sz="13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  <a:sym typeface="Wingdings" panose="05000000000000000000" pitchFamily="2" charset="2"/>
                  </a:rPr>
                  <a:t>상품특성비교</a:t>
                </a:r>
                <a:r>
                  <a:rPr lang="en-US" altLang="ko-KR" sz="1300" dirty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  <a:sym typeface="Wingdings" panose="05000000000000000000" pitchFamily="2" charset="2"/>
                  </a:rPr>
                  <a:t> </a:t>
                </a:r>
                <a:r>
                  <a:rPr lang="ko-KR" altLang="en-US" sz="1300" dirty="0" smtClean="0">
                    <a:ln>
                      <a:solidFill>
                        <a:srgbClr val="102E46">
                          <a:alpha val="30000"/>
                        </a:srgbClr>
                      </a:solidFill>
                    </a:ln>
                    <a:solidFill>
                      <a:srgbClr val="102E4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  <a:sym typeface="Wingdings" panose="05000000000000000000" pitchFamily="2" charset="2"/>
                  </a:rPr>
                  <a:t>등의 기능을 기존 코드에 추가</a:t>
                </a:r>
                <a:endParaRPr lang="en-US" altLang="ko-KR" sz="1300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446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-315481" y="0"/>
            <a:ext cx="12504712" cy="6858000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423592" y="1772817"/>
            <a:ext cx="881554" cy="74978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391005" y="2019497"/>
            <a:ext cx="9467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void start()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189344" y="2611394"/>
            <a:ext cx="1350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로그인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 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회원가입</a:t>
            </a:r>
            <a:endParaRPr lang="en-US" altLang="ko-KR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함수를 호출한다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</p:txBody>
      </p:sp>
      <p:cxnSp>
        <p:nvCxnSpPr>
          <p:cNvPr id="27" name="직선 화살표 연결선 26"/>
          <p:cNvCxnSpPr>
            <a:stCxn id="7" idx="3"/>
            <a:endCxn id="29" idx="1"/>
          </p:cNvCxnSpPr>
          <p:nvPr/>
        </p:nvCxnSpPr>
        <p:spPr>
          <a:xfrm flipV="1">
            <a:off x="3305146" y="1964048"/>
            <a:ext cx="881554" cy="1836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186700" y="1772817"/>
            <a:ext cx="1010460" cy="38246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9889" y="1818717"/>
            <a:ext cx="9879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bool login()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186700" y="2838030"/>
            <a:ext cx="1010460" cy="38246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151784" y="2891721"/>
            <a:ext cx="11172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signUp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()</a:t>
            </a:r>
          </a:p>
        </p:txBody>
      </p:sp>
      <p:cxnSp>
        <p:nvCxnSpPr>
          <p:cNvPr id="34" name="직선 화살표 연결선 33"/>
          <p:cNvCxnSpPr>
            <a:stCxn id="7" idx="3"/>
            <a:endCxn id="32" idx="1"/>
          </p:cNvCxnSpPr>
          <p:nvPr/>
        </p:nvCxnSpPr>
        <p:spPr>
          <a:xfrm>
            <a:off x="3305146" y="2147707"/>
            <a:ext cx="881554" cy="8815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129062" y="3293591"/>
            <a:ext cx="28601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만들 아이디의 존재여부를 확인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회원 정보를 </a:t>
            </a:r>
            <a:r>
              <a:rPr lang="ko-KR" altLang="en-US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입력받아서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txt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파일에 저장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100000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코인 적립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117000" y="697768"/>
            <a:ext cx="36636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Program Structure &amp; Function</a:t>
            </a:r>
            <a:endParaRPr lang="en-US" altLang="ko-KR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991544" y="1412776"/>
            <a:ext cx="11665296" cy="513885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147414" y="2195121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로그인에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성공하면 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true 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반환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관리자 아이디로 로그인하면 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admin = true;</a:t>
            </a:r>
          </a:p>
        </p:txBody>
      </p:sp>
      <p:cxnSp>
        <p:nvCxnSpPr>
          <p:cNvPr id="68" name="직선 연결선 67"/>
          <p:cNvCxnSpPr>
            <a:stCxn id="32" idx="3"/>
          </p:cNvCxnSpPr>
          <p:nvPr/>
        </p:nvCxnSpPr>
        <p:spPr>
          <a:xfrm>
            <a:off x="5197160" y="3029261"/>
            <a:ext cx="21688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V="1">
            <a:off x="7365992" y="1964048"/>
            <a:ext cx="0" cy="10652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5197160" y="1957216"/>
            <a:ext cx="216883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2423592" y="4679383"/>
            <a:ext cx="881554" cy="74978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2354614" y="4930071"/>
            <a:ext cx="10195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void menu()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189344" y="5862921"/>
            <a:ext cx="1717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관리자일때와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아닐때를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구분해서 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switch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문 실행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76" name="직선 화살표 연결선 75"/>
          <p:cNvCxnSpPr>
            <a:stCxn id="73" idx="3"/>
            <a:endCxn id="78" idx="1"/>
          </p:cNvCxnSpPr>
          <p:nvPr/>
        </p:nvCxnSpPr>
        <p:spPr>
          <a:xfrm flipV="1">
            <a:off x="3305146" y="4544859"/>
            <a:ext cx="924743" cy="5094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4229889" y="3998087"/>
            <a:ext cx="1338588" cy="109354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269703" y="4069521"/>
            <a:ext cx="14117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검색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목록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내 정보 확인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코인 충전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로그아웃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83" name="직선 화살표 연결선 82"/>
          <p:cNvCxnSpPr>
            <a:stCxn id="73" idx="3"/>
            <a:endCxn id="84" idx="1"/>
          </p:cNvCxnSpPr>
          <p:nvPr/>
        </p:nvCxnSpPr>
        <p:spPr>
          <a:xfrm>
            <a:off x="3305146" y="5054273"/>
            <a:ext cx="922414" cy="7501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4227560" y="5284320"/>
            <a:ext cx="1338588" cy="104026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4264099" y="5354839"/>
            <a:ext cx="13103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#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관리자메뉴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전체주문확인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편집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추가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로그아웃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879118" y="4416126"/>
            <a:ext cx="126829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if(admin == false)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2634042" y="5552893"/>
            <a:ext cx="12202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if(admin == true)</a:t>
            </a:r>
          </a:p>
        </p:txBody>
      </p:sp>
      <p:cxnSp>
        <p:nvCxnSpPr>
          <p:cNvPr id="92" name="직선 화살표 연결선 91"/>
          <p:cNvCxnSpPr>
            <a:endCxn id="97" idx="1"/>
          </p:cNvCxnSpPr>
          <p:nvPr/>
        </p:nvCxnSpPr>
        <p:spPr>
          <a:xfrm flipV="1">
            <a:off x="5574426" y="1863236"/>
            <a:ext cx="3273139" cy="23948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8847565" y="1707709"/>
            <a:ext cx="1659370" cy="31105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8872150" y="1700808"/>
            <a:ext cx="16451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searchProduct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()</a:t>
            </a:r>
          </a:p>
        </p:txBody>
      </p:sp>
      <p:cxnSp>
        <p:nvCxnSpPr>
          <p:cNvPr id="103" name="직선 화살표 연결선 102"/>
          <p:cNvCxnSpPr>
            <a:endCxn id="104" idx="1"/>
          </p:cNvCxnSpPr>
          <p:nvPr/>
        </p:nvCxnSpPr>
        <p:spPr>
          <a:xfrm flipV="1">
            <a:off x="5574426" y="2538137"/>
            <a:ext cx="3273139" cy="187798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8847565" y="2379159"/>
            <a:ext cx="1659370" cy="31795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8895512" y="2400549"/>
            <a:ext cx="16451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menuProduct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()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8522385" y="2032188"/>
            <a:ext cx="24449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입력을 받아 해당하는 제품 명 검색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9036690" y="2732663"/>
            <a:ext cx="12811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모든 제품명 나열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113" name="직선 화살표 연결선 112"/>
          <p:cNvCxnSpPr/>
          <p:nvPr/>
        </p:nvCxnSpPr>
        <p:spPr>
          <a:xfrm>
            <a:off x="2864369" y="3293591"/>
            <a:ext cx="0" cy="9644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78" idx="3"/>
            <a:endCxn id="121" idx="1"/>
          </p:cNvCxnSpPr>
          <p:nvPr/>
        </p:nvCxnSpPr>
        <p:spPr>
          <a:xfrm flipV="1">
            <a:off x="5568477" y="3224706"/>
            <a:ext cx="3245316" cy="13201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8813793" y="3092644"/>
            <a:ext cx="1659370" cy="26412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9105690" y="3073078"/>
            <a:ext cx="11302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myInfo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()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8742924" y="3380011"/>
            <a:ext cx="1872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개인정보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주문정보를 출력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8811838" y="3726120"/>
            <a:ext cx="1659370" cy="26412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8977357" y="3719436"/>
            <a:ext cx="15222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coinCharge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()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33161" y="4001246"/>
            <a:ext cx="3411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휴대전화를 입력해서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회원가입시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입력했던 번호와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일치하면 금액 충전 가능하게 한다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</p:txBody>
      </p:sp>
      <p:cxnSp>
        <p:nvCxnSpPr>
          <p:cNvPr id="132" name="직선 화살표 연결선 131"/>
          <p:cNvCxnSpPr>
            <a:endCxn id="129" idx="1"/>
          </p:cNvCxnSpPr>
          <p:nvPr/>
        </p:nvCxnSpPr>
        <p:spPr>
          <a:xfrm flipV="1">
            <a:off x="5566148" y="3858182"/>
            <a:ext cx="3245690" cy="8212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8838625" y="4621978"/>
            <a:ext cx="1397343" cy="25418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8949002" y="4615294"/>
            <a:ext cx="15222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getOrder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()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759948" y="4897104"/>
            <a:ext cx="32079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모든 주문서 구조체를 읽어와서 출력한다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en-US" altLang="ko-KR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주문서 내의 배송상태를 모두 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true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로 바꾼다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</p:txBody>
      </p:sp>
      <p:cxnSp>
        <p:nvCxnSpPr>
          <p:cNvPr id="148" name="직선 화살표 연결선 147"/>
          <p:cNvCxnSpPr>
            <a:endCxn id="145" idx="1"/>
          </p:cNvCxnSpPr>
          <p:nvPr/>
        </p:nvCxnSpPr>
        <p:spPr>
          <a:xfrm flipV="1">
            <a:off x="5566148" y="4749072"/>
            <a:ext cx="3272477" cy="8874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8863131" y="5365453"/>
            <a:ext cx="1608077" cy="22144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8973508" y="5358769"/>
            <a:ext cx="15222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productEdit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()</a:t>
            </a:r>
          </a:p>
        </p:txBody>
      </p:sp>
      <p:sp>
        <p:nvSpPr>
          <p:cNvPr id="153" name="직사각형 152"/>
          <p:cNvSpPr/>
          <p:nvPr/>
        </p:nvSpPr>
        <p:spPr>
          <a:xfrm>
            <a:off x="8784454" y="5618606"/>
            <a:ext cx="32079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관리자가 상품 수정하기 위해 제품 선택을 한다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</p:txBody>
      </p:sp>
      <p:cxnSp>
        <p:nvCxnSpPr>
          <p:cNvPr id="154" name="직선 화살표 연결선 153"/>
          <p:cNvCxnSpPr>
            <a:endCxn id="151" idx="1"/>
          </p:cNvCxnSpPr>
          <p:nvPr/>
        </p:nvCxnSpPr>
        <p:spPr>
          <a:xfrm flipV="1">
            <a:off x="5572824" y="5476177"/>
            <a:ext cx="3290307" cy="4084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97" idx="3"/>
          </p:cNvCxnSpPr>
          <p:nvPr/>
        </p:nvCxnSpPr>
        <p:spPr>
          <a:xfrm flipV="1">
            <a:off x="10506935" y="1863235"/>
            <a:ext cx="2494740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04" idx="3"/>
          </p:cNvCxnSpPr>
          <p:nvPr/>
        </p:nvCxnSpPr>
        <p:spPr>
          <a:xfrm flipV="1">
            <a:off x="10506935" y="2538136"/>
            <a:ext cx="2654848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10445596" y="5476177"/>
            <a:ext cx="2494740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8884762" y="5899028"/>
            <a:ext cx="1608077" cy="22144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8995139" y="5892344"/>
            <a:ext cx="15222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addProduct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()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8806085" y="6093296"/>
            <a:ext cx="32079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추가할 상품의 존재여부를 확인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정보를 </a:t>
            </a:r>
            <a:r>
              <a:rPr lang="ko-KR" altLang="en-US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입력받아서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txt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파일에 저장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82" name="직선 화살표 연결선 81"/>
          <p:cNvCxnSpPr>
            <a:endCxn id="77" idx="1"/>
          </p:cNvCxnSpPr>
          <p:nvPr/>
        </p:nvCxnSpPr>
        <p:spPr>
          <a:xfrm flipV="1">
            <a:off x="5574426" y="6009752"/>
            <a:ext cx="3310336" cy="44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403298" y="1772816"/>
            <a:ext cx="946734" cy="749780"/>
            <a:chOff x="3307701" y="1787588"/>
            <a:chExt cx="946734" cy="749780"/>
          </a:xfrm>
        </p:grpSpPr>
        <p:sp>
          <p:nvSpPr>
            <p:cNvPr id="63" name="직사각형 62"/>
            <p:cNvSpPr/>
            <p:nvPr/>
          </p:nvSpPr>
          <p:spPr>
            <a:xfrm>
              <a:off x="3324789" y="1787588"/>
              <a:ext cx="881554" cy="7497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307701" y="2018552"/>
              <a:ext cx="9467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void start()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147414" y="2839151"/>
            <a:ext cx="1117294" cy="382462"/>
            <a:chOff x="4306066" y="2926441"/>
            <a:chExt cx="1117294" cy="382462"/>
          </a:xfrm>
        </p:grpSpPr>
        <p:sp>
          <p:nvSpPr>
            <p:cNvPr id="91" name="직사각형 90"/>
            <p:cNvSpPr/>
            <p:nvPr/>
          </p:nvSpPr>
          <p:spPr>
            <a:xfrm>
              <a:off x="4340982" y="2926441"/>
              <a:ext cx="1010460" cy="38246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306066" y="2980132"/>
              <a:ext cx="11172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void </a:t>
              </a:r>
              <a:r>
                <a:rPr lang="en-US" altLang="ko-KR" sz="1200" dirty="0" err="1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signUp</a:t>
              </a:r>
              <a:r>
                <a:rPr lang="en-US" altLang="ko-KR" sz="1200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()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188354" y="1772817"/>
            <a:ext cx="1031153" cy="382462"/>
            <a:chOff x="4650809" y="1490875"/>
            <a:chExt cx="1031153" cy="382462"/>
          </a:xfrm>
        </p:grpSpPr>
        <p:sp>
          <p:nvSpPr>
            <p:cNvPr id="94" name="직사각형 93"/>
            <p:cNvSpPr/>
            <p:nvPr/>
          </p:nvSpPr>
          <p:spPr>
            <a:xfrm>
              <a:off x="4650809" y="1490875"/>
              <a:ext cx="1010460" cy="3824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693998" y="1536775"/>
              <a:ext cx="98796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bool login()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374521" y="4668236"/>
            <a:ext cx="1019510" cy="749780"/>
            <a:chOff x="1093122" y="4749072"/>
            <a:chExt cx="1019510" cy="749780"/>
          </a:xfrm>
        </p:grpSpPr>
        <p:sp>
          <p:nvSpPr>
            <p:cNvPr id="96" name="직사각형 95"/>
            <p:cNvSpPr/>
            <p:nvPr/>
          </p:nvSpPr>
          <p:spPr>
            <a:xfrm>
              <a:off x="1162100" y="4749072"/>
              <a:ext cx="881554" cy="7497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093122" y="4999760"/>
              <a:ext cx="10195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void menu()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219927" y="3990244"/>
            <a:ext cx="1451558" cy="1093543"/>
            <a:chOff x="513277" y="3591604"/>
            <a:chExt cx="1451558" cy="1093543"/>
          </a:xfrm>
        </p:grpSpPr>
        <p:sp>
          <p:nvSpPr>
            <p:cNvPr id="100" name="직사각형 99"/>
            <p:cNvSpPr/>
            <p:nvPr/>
          </p:nvSpPr>
          <p:spPr>
            <a:xfrm>
              <a:off x="513277" y="3591604"/>
              <a:ext cx="1338588" cy="10935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53091" y="3663038"/>
              <a:ext cx="141174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1200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상품 검색</a:t>
              </a:r>
              <a:endParaRPr lang="en-US" altLang="ko-KR" sz="12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1200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상품 목록</a:t>
              </a:r>
              <a:endParaRPr lang="en-US" altLang="ko-KR" sz="12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1200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내 정보 확인</a:t>
              </a:r>
              <a:endParaRPr lang="en-US" altLang="ko-KR" sz="12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1200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코인 충전</a:t>
              </a:r>
              <a:endParaRPr lang="en-US" altLang="ko-KR" sz="12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1200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로그아웃</a:t>
              </a:r>
              <a:endParaRPr lang="en-US" altLang="ko-KR" sz="12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236812" y="5277658"/>
            <a:ext cx="1346866" cy="1086182"/>
            <a:chOff x="321446" y="4667860"/>
            <a:chExt cx="1346866" cy="1086182"/>
          </a:xfrm>
        </p:grpSpPr>
        <p:sp>
          <p:nvSpPr>
            <p:cNvPr id="102" name="직사각형 101"/>
            <p:cNvSpPr/>
            <p:nvPr/>
          </p:nvSpPr>
          <p:spPr>
            <a:xfrm>
              <a:off x="321446" y="4667860"/>
              <a:ext cx="1338588" cy="1040266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357985" y="4738379"/>
              <a:ext cx="131032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  #</a:t>
              </a:r>
              <a:r>
                <a:rPr lang="ko-KR" altLang="en-US" sz="1200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관리자메뉴</a:t>
              </a:r>
              <a:endParaRPr lang="en-US" altLang="ko-KR" sz="12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1200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전체주문확인</a:t>
              </a:r>
              <a:endParaRPr lang="en-US" altLang="ko-KR" sz="12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1200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상품 편집</a:t>
              </a:r>
              <a:endParaRPr lang="en-US" altLang="ko-KR" sz="12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1200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상품 추가</a:t>
              </a:r>
              <a:endParaRPr lang="en-US" altLang="ko-KR" sz="12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1200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로그아웃</a:t>
              </a:r>
              <a:endParaRPr lang="en-US" altLang="ko-KR" sz="12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299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384719" y="-32766"/>
            <a:ext cx="12594282" cy="6990158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-960783" y="1412776"/>
            <a:ext cx="9505056" cy="513885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56750" y="1708667"/>
            <a:ext cx="1316080" cy="102551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04533" y="2082922"/>
            <a:ext cx="1268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detailInfo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51384" y="2801433"/>
            <a:ext cx="19992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선택한 상품의  이름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</a:p>
          <a:p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가격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재고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팔린 개수 등을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출력하고 주문여부를 묻는다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56751" y="5376525"/>
            <a:ext cx="1793898" cy="23007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79794" y="5345008"/>
            <a:ext cx="17708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detailModify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79376" y="5602612"/>
            <a:ext cx="3816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선택한 상품의 상품명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가격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재고를 수정할 수 있다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299829" y="1708667"/>
            <a:ext cx="1285442" cy="27359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356863" y="1710058"/>
            <a:ext cx="12358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void payment()</a:t>
            </a:r>
          </a:p>
        </p:txBody>
      </p:sp>
      <p:cxnSp>
        <p:nvCxnSpPr>
          <p:cNvPr id="33" name="직선 화살표 연결선 32"/>
          <p:cNvCxnSpPr>
            <a:endCxn id="31" idx="1"/>
          </p:cNvCxnSpPr>
          <p:nvPr/>
        </p:nvCxnSpPr>
        <p:spPr>
          <a:xfrm flipV="1">
            <a:off x="2072830" y="1845465"/>
            <a:ext cx="1226999" cy="3759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171943" y="2046933"/>
            <a:ext cx="23134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주문을 하는 페이지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결제 </a:t>
            </a:r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여부를 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묻는다</a:t>
            </a:r>
            <a:endParaRPr lang="en-US" altLang="ko-KR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결제 가격을 보여주고 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잔액이 있을 때 회원 코인 차감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구조체의 팔린 개수+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+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048520" y="1707275"/>
            <a:ext cx="1455806" cy="27498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105554" y="1708667"/>
            <a:ext cx="13987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makeOrder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()</a:t>
            </a:r>
          </a:p>
        </p:txBody>
      </p:sp>
      <p:cxnSp>
        <p:nvCxnSpPr>
          <p:cNvPr id="39" name="직선 화살표 연결선 38"/>
          <p:cNvCxnSpPr>
            <a:stCxn id="31" idx="3"/>
            <a:endCxn id="37" idx="1"/>
          </p:cNvCxnSpPr>
          <p:nvPr/>
        </p:nvCxnSpPr>
        <p:spPr>
          <a:xfrm flipV="1">
            <a:off x="4585271" y="1844769"/>
            <a:ext cx="1463249" cy="6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6048520" y="2046933"/>
            <a:ext cx="14221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주문서 구조체 생성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-1730140" y="1863235"/>
            <a:ext cx="2494740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-1886919" y="2538136"/>
            <a:ext cx="2654848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-1737990" y="5476177"/>
            <a:ext cx="2494740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1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168695" y="-99392"/>
            <a:ext cx="12378258" cy="7056784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991544" y="1249431"/>
            <a:ext cx="8244112" cy="513885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7000" y="714774"/>
            <a:ext cx="384041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3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주차 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– </a:t>
            </a:r>
            <a:r>
              <a:rPr lang="en-US" altLang="ko-KR" sz="20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Psudo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Code 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작성 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가림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81991" y="1863690"/>
            <a:ext cx="3232157" cy="2141374"/>
          </a:xfrm>
          <a:prstGeom prst="rect">
            <a:avLst/>
          </a:prstGeom>
          <a:noFill/>
          <a:ln w="19050">
            <a:solidFill>
              <a:srgbClr val="102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023992" y="1916832"/>
            <a:ext cx="426005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bool login()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    input id, password;</a:t>
            </a:r>
          </a:p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    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if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100" i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ExistId</a:t>
            </a:r>
            <a:r>
              <a:rPr lang="en-US" altLang="ko-KR" sz="1100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(id) == false 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then</a:t>
            </a:r>
          </a:p>
          <a:p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     	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return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false;</a:t>
            </a:r>
          </a:p>
          <a:p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     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else if </a:t>
            </a:r>
            <a:r>
              <a:rPr lang="en-US" altLang="ko-KR" sz="1100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id == user’s id 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then</a:t>
            </a:r>
          </a:p>
          <a:p>
            <a:r>
              <a:rPr lang="en-US" altLang="ko-KR" sz="11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	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admin == true;</a:t>
            </a:r>
          </a:p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	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return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true;</a:t>
            </a:r>
          </a:p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    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else</a:t>
            </a:r>
          </a:p>
          <a:p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	User = 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FindId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	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if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100" i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User.password</a:t>
            </a:r>
            <a:r>
              <a:rPr lang="en-US" altLang="ko-KR" sz="1100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== password 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then</a:t>
            </a:r>
          </a:p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	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return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true;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Courier New" panose="02070309020205020404" pitchFamily="49" charset="0"/>
              <a:ea typeface="-윤고딕340" panose="02030504000101010101" pitchFamily="18" charset="-127"/>
              <a:cs typeface="Courier New" panose="02070309020205020404" pitchFamily="49" charset="0"/>
            </a:endParaRPr>
          </a:p>
          <a:p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457974" y="2149547"/>
            <a:ext cx="31837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Void start()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     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if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200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have no id 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then</a:t>
            </a:r>
          </a:p>
          <a:p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	</a:t>
            </a:r>
            <a:r>
              <a:rPr lang="en-US" altLang="ko-KR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signUp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();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Courier New" panose="02070309020205020404" pitchFamily="49" charset="0"/>
              <a:ea typeface="-윤고딕340" panose="02030504000101010101" pitchFamily="18" charset="-127"/>
              <a:cs typeface="Courier New" panose="02070309020205020404" pitchFamily="49" charset="0"/>
            </a:endParaRPr>
          </a:p>
          <a:p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    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bool </a:t>
            </a:r>
            <a:r>
              <a:rPr lang="en-US" altLang="ko-KR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isLogin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= false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;</a:t>
            </a:r>
            <a:endParaRPr lang="en-US" altLang="ko-KR" sz="1200" b="1" dirty="0">
              <a:ln>
                <a:solidFill>
                  <a:schemeClr val="tx1">
                    <a:alpha val="30000"/>
                  </a:schemeClr>
                </a:solidFill>
              </a:ln>
              <a:latin typeface="Courier New" panose="02070309020205020404" pitchFamily="49" charset="0"/>
              <a:ea typeface="-윤고딕340" panose="02030504000101010101" pitchFamily="18" charset="-127"/>
              <a:cs typeface="Courier New" panose="02070309020205020404" pitchFamily="49" charset="0"/>
            </a:endParaRP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     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while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200" i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isLogin</a:t>
            </a:r>
            <a:r>
              <a:rPr lang="en-US" altLang="ko-KR" sz="1200" i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200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== false </a:t>
            </a: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do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	</a:t>
            </a:r>
            <a:r>
              <a:rPr lang="en-US" altLang="ko-KR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isLogin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= login();</a:t>
            </a: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     menu(); 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	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	</a:t>
            </a: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639192" y="4653136"/>
            <a:ext cx="56762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Void </a:t>
            </a:r>
            <a:r>
              <a:rPr lang="en-US" altLang="ko-KR" sz="12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signUp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()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     input User’s information;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    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while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200" i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ExistId</a:t>
            </a:r>
            <a:r>
              <a:rPr lang="en-US" altLang="ko-KR" sz="1200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(id) != true 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do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	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input new id;</a:t>
            </a:r>
          </a:p>
          <a:p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    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save the information in the </a:t>
            </a:r>
            <a:r>
              <a:rPr lang="en-US" altLang="ko-KR" sz="12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Vector &lt;User&gt; </a:t>
            </a:r>
            <a:r>
              <a:rPr lang="en-US" altLang="ko-KR" sz="1200" dirty="0" err="1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vec_user</a:t>
            </a:r>
            <a:r>
              <a:rPr lang="en-US" altLang="ko-KR" sz="12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;</a:t>
            </a:r>
          </a:p>
          <a:p>
            <a:r>
              <a:rPr lang="en-US" altLang="ko-KR" sz="12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2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Courier New" panose="02070309020205020404" pitchFamily="49" charset="0"/>
              </a:rPr>
              <a:t>         </a:t>
            </a:r>
            <a:r>
              <a:rPr lang="en-US" altLang="ko-KR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User.coin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= 100000;</a:t>
            </a: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968813" y="1863689"/>
            <a:ext cx="3923581" cy="2178877"/>
          </a:xfrm>
          <a:prstGeom prst="rect">
            <a:avLst/>
          </a:prstGeom>
          <a:noFill/>
          <a:ln w="19050">
            <a:solidFill>
              <a:srgbClr val="102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81990" y="4553581"/>
            <a:ext cx="7510404" cy="1500140"/>
          </a:xfrm>
          <a:prstGeom prst="rect">
            <a:avLst/>
          </a:prstGeom>
          <a:noFill/>
          <a:ln w="19050">
            <a:solidFill>
              <a:srgbClr val="102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625551" y="2780928"/>
            <a:ext cx="343262" cy="0"/>
          </a:xfrm>
          <a:prstGeom prst="straightConnector1">
            <a:avLst/>
          </a:prstGeom>
          <a:ln>
            <a:solidFill>
              <a:srgbClr val="102E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3" idx="2"/>
          </p:cNvCxnSpPr>
          <p:nvPr/>
        </p:nvCxnSpPr>
        <p:spPr>
          <a:xfrm flipH="1">
            <a:off x="3994906" y="4005064"/>
            <a:ext cx="3164" cy="548517"/>
          </a:xfrm>
          <a:prstGeom prst="straightConnector1">
            <a:avLst/>
          </a:prstGeom>
          <a:ln>
            <a:solidFill>
              <a:srgbClr val="102E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5617400" y="3113422"/>
            <a:ext cx="351413" cy="27546"/>
          </a:xfrm>
          <a:prstGeom prst="straightConnector1">
            <a:avLst/>
          </a:prstGeom>
          <a:ln>
            <a:solidFill>
              <a:srgbClr val="102E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54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168695" y="-99392"/>
            <a:ext cx="12378258" cy="7056784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112100" y="1108950"/>
            <a:ext cx="8244112" cy="513885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7000" y="714774"/>
            <a:ext cx="384041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3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주차 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– </a:t>
            </a:r>
            <a:r>
              <a:rPr lang="en-US" altLang="ko-KR" sz="20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Psudo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Code 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작성 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재문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81991" y="2132856"/>
            <a:ext cx="4074050" cy="3096344"/>
          </a:xfrm>
          <a:prstGeom prst="rect">
            <a:avLst/>
          </a:prstGeom>
          <a:noFill/>
          <a:ln w="19050">
            <a:solidFill>
              <a:srgbClr val="102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30749" y="2587757"/>
            <a:ext cx="417646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Void menu()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    bool </a:t>
            </a:r>
            <a:r>
              <a:rPr lang="en-US" altLang="ko-KR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checkLogout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= false;</a:t>
            </a: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     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while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200" i="1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1 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do</a:t>
            </a:r>
          </a:p>
          <a:p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	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if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200" i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checkLogout</a:t>
            </a:r>
            <a:r>
              <a:rPr lang="en-US" altLang="ko-KR" sz="1200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== true 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then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	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  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break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;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Courier New" panose="02070309020205020404" pitchFamily="49" charset="0"/>
              <a:ea typeface="-윤고딕340" panose="02030504000101010101" pitchFamily="18" charset="-127"/>
              <a:cs typeface="Courier New" panose="02070309020205020404" pitchFamily="49" charset="0"/>
            </a:endParaRPr>
          </a:p>
          <a:p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Courier New" panose="02070309020205020404" pitchFamily="49" charset="0"/>
              <a:ea typeface="-윤고딕340" panose="02030504000101010101" pitchFamily="18" charset="-127"/>
              <a:cs typeface="Courier New" panose="02070309020205020404" pitchFamily="49" charset="0"/>
            </a:endParaRP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	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if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200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admin == false 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then</a:t>
            </a: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	    </a:t>
            </a:r>
            <a:r>
              <a:rPr lang="en-US" altLang="ko-KR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cout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User Menu(Switch);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	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   </a:t>
            </a:r>
            <a:r>
              <a:rPr lang="en-US" altLang="ko-KR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cin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inputKey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	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else</a:t>
            </a: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	    </a:t>
            </a:r>
            <a:r>
              <a:rPr lang="en-US" altLang="ko-KR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cout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Admin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Menu(Switch);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	    </a:t>
            </a:r>
            <a:r>
              <a:rPr lang="en-US" altLang="ko-KR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cin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inputKey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;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	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	</a:t>
            </a: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707213" y="1556792"/>
            <a:ext cx="3421235" cy="2048488"/>
          </a:xfrm>
          <a:prstGeom prst="rect">
            <a:avLst/>
          </a:prstGeom>
          <a:noFill/>
          <a:ln w="19050">
            <a:solidFill>
              <a:srgbClr val="102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37568" y="1844824"/>
            <a:ext cx="31636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Switch(</a:t>
            </a:r>
            <a:r>
              <a:rPr lang="en-US" altLang="ko-KR" sz="12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inputKey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 case 1 : void </a:t>
            </a:r>
            <a:r>
              <a:rPr lang="en-US" altLang="ko-KR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searchProduct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  case 2 : void </a:t>
            </a:r>
            <a:r>
              <a:rPr lang="en-US" altLang="ko-KR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menuProduct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 case 3 : void </a:t>
            </a:r>
            <a:r>
              <a:rPr lang="en-US" altLang="ko-KR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myInfo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 case 4 : void </a:t>
            </a:r>
            <a:r>
              <a:rPr lang="en-US" altLang="ko-KR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coinCharge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 case 5 : void logout();</a:t>
            </a: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  default : break;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Courier New" panose="02070309020205020404" pitchFamily="49" charset="0"/>
              <a:ea typeface="-윤고딕340" panose="02030504000101010101" pitchFamily="18" charset="-127"/>
              <a:cs typeface="Courier New" panose="02070309020205020404" pitchFamily="49" charset="0"/>
            </a:endParaRP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}</a:t>
            </a:r>
            <a:endParaRPr lang="en-US" altLang="ko-KR" sz="12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Courier New" panose="02070309020205020404" pitchFamily="49" charset="0"/>
              <a:ea typeface="-윤고딕340" panose="02030504000101010101" pitchFamily="18" charset="-127"/>
              <a:cs typeface="Courier New" panose="020703090202050204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707213" y="3823822"/>
            <a:ext cx="3421235" cy="2048488"/>
          </a:xfrm>
          <a:prstGeom prst="rect">
            <a:avLst/>
          </a:prstGeom>
          <a:noFill/>
          <a:ln w="19050">
            <a:solidFill>
              <a:srgbClr val="102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837568" y="4204245"/>
            <a:ext cx="31636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Switch(</a:t>
            </a:r>
            <a:r>
              <a:rPr lang="en-US" altLang="ko-KR" sz="12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inputKey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 case 1 : void </a:t>
            </a:r>
            <a:r>
              <a:rPr lang="en-US" altLang="ko-KR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getOrder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  case 2 : void </a:t>
            </a:r>
            <a:r>
              <a:rPr lang="en-US" altLang="ko-KR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productEdit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 case 3 : void </a:t>
            </a:r>
            <a:r>
              <a:rPr lang="en-US" altLang="ko-KR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addProduct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 case 4 : void logout();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  default : break;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Courier New" panose="02070309020205020404" pitchFamily="49" charset="0"/>
              <a:ea typeface="-윤고딕340" panose="02030504000101010101" pitchFamily="18" charset="-127"/>
              <a:cs typeface="Courier New" panose="02070309020205020404" pitchFamily="49" charset="0"/>
            </a:endParaRP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Courier New" panose="02070309020205020404" pitchFamily="49" charset="0"/>
                <a:ea typeface="-윤고딕340" panose="02030504000101010101" pitchFamily="18" charset="-127"/>
                <a:cs typeface="Courier New" panose="02070309020205020404" pitchFamily="49" charset="0"/>
              </a:rPr>
              <a:t>}</a:t>
            </a:r>
            <a:endParaRPr lang="en-US" altLang="ko-KR" sz="12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Courier New" panose="02070309020205020404" pitchFamily="49" charset="0"/>
              <a:ea typeface="-윤고딕340" panose="02030504000101010101" pitchFamily="18" charset="-127"/>
              <a:cs typeface="Courier New" panose="02070309020205020404" pitchFamily="49" charset="0"/>
            </a:endParaRPr>
          </a:p>
        </p:txBody>
      </p:sp>
      <p:cxnSp>
        <p:nvCxnSpPr>
          <p:cNvPr id="12" name="직선 화살표 연결선 11"/>
          <p:cNvCxnSpPr>
            <a:endCxn id="19" idx="1"/>
          </p:cNvCxnSpPr>
          <p:nvPr/>
        </p:nvCxnSpPr>
        <p:spPr>
          <a:xfrm flipV="1">
            <a:off x="6096000" y="2581036"/>
            <a:ext cx="611213" cy="1424028"/>
          </a:xfrm>
          <a:prstGeom prst="straightConnector1">
            <a:avLst/>
          </a:prstGeom>
          <a:ln>
            <a:solidFill>
              <a:srgbClr val="102E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30" idx="1"/>
          </p:cNvCxnSpPr>
          <p:nvPr/>
        </p:nvCxnSpPr>
        <p:spPr>
          <a:xfrm>
            <a:off x="6096000" y="4581128"/>
            <a:ext cx="611213" cy="266938"/>
          </a:xfrm>
          <a:prstGeom prst="straightConnector1">
            <a:avLst/>
          </a:prstGeom>
          <a:ln>
            <a:solidFill>
              <a:srgbClr val="102E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86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007768" y="2636912"/>
            <a:ext cx="427373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52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2486</TotalTime>
  <Words>614</Words>
  <Application>Microsoft Office PowerPoint</Application>
  <PresentationFormat>와이드스크린</PresentationFormat>
  <Paragraphs>173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Courier New</vt:lpstr>
      <vt:lpstr>-윤고딕320</vt:lpstr>
      <vt:lpstr>-윤고딕340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가림</cp:lastModifiedBy>
  <cp:revision>89</cp:revision>
  <dcterms:created xsi:type="dcterms:W3CDTF">2015-03-06T06:58:47Z</dcterms:created>
  <dcterms:modified xsi:type="dcterms:W3CDTF">2015-11-03T04:09:53Z</dcterms:modified>
</cp:coreProperties>
</file>