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HTCG5e4+O9XfwRiKRU6X+U9v/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9fb9ae9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49fb9ae9f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7afa16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337afa16e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7afa16e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37afa16eb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7afa16e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37afa16eb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7afa16e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37afa16eb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7afa16e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337afa16eb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fb9ae9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49fb9ae9f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fb9ae9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49fb9ae9f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9fb9ae9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49fb9ae9f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fb9ae9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49fb9ae9f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9fb9ae9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349fb9ae9f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fb9ae9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49fb9ae9f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fb9ae9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49fb9ae9f3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"/>
          <p:cNvGrpSpPr/>
          <p:nvPr/>
        </p:nvGrpSpPr>
        <p:grpSpPr>
          <a:xfrm>
            <a:off x="1028700" y="244052"/>
            <a:ext cx="16230600" cy="1298998"/>
            <a:chOff x="0" y="-38100"/>
            <a:chExt cx="2287793" cy="183101"/>
          </a:xfrm>
        </p:grpSpPr>
        <p:sp>
          <p:nvSpPr>
            <p:cNvPr id="79" name="Google Shape;79;p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47"/>
              </a:srgbClr>
            </a:solidFill>
            <a:ln cap="sq" cmpd="sng" w="38100">
              <a:solidFill>
                <a:srgbClr val="FFFFFF">
                  <a:alpha val="17647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"/>
          <p:cNvSpPr/>
          <p:nvPr/>
        </p:nvSpPr>
        <p:spPr>
          <a:xfrm>
            <a:off x="16318584" y="860317"/>
            <a:ext cx="336766" cy="336766"/>
          </a:xfrm>
          <a:custGeom>
            <a:rect b="b" l="l" r="r" t="t"/>
            <a:pathLst>
              <a:path extrusionOk="0" h="336766" w="336766">
                <a:moveTo>
                  <a:pt x="0" y="0"/>
                </a:moveTo>
                <a:lnTo>
                  <a:pt x="336765" y="0"/>
                </a:lnTo>
                <a:lnTo>
                  <a:pt x="336765" y="336766"/>
                </a:lnTo>
                <a:lnTo>
                  <a:pt x="0" y="336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"/>
          <p:cNvGrpSpPr/>
          <p:nvPr/>
        </p:nvGrpSpPr>
        <p:grpSpPr>
          <a:xfrm>
            <a:off x="1028700" y="8473652"/>
            <a:ext cx="16230600" cy="1298998"/>
            <a:chOff x="0" y="-38100"/>
            <a:chExt cx="2287793" cy="183101"/>
          </a:xfrm>
        </p:grpSpPr>
        <p:sp>
          <p:nvSpPr>
            <p:cNvPr id="83" name="Google Shape;83;p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47"/>
              </a:srgbClr>
            </a:solidFill>
            <a:ln cap="sq" cmpd="sng" w="38100">
              <a:solidFill>
                <a:srgbClr val="FFFFFF">
                  <a:alpha val="17647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688331" y="3280871"/>
            <a:ext cx="5447285" cy="891374"/>
          </a:xfrm>
          <a:custGeom>
            <a:rect b="b" l="l" r="r" t="t"/>
            <a:pathLst>
              <a:path extrusionOk="0"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10800000">
            <a:off x="11273050" y="6149691"/>
            <a:ext cx="5447285" cy="891374"/>
          </a:xfrm>
          <a:custGeom>
            <a:rect b="b" l="l" r="r" t="t"/>
            <a:pathLst>
              <a:path extrusionOk="0"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12645" y="3954537"/>
            <a:ext cx="10363200" cy="2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8800" u="none" cap="none" strike="noStrike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Project Name</a:t>
            </a:r>
            <a:endParaRPr b="1" i="0" sz="8800" u="none" cap="none" strike="noStrike">
              <a:solidFill>
                <a:srgbClr val="38B6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Tagline or slogan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662963" y="9024000"/>
            <a:ext cx="49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Spring class 2025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circle with white text&#10;&#10;Description automatically generated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3406" y="445793"/>
            <a:ext cx="1298998" cy="129899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349fb9ae9f3_0_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75" name="Google Shape;175;g349fb9ae9f3_0_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49fb9ae9f3_0_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349fb9ae9f3_0_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CEO (Chief Executive Officer) 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78" name="Google Shape;178;g349fb9ae9f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79" name="Google Shape;179;g349fb9ae9f3_0_1"/>
          <p:cNvSpPr txBox="1"/>
          <p:nvPr/>
        </p:nvSpPr>
        <p:spPr>
          <a:xfrm>
            <a:off x="2942696" y="1744800"/>
            <a:ext cx="15345300" cy="8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Vision &amp; Strategy</a:t>
            </a:r>
            <a:endParaRPr b="0" i="0" sz="20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Market trends and industry shifts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Competitive landscape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Business model feasibility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Risk management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Define project vision and mission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Set short-term and long-term goals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Identify key stakeholders and partners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Establish a high-level strategy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Industry Reports (McKinsey, Harvard Business Review, etc.)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Competitor Analysis (SWOT analysis, case studies)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Market Surveys &amp; Customer Insights</a:t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337afa16eb8_0_0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85" name="Google Shape;185;g337afa16eb8_0_0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039"/>
              </a:srgbClr>
            </a:solidFill>
            <a:ln cap="sq" cmpd="sng" w="38100">
              <a:solidFill>
                <a:srgbClr val="FFFFFF">
                  <a:alpha val="1803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37afa16eb8_0_0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337afa16eb8_0_0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CTO (Chief Technology Officer)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88" name="Google Shape;188;g337afa16e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189" name="Google Shape;189;g337afa16eb8_0_0"/>
          <p:cNvSpPr txBox="1"/>
          <p:nvPr/>
        </p:nvSpPr>
        <p:spPr>
          <a:xfrm>
            <a:off x="2757775" y="1654250"/>
            <a:ext cx="13830000" cy="8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Technology Strategy &amp; Development</a:t>
            </a:r>
            <a:endParaRPr b="0" i="0" sz="32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Best technologies for the project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Scalability, security, and maintainability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Tech stack comparison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Cost-effective solutions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Choose the right technology stack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Define software architecture and infrastructure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Research regulatory requirements (e.g., data protection laws)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Develop a proof of concept (PoC)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Tech Forums &amp; Blogs (Stack Overflow, GitHub, Medium)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Case Studies on Similar Projects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Online Courses &amp; Certifications (AWS, Google Cloud, AI &amp; ML, etc.)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Consult Industry Experts &amp; Tech Leaders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Experimentation &amp; Prototyping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g337afa16eb8_0_9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95" name="Google Shape;195;g337afa16eb8_0_9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039"/>
              </a:srgbClr>
            </a:solidFill>
            <a:ln cap="sq" cmpd="sng" w="38100">
              <a:solidFill>
                <a:srgbClr val="FFFFFF">
                  <a:alpha val="1803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37afa16eb8_0_9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g337afa16eb8_0_9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COO (Chief Operating Officer)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98" name="Google Shape;198;g337afa16eb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199" name="Google Shape;199;g337afa16eb8_0_9"/>
          <p:cNvSpPr txBox="1"/>
          <p:nvPr/>
        </p:nvSpPr>
        <p:spPr>
          <a:xfrm>
            <a:off x="2757775" y="1654250"/>
            <a:ext cx="13830000" cy="8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Operations &amp; Execution</a:t>
            </a:r>
            <a:endParaRPr b="0" i="0" sz="32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Process optimization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Supply chain and logistics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Operational risks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Team and resource management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Develop efficient workflows and processes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Identify key operational risks and mitigation plans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Set up standard operating procedures (SOPs)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Optimize supply chain and vendor relationships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Operational Benchmarking Studies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Process Improvement Frameworks (Lean, Six Sigma, Agile)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Case Studies from Successful Companies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Industry Reports on Logistics &amp; Operations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Internal Data Analysis &amp; Employee Feedback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337afa16eb8_0_18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205" name="Google Shape;205;g337afa16eb8_0_18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039"/>
              </a:srgbClr>
            </a:solidFill>
            <a:ln cap="sq" cmpd="sng" w="38100">
              <a:solidFill>
                <a:srgbClr val="FFFFFF">
                  <a:alpha val="1803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37afa16eb8_0_18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g337afa16eb8_0_18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CMO (Chief Marketing Officer)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208" name="Google Shape;208;g337afa16eb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09" name="Google Shape;209;g337afa16eb8_0_18"/>
          <p:cNvSpPr txBox="1"/>
          <p:nvPr/>
        </p:nvSpPr>
        <p:spPr>
          <a:xfrm>
            <a:off x="2757775" y="1654250"/>
            <a:ext cx="13830000" cy="8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Branding &amp; Growth Strategy</a:t>
            </a:r>
            <a:endParaRPr b="0" i="0" sz="32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Customer behavior and market segmentation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Marketing channels (SEO, PPC, social media, content, etc.)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Competitor marketing strategies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Trends in digital marketing and advertising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Define target audience and positioning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Create a marketing funnel strategy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Research best-performing marketing channels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Develop branding and messaging strategy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Marketing Analytics Tools (Google Analytics, SEMrush, Ahrefs)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Social Media &amp; Ad Trends (Meta Ads, TikTok, LinkedIn)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Case Studies of Successful Campaigns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Surveys &amp; Focus Groups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Industry Reports &amp; Webinars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337afa16eb8_0_27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215" name="Google Shape;215;g337afa16eb8_0_27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039"/>
              </a:srgbClr>
            </a:solidFill>
            <a:ln cap="sq" cmpd="sng" w="38100">
              <a:solidFill>
                <a:srgbClr val="FFFFFF">
                  <a:alpha val="1803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37afa16eb8_0_27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337afa16eb8_0_27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CFO (Chief Financial Officer) </a:t>
            </a:r>
            <a:endParaRPr b="1" i="0" sz="4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218" name="Google Shape;218;g337afa16eb8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19" name="Google Shape;219;g337afa16eb8_0_27"/>
          <p:cNvSpPr txBox="1"/>
          <p:nvPr/>
        </p:nvSpPr>
        <p:spPr>
          <a:xfrm>
            <a:off x="2757775" y="1654250"/>
            <a:ext cx="13830000" cy="8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Financial Planning &amp; Budgeting</a:t>
            </a:r>
            <a:endParaRPr b="0" i="0" sz="32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Project funding and financial sustainability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Revenue models and pricing strategies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Financial risks and tax implications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Cost optimization strategies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Build a financial model and budget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Research funding options (investors, loans, grants)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Identify financial risks and mitigation strategies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Develop pricing strategy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Financial Reports &amp; Market Analysis (Bloomberg, Deloitte, PwC)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Startup Funding &amp; Investment Trends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Competitor Pricing Analysis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Consulting with Financial Advisors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Risk Assessment &amp; Scenario Planning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337afa16eb8_0_36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225" name="Google Shape;225;g337afa16eb8_0_36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8039"/>
              </a:srgbClr>
            </a:solidFill>
            <a:ln cap="sq" cmpd="sng" w="38100">
              <a:solidFill>
                <a:srgbClr val="FFFFFF">
                  <a:alpha val="18039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37afa16eb8_0_36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g337afa16eb8_0_36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CSO (Chief Sales Officer)</a:t>
            </a:r>
            <a:endParaRPr b="1" i="0" sz="4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228" name="Google Shape;228;g337afa16eb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sp>
        <p:nvSpPr>
          <p:cNvPr id="229" name="Google Shape;229;g337afa16eb8_0_36"/>
          <p:cNvSpPr txBox="1"/>
          <p:nvPr/>
        </p:nvSpPr>
        <p:spPr>
          <a:xfrm>
            <a:off x="2757775" y="1654250"/>
            <a:ext cx="13830000" cy="8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Revenue &amp; Sales Growth</a:t>
            </a:r>
            <a:endParaRPr b="0" i="0" sz="3200" u="none" cap="none" strike="noStrike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Research Focus: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Sales funnel optimization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Customer acquisition strategies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Partnership and business development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CRM and automation tools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Things to Do: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Develop sales strategy and target audience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Optimize sales pipeline and conversion process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Identify best lead generation and outreach tactics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Research and implement sales automation tools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How to Research: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CRM &amp; Sales Automation Tools (Salesforce, HubSpot)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Sales Playbooks from Successful Companies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Industry-Specific Sales Reports &amp; Whitepapers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Competitor Sales Tactics Analysis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•	Networking with Sales Experts &amp; Mentorship</a:t>
            </a:r>
            <a:endParaRPr b="0" i="0" sz="2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1028700" y="244052"/>
            <a:ext cx="16230600" cy="1298998"/>
            <a:chOff x="0" y="-38100"/>
            <a:chExt cx="2287793" cy="183101"/>
          </a:xfrm>
        </p:grpSpPr>
        <p:sp>
          <p:nvSpPr>
            <p:cNvPr id="95" name="Google Shape;95;p5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47"/>
              </a:srgbClr>
            </a:solidFill>
            <a:ln cap="sq" cmpd="sng" w="38100">
              <a:solidFill>
                <a:srgbClr val="FFFFFF">
                  <a:alpha val="17647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 txBox="1"/>
            <p:nvPr/>
          </p:nvSpPr>
          <p:spPr>
            <a:xfrm>
              <a:off x="0" y="-38100"/>
              <a:ext cx="2287793" cy="183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5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8998" cy="129899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76"/>
              </a:srgbClr>
            </a:outerShdw>
          </a:effectLst>
        </p:spPr>
      </p:pic>
      <p:sp>
        <p:nvSpPr>
          <p:cNvPr id="99" name="Google Shape;99;p5"/>
          <p:cNvSpPr txBox="1"/>
          <p:nvPr/>
        </p:nvSpPr>
        <p:spPr>
          <a:xfrm>
            <a:off x="1801721" y="2940125"/>
            <a:ext cx="153453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Identify the key problem(s) your startup is solving.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 data, quotes, or anecdotes to make the problem tangible and relatable.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Clearly show why the problem matters and who is affected by it.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49fb9ae9f3_0_10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05" name="Google Shape;105;g349fb9ae9f3_0_10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49fb9ae9f3_0_10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g349fb9ae9f3_0_10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08" name="Google Shape;108;g349fb9ae9f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09" name="Google Shape;109;g349fb9ae9f3_0_10"/>
          <p:cNvSpPr txBox="1"/>
          <p:nvPr/>
        </p:nvSpPr>
        <p:spPr>
          <a:xfrm>
            <a:off x="1801721" y="2940125"/>
            <a:ext cx="153453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Introduce your product or service as the solution to the problem.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Explain how your solution works in a simple and engaging way.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what makes your solution unique or better than existing alternatives.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g349fb9ae9f3_0_2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15" name="Google Shape;115;g349fb9ae9f3_0_2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49fb9ae9f3_0_2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g349fb9ae9f3_0_2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Market Opportunity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18" name="Google Shape;118;g349fb9ae9f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19" name="Google Shape;119;g349fb9ae9f3_0_21"/>
          <p:cNvSpPr txBox="1"/>
          <p:nvPr/>
        </p:nvSpPr>
        <p:spPr>
          <a:xfrm>
            <a:off x="1801721" y="2940125"/>
            <a:ext cx="153453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Define the target market: size, growth rate, and trends.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 statistics and data to show that there is a real opportunity.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Identify the market segment(s) you are focusing on.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Potential customer personas could be introduced here.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g349fb9ae9f3_0_3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25" name="Google Shape;125;g349fb9ae9f3_0_3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49fb9ae9f3_0_3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g349fb9ae9f3_0_3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Product Demo or Features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28" name="Google Shape;128;g349fb9ae9f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29" name="Google Shape;129;g349fb9ae9f3_0_31"/>
          <p:cNvSpPr txBox="1"/>
          <p:nvPr/>
        </p:nvSpPr>
        <p:spPr>
          <a:xfrm>
            <a:off x="1801721" y="2940125"/>
            <a:ext cx="153453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Show how the product or service works (if applicable, include a demo, video, or screenshots).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List the key features or components of the product.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any unique technology or IP that sets your product apart.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349fb9ae9f3_0_4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35" name="Google Shape;135;g349fb9ae9f3_0_4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49fb9ae9f3_0_4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g349fb9ae9f3_0_4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38" name="Google Shape;138;g349fb9ae9f3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39" name="Google Shape;139;g349fb9ae9f3_0_41"/>
          <p:cNvSpPr txBox="1"/>
          <p:nvPr/>
        </p:nvSpPr>
        <p:spPr>
          <a:xfrm>
            <a:off x="1801721" y="2940125"/>
            <a:ext cx="153453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Explain how your startup will make money (e.g., subscription, one-time payment, advertising, etc.).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Mention pricing strategy and any key partnerships or collaborations.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how the model is scalable and sustainable.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349fb9ae9f3_0_5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45" name="Google Shape;145;g349fb9ae9f3_0_5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49fb9ae9f3_0_5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g349fb9ae9f3_0_5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Go-To-Market Strategy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48" name="Google Shape;148;g349fb9ae9f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49" name="Google Shape;149;g349fb9ae9f3_0_51"/>
          <p:cNvSpPr txBox="1"/>
          <p:nvPr/>
        </p:nvSpPr>
        <p:spPr>
          <a:xfrm>
            <a:off x="1801721" y="2940125"/>
            <a:ext cx="153453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Describe how you plan to acquire customers (e.g., digital marketing, partnerships, direct sales).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any traction you’ve gained so far (early adopters, pilot programs, partnerships).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Discuss the channels and strategies that will drive growth.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g349fb9ae9f3_0_61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55" name="Google Shape;155;g349fb9ae9f3_0_61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49fb9ae9f3_0_61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g349fb9ae9f3_0_61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Go-To-Market Strategy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58" name="Google Shape;158;g349fb9ae9f3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59" name="Google Shape;159;g349fb9ae9f3_0_61"/>
          <p:cNvSpPr txBox="1"/>
          <p:nvPr/>
        </p:nvSpPr>
        <p:spPr>
          <a:xfrm>
            <a:off x="1801721" y="2940125"/>
            <a:ext cx="153453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Describe how you plan to acquire customers (e.g., digital marketing, partnerships, direct sales).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any traction you’ve gained so far (early adopters, pilot programs, partnerships).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Discuss the channels and strategies that will drive growth.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131D"/>
            </a:gs>
            <a:gs pos="100000">
              <a:srgbClr val="0F2E4A"/>
            </a:gs>
          </a:gsLst>
          <a:lin ang="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49fb9ae9f3_0_70"/>
          <p:cNvGrpSpPr/>
          <p:nvPr/>
        </p:nvGrpSpPr>
        <p:grpSpPr>
          <a:xfrm>
            <a:off x="1028700" y="244053"/>
            <a:ext cx="16230568" cy="1298992"/>
            <a:chOff x="0" y="-38100"/>
            <a:chExt cx="2287800" cy="183101"/>
          </a:xfrm>
        </p:grpSpPr>
        <p:sp>
          <p:nvSpPr>
            <p:cNvPr id="165" name="Google Shape;165;g349fb9ae9f3_0_70"/>
            <p:cNvSpPr/>
            <p:nvPr/>
          </p:nvSpPr>
          <p:spPr>
            <a:xfrm>
              <a:off x="0" y="0"/>
              <a:ext cx="2287793" cy="145001"/>
            </a:xfrm>
            <a:custGeom>
              <a:rect b="b" l="l" r="r" t="t"/>
              <a:pathLst>
                <a:path extrusionOk="0" h="145001" w="2287793">
                  <a:moveTo>
                    <a:pt x="9540" y="0"/>
                  </a:moveTo>
                  <a:lnTo>
                    <a:pt x="2278253" y="0"/>
                  </a:lnTo>
                  <a:cubicBezTo>
                    <a:pt x="2280783" y="0"/>
                    <a:pt x="2283209" y="1005"/>
                    <a:pt x="2284999" y="2794"/>
                  </a:cubicBezTo>
                  <a:cubicBezTo>
                    <a:pt x="2286788" y="4583"/>
                    <a:pt x="2287793" y="7010"/>
                    <a:pt x="2287793" y="9540"/>
                  </a:cubicBezTo>
                  <a:lnTo>
                    <a:pt x="2287793" y="135461"/>
                  </a:lnTo>
                  <a:cubicBezTo>
                    <a:pt x="2287793" y="137991"/>
                    <a:pt x="2286788" y="140418"/>
                    <a:pt x="2284999" y="142207"/>
                  </a:cubicBezTo>
                  <a:cubicBezTo>
                    <a:pt x="2283209" y="143996"/>
                    <a:pt x="2280783" y="145001"/>
                    <a:pt x="2278253" y="145001"/>
                  </a:cubicBezTo>
                  <a:lnTo>
                    <a:pt x="9540" y="145001"/>
                  </a:lnTo>
                  <a:cubicBezTo>
                    <a:pt x="4271" y="145001"/>
                    <a:pt x="0" y="140730"/>
                    <a:pt x="0" y="135461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244389">
                <a:alpha val="17650"/>
              </a:srgbClr>
            </a:solidFill>
            <a:ln cap="sq" cmpd="sng" w="38100">
              <a:solidFill>
                <a:srgbClr val="FFFFFF">
                  <a:alpha val="176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49fb9ae9f3_0_70"/>
            <p:cNvSpPr txBox="1"/>
            <p:nvPr/>
          </p:nvSpPr>
          <p:spPr>
            <a:xfrm>
              <a:off x="0" y="-38100"/>
              <a:ext cx="22878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g349fb9ae9f3_0_70"/>
          <p:cNvSpPr txBox="1"/>
          <p:nvPr/>
        </p:nvSpPr>
        <p:spPr>
          <a:xfrm>
            <a:off x="2757776" y="701350"/>
            <a:ext cx="146601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Team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A blue circle with white text&#10;&#10;Description automatically generated" id="168" name="Google Shape;168;g349fb9ae9f3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406" y="445793"/>
            <a:ext cx="1299000" cy="1299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180"/>
              </a:srgbClr>
            </a:outerShdw>
          </a:effectLst>
        </p:spPr>
      </p:pic>
      <p:sp>
        <p:nvSpPr>
          <p:cNvPr id="169" name="Google Shape;169;g349fb9ae9f3_0_70"/>
          <p:cNvSpPr txBox="1"/>
          <p:nvPr/>
        </p:nvSpPr>
        <p:spPr>
          <a:xfrm>
            <a:off x="1801721" y="2940125"/>
            <a:ext cx="153453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Content: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Introduce the core team members and their roles.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Include brief bios emphasizing relevant experience, skills, and contributions.</a:t>
            </a:r>
            <a:b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Char char="●"/>
            </a:pP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Highlight any advisors or key supporters who add credibility to the team.</a:t>
            </a:r>
            <a:endParaRPr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Aliyev, Davron (RIS-BCT)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2025-02-04T12:43:14Z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9089480d-38b8-430c-96b4-0750e813100e</vt:lpwstr>
  </property>
  <property fmtid="{D5CDD505-2E9C-101B-9397-08002B2CF9AE}" pid="8" name="MSIP_Label_549ac42a-3eb4-4074-b885-aea26bd6241e_ContentBits">
    <vt:lpwstr>0</vt:lpwstr>
  </property>
</Properties>
</file>