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4838" y="2933700"/>
            <a:ext cx="1753791" cy="12382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663428" y="2933700"/>
            <a:ext cx="1753791" cy="13906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2662238" y="971550"/>
            <a:ext cx="1753791" cy="139065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720828" y="971550"/>
            <a:ext cx="1753791" cy="15430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722019" y="2933700"/>
            <a:ext cx="1753791" cy="12382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80609" y="2933700"/>
            <a:ext cx="1753791" cy="1390650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3028950"/>
            <a:ext cx="409575" cy="433388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3028950"/>
            <a:ext cx="409575" cy="433388"/>
          </a:xfrm>
          <a:prstGeom prst="rect">
            <a:avLst/>
          </a:prstGeom>
        </p:spPr>
      </p:pic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3" y="3028950"/>
            <a:ext cx="409575" cy="433388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12" y="3028950"/>
            <a:ext cx="409575" cy="433388"/>
          </a:xfrm>
          <a:prstGeom prst="rect">
            <a:avLst/>
          </a:prstGeom>
        </p:spPr>
      </p:pic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180" y="2933700"/>
            <a:ext cx="628650" cy="628650"/>
          </a:xfrm>
          <a:prstGeom prst="rect">
            <a:avLst/>
          </a:prstGeom>
        </p:spPr>
      </p:pic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589" y="2933700"/>
            <a:ext cx="628650" cy="628650"/>
          </a:xfrm>
          <a:prstGeom prst="rect">
            <a:avLst/>
          </a:prstGeom>
        </p:spPr>
      </p:pic>
      <p:pic>
        <p:nvPicPr>
          <p:cNvPr id="1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3398" y="971550"/>
            <a:ext cx="628650" cy="628650"/>
          </a:xfrm>
          <a:prstGeom prst="rect">
            <a:avLst/>
          </a:prstGeom>
        </p:spPr>
      </p:pic>
      <p:pic>
        <p:nvPicPr>
          <p:cNvPr id="1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4808" y="971550"/>
            <a:ext cx="628650" cy="628650"/>
          </a:xfrm>
          <a:prstGeom prst="rect">
            <a:avLst/>
          </a:prstGeom>
        </p:spPr>
      </p:pic>
      <p:pic>
        <p:nvPicPr>
          <p:cNvPr id="1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5998" y="2933700"/>
            <a:ext cx="628650" cy="628650"/>
          </a:xfrm>
          <a:prstGeom prst="rect">
            <a:avLst/>
          </a:prstGeom>
        </p:spPr>
      </p:pic>
      <p:pic>
        <p:nvPicPr>
          <p:cNvPr id="17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7408" y="2933700"/>
            <a:ext cx="628650" cy="628650"/>
          </a:xfrm>
          <a:prstGeom prst="rect">
            <a:avLst/>
          </a:prstGeom>
        </p:spPr>
      </p:pic>
      <p:sp>
        <p:nvSpPr>
          <p:cNvPr id="18" name="Text 6"/>
          <p:cNvSpPr/>
          <p:nvPr/>
        </p:nvSpPr>
        <p:spPr>
          <a:xfrm>
            <a:off x="6780609" y="3638550"/>
            <a:ext cx="2210991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Mukhiddin Rajabmukhammedov</a:t>
            </a:r>
            <a:endParaRPr lang="en-US" sz="900" dirty="0"/>
          </a:p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210039</a:t>
            </a:r>
            <a:endParaRPr lang="en-US" sz="900" dirty="0"/>
          </a:p>
        </p:txBody>
      </p:sp>
      <p:sp>
        <p:nvSpPr>
          <p:cNvPr id="19" name="Text 7"/>
          <p:cNvSpPr/>
          <p:nvPr/>
        </p:nvSpPr>
        <p:spPr>
          <a:xfrm>
            <a:off x="6780609" y="4019550"/>
            <a:ext cx="2210991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CSA – Customer Needs &amp; Support Vision</a:t>
            </a:r>
            <a:endParaRPr lang="en-US" sz="900" dirty="0"/>
          </a:p>
        </p:txBody>
      </p:sp>
      <p:sp>
        <p:nvSpPr>
          <p:cNvPr id="20" name="Text 8"/>
          <p:cNvSpPr/>
          <p:nvPr/>
        </p:nvSpPr>
        <p:spPr>
          <a:xfrm>
            <a:off x="4722019" y="3638550"/>
            <a:ext cx="2210991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Madina Ortikova</a:t>
            </a:r>
            <a:endParaRPr lang="en-US" sz="900" dirty="0"/>
          </a:p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210050</a:t>
            </a:r>
            <a:endParaRPr lang="en-US" sz="900" dirty="0"/>
          </a:p>
        </p:txBody>
      </p:sp>
      <p:sp>
        <p:nvSpPr>
          <p:cNvPr id="21" name="Text 9"/>
          <p:cNvSpPr/>
          <p:nvPr/>
        </p:nvSpPr>
        <p:spPr>
          <a:xfrm>
            <a:off x="4722019" y="4019550"/>
            <a:ext cx="2210991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CFO – Finance &amp; Budgeting</a:t>
            </a:r>
            <a:endParaRPr lang="en-US" sz="900" dirty="0"/>
          </a:p>
        </p:txBody>
      </p:sp>
      <p:sp>
        <p:nvSpPr>
          <p:cNvPr id="22" name="Text 10"/>
          <p:cNvSpPr/>
          <p:nvPr/>
        </p:nvSpPr>
        <p:spPr>
          <a:xfrm>
            <a:off x="4720828" y="1676400"/>
            <a:ext cx="2210991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CTO Bobirjon Karimov</a:t>
            </a:r>
            <a:endParaRPr lang="en-US" sz="900" dirty="0"/>
          </a:p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210060</a:t>
            </a:r>
            <a:endParaRPr lang="en-US" sz="900" dirty="0"/>
          </a:p>
        </p:txBody>
      </p:sp>
      <p:sp>
        <p:nvSpPr>
          <p:cNvPr id="23" name="Text 11"/>
          <p:cNvSpPr/>
          <p:nvPr/>
        </p:nvSpPr>
        <p:spPr>
          <a:xfrm>
            <a:off x="4720828" y="2057400"/>
            <a:ext cx="2210991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CTO - Growth, Market Intelligence &amp; Strategic Partnerships</a:t>
            </a:r>
            <a:endParaRPr lang="en-US" sz="900" dirty="0"/>
          </a:p>
        </p:txBody>
      </p:sp>
      <p:sp>
        <p:nvSpPr>
          <p:cNvPr id="24" name="Text 12"/>
          <p:cNvSpPr/>
          <p:nvPr/>
        </p:nvSpPr>
        <p:spPr>
          <a:xfrm>
            <a:off x="2662238" y="1676400"/>
            <a:ext cx="2210991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BAKHTIYOR RAKHMATULLAEV</a:t>
            </a:r>
            <a:endParaRPr lang="en-US" sz="900" dirty="0"/>
          </a:p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210064</a:t>
            </a:r>
            <a:endParaRPr lang="en-US" sz="900" dirty="0"/>
          </a:p>
        </p:txBody>
      </p:sp>
      <p:sp>
        <p:nvSpPr>
          <p:cNvPr id="25" name="Text 13"/>
          <p:cNvSpPr/>
          <p:nvPr/>
        </p:nvSpPr>
        <p:spPr>
          <a:xfrm>
            <a:off x="2662238" y="2057400"/>
            <a:ext cx="2210991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CEO – Vision, Strategy &amp; Leadership</a:t>
            </a:r>
            <a:endParaRPr lang="en-US" sz="900" dirty="0"/>
          </a:p>
        </p:txBody>
      </p:sp>
      <p:sp>
        <p:nvSpPr>
          <p:cNvPr id="26" name="Text 14"/>
          <p:cNvSpPr/>
          <p:nvPr/>
        </p:nvSpPr>
        <p:spPr>
          <a:xfrm>
            <a:off x="2663428" y="3638550"/>
            <a:ext cx="2210991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Aziza Sarsenbaeva</a:t>
            </a:r>
            <a:endParaRPr lang="en-US" sz="900" dirty="0"/>
          </a:p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210003</a:t>
            </a:r>
            <a:endParaRPr lang="en-US" sz="900" dirty="0"/>
          </a:p>
        </p:txBody>
      </p:sp>
      <p:sp>
        <p:nvSpPr>
          <p:cNvPr id="27" name="Text 15"/>
          <p:cNvSpPr/>
          <p:nvPr/>
        </p:nvSpPr>
        <p:spPr>
          <a:xfrm>
            <a:off x="2663428" y="4019550"/>
            <a:ext cx="2210991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CMA – Marketing &amp; Brand Growth</a:t>
            </a:r>
            <a:endParaRPr lang="en-US" sz="900" dirty="0"/>
          </a:p>
        </p:txBody>
      </p:sp>
      <p:sp>
        <p:nvSpPr>
          <p:cNvPr id="28" name="Text 16"/>
          <p:cNvSpPr/>
          <p:nvPr/>
        </p:nvSpPr>
        <p:spPr>
          <a:xfrm>
            <a:off x="604838" y="3638550"/>
            <a:ext cx="2210991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 Akbar Aminov</a:t>
            </a:r>
            <a:endParaRPr lang="en-US" sz="900" dirty="0"/>
          </a:p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210059</a:t>
            </a:r>
            <a:endParaRPr lang="en-US" sz="900" dirty="0"/>
          </a:p>
        </p:txBody>
      </p:sp>
      <p:sp>
        <p:nvSpPr>
          <p:cNvPr id="29" name="Text 17"/>
          <p:cNvSpPr/>
          <p:nvPr/>
        </p:nvSpPr>
        <p:spPr>
          <a:xfrm>
            <a:off x="604838" y="4019550"/>
            <a:ext cx="2210991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6"/>
              </a:lnSpc>
              <a:buNone/>
            </a:pPr>
            <a:r>
              <a:rPr lang="en-US" sz="900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COO – Operations &amp; Execution</a:t>
            </a:r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76475" y="885825"/>
            <a:ext cx="4586288" cy="3648183"/>
          </a:xfrm>
          <a:prstGeom prst="roundRect">
            <a:avLst>
              <a:gd name="adj" fmla="val 11560"/>
            </a:avLst>
          </a:prstGeom>
          <a:noFill/>
          <a:ln w="46859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76475" y="885825"/>
            <a:ext cx="4586288" cy="712959"/>
          </a:xfrm>
          <a:prstGeom prst="rect">
            <a:avLst/>
          </a:prstGeom>
          <a:solidFill>
            <a:srgbClr val="3F8CFF"/>
          </a:solidFill>
          <a:ln w="13898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276475" y="1619631"/>
            <a:ext cx="4586288" cy="712959"/>
          </a:xfrm>
          <a:prstGeom prst="rect">
            <a:avLst/>
          </a:prstGeom>
          <a:solidFill>
            <a:srgbClr val="3F8CFF"/>
          </a:solidFill>
          <a:ln w="13898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76475" y="2353437"/>
            <a:ext cx="4586288" cy="712959"/>
          </a:xfrm>
          <a:prstGeom prst="rect">
            <a:avLst/>
          </a:prstGeom>
          <a:solidFill>
            <a:srgbClr val="3F8CFF"/>
          </a:solidFill>
          <a:ln w="13898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76475" y="3087243"/>
            <a:ext cx="4586288" cy="712959"/>
          </a:xfrm>
          <a:prstGeom prst="rect">
            <a:avLst/>
          </a:prstGeom>
          <a:solidFill>
            <a:srgbClr val="3F8CFF"/>
          </a:solidFill>
          <a:ln w="13898">
            <a:solidFill>
              <a:srgbClr val="333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276475" y="3821049"/>
            <a:ext cx="4586288" cy="712959"/>
          </a:xfrm>
          <a:prstGeom prst="rect">
            <a:avLst/>
          </a:prstGeom>
          <a:solidFill>
            <a:srgbClr val="3F8CFF"/>
          </a:solidFill>
          <a:ln w="13898">
            <a:solidFill>
              <a:srgbClr val="33333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090863" y="0"/>
            <a:ext cx="6315075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3750" b="1" spc="-225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CFA - 210050</a:t>
            </a:r>
            <a:endParaRPr lang="en-US" sz="3750" dirty="0"/>
          </a:p>
        </p:txBody>
      </p:sp>
      <p:sp>
        <p:nvSpPr>
          <p:cNvPr id="9" name="Text 7"/>
          <p:cNvSpPr/>
          <p:nvPr/>
        </p:nvSpPr>
        <p:spPr>
          <a:xfrm>
            <a:off x="3996333" y="4044179"/>
            <a:ext cx="1603772" cy="266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093"/>
              </a:lnSpc>
              <a:buNone/>
            </a:pPr>
            <a:r>
              <a:rPr lang="en-US" sz="1730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</a:t>
            </a:r>
            <a:endParaRPr lang="en-US" sz="1730" dirty="0"/>
          </a:p>
        </p:txBody>
      </p:sp>
      <p:sp>
        <p:nvSpPr>
          <p:cNvPr id="10" name="Text 8"/>
          <p:cNvSpPr/>
          <p:nvPr/>
        </p:nvSpPr>
        <p:spPr>
          <a:xfrm>
            <a:off x="3725326" y="3310373"/>
            <a:ext cx="2145788" cy="266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093"/>
              </a:lnSpc>
              <a:buNone/>
            </a:pPr>
            <a:r>
              <a:rPr lang="en-US" sz="1730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Customizable</a:t>
            </a:r>
            <a:endParaRPr lang="en-US" sz="1730" dirty="0"/>
          </a:p>
        </p:txBody>
      </p:sp>
      <p:sp>
        <p:nvSpPr>
          <p:cNvPr id="11" name="Text 9"/>
          <p:cNvSpPr/>
          <p:nvPr/>
        </p:nvSpPr>
        <p:spPr>
          <a:xfrm>
            <a:off x="3417838" y="2576566"/>
            <a:ext cx="2760767" cy="266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093"/>
              </a:lnSpc>
              <a:buNone/>
            </a:pPr>
            <a:r>
              <a:rPr lang="en-US" sz="1730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Usage Based</a:t>
            </a:r>
            <a:endParaRPr lang="en-US" sz="1730" dirty="0"/>
          </a:p>
        </p:txBody>
      </p:sp>
      <p:sp>
        <p:nvSpPr>
          <p:cNvPr id="12" name="Text 10"/>
          <p:cNvSpPr/>
          <p:nvPr/>
        </p:nvSpPr>
        <p:spPr>
          <a:xfrm>
            <a:off x="3125977" y="1842760"/>
            <a:ext cx="3344477" cy="266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093"/>
              </a:lnSpc>
              <a:buNone/>
            </a:pPr>
            <a:r>
              <a:rPr lang="en-US" sz="1730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Sustainable</a:t>
            </a:r>
            <a:endParaRPr lang="en-US" sz="1730" dirty="0"/>
          </a:p>
        </p:txBody>
      </p:sp>
      <p:sp>
        <p:nvSpPr>
          <p:cNvPr id="13" name="Text 11"/>
          <p:cNvSpPr/>
          <p:nvPr/>
        </p:nvSpPr>
        <p:spPr>
          <a:xfrm>
            <a:off x="2776798" y="1108955"/>
            <a:ext cx="4042843" cy="2667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093"/>
              </a:lnSpc>
              <a:buNone/>
            </a:pPr>
            <a:r>
              <a:rPr lang="en-US" sz="1730" b="1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</a:t>
            </a:r>
            <a:endParaRPr lang="en-US" sz="173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6316" y="884271"/>
            <a:ext cx="3534714" cy="249032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001" y="1178939"/>
            <a:ext cx="753973" cy="88506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650" y="571500"/>
            <a:ext cx="4614864" cy="990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897"/>
              </a:lnSpc>
              <a:buNone/>
            </a:pPr>
            <a:r>
              <a:rPr lang="en-US" sz="3897" b="1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Financial Planning </a:t>
            </a:r>
            <a:pPr algn="l" indent="0" marL="0">
              <a:lnSpc>
                <a:spcPts val="3897"/>
              </a:lnSpc>
              <a:buNone/>
            </a:pPr>
            <a:r>
              <a:rPr lang="en-US" sz="3897" b="1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&amp;</a:t>
            </a:r>
            <a:pPr algn="l" indent="0" marL="0">
              <a:lnSpc>
                <a:spcPts val="3897"/>
              </a:lnSpc>
              <a:buNone/>
            </a:pPr>
            <a:r>
              <a:rPr lang="en-US" sz="3897" b="1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Budgeting</a:t>
            </a:r>
            <a:endParaRPr lang="en-US" sz="3897" dirty="0"/>
          </a:p>
        </p:txBody>
      </p:sp>
      <p:sp>
        <p:nvSpPr>
          <p:cNvPr id="5" name="Text 1"/>
          <p:cNvSpPr/>
          <p:nvPr/>
        </p:nvSpPr>
        <p:spPr>
          <a:xfrm>
            <a:off x="628650" y="2157413"/>
            <a:ext cx="3614738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1875" dirty="0">
                <a:solidFill>
                  <a:srgbClr val="D9D9D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	•	Sustainable monetization</a:t>
            </a:r>
            <a:endParaRPr lang="en-US" sz="1875" dirty="0"/>
          </a:p>
          <a:p>
            <a:pPr algn="l" indent="0" marL="0">
              <a:lnSpc>
                <a:spcPts val="3750"/>
              </a:lnSpc>
              <a:buNone/>
            </a:pPr>
            <a:r>
              <a:rPr lang="en-US" sz="1875" dirty="0">
                <a:solidFill>
                  <a:srgbClr val="D9D9D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	•	Smart cost optimization</a:t>
            </a:r>
            <a:endParaRPr lang="en-US" sz="1875" dirty="0"/>
          </a:p>
          <a:p>
            <a:pPr algn="l" indent="0" marL="0">
              <a:lnSpc>
                <a:spcPts val="3750"/>
              </a:lnSpc>
              <a:buNone/>
            </a:pPr>
            <a:r>
              <a:rPr lang="en-US" sz="1875" dirty="0">
                <a:solidFill>
                  <a:srgbClr val="D9D9D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	•	Scalable financial model</a:t>
            </a:r>
            <a:endParaRPr lang="en-US" sz="1875" dirty="0"/>
          </a:p>
          <a:p>
            <a:pPr algn="l" indent="0" marL="0">
              <a:lnSpc>
                <a:spcPts val="3750"/>
              </a:lnSpc>
              <a:buNone/>
            </a:pPr>
            <a:r>
              <a:rPr lang="en-US" sz="1875" dirty="0">
                <a:solidFill>
                  <a:srgbClr val="D9D9D9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	•	Risk &amp; compliance control</a:t>
            </a:r>
            <a:endParaRPr lang="en-US" sz="1875" dirty="0"/>
          </a:p>
        </p:txBody>
      </p:sp>
      <p:sp>
        <p:nvSpPr>
          <p:cNvPr id="6" name="Text 2"/>
          <p:cNvSpPr/>
          <p:nvPr/>
        </p:nvSpPr>
        <p:spPr>
          <a:xfrm>
            <a:off x="5114925" y="438150"/>
            <a:ext cx="6315075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3750" b="1" spc="-225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CFA - 210050</a:t>
            </a:r>
            <a:endParaRPr lang="en-US" sz="3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28750" y="671513"/>
            <a:ext cx="1319213" cy="1362075"/>
          </a:xfrm>
          <a:prstGeom prst="ellipse">
            <a:avLst/>
          </a:prstGeom>
          <a:solidFill>
            <a:srgbClr val="3F8C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Content Marketing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428750" y="3100388"/>
            <a:ext cx="1319213" cy="1362075"/>
          </a:xfrm>
          <a:prstGeom prst="ellipse">
            <a:avLst/>
          </a:prstGeom>
          <a:solidFill>
            <a:srgbClr val="3F8C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Strategic Partnerships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396038" y="728663"/>
            <a:ext cx="1304925" cy="1304925"/>
          </a:xfrm>
          <a:prstGeom prst="ellipse">
            <a:avLst/>
          </a:prstGeom>
          <a:solidFill>
            <a:srgbClr val="3F8C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DEMO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396038" y="3100388"/>
            <a:ext cx="1304925" cy="1304925"/>
          </a:xfrm>
          <a:prstGeom prst="ellipse">
            <a:avLst/>
          </a:prstGeom>
          <a:solidFill>
            <a:srgbClr val="3F8C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Sales Team Engagement</a:t>
            </a:r>
            <a:endParaRPr lang="en-US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9619" y="457200"/>
            <a:ext cx="19050" cy="4243388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66988"/>
            <a:ext cx="7943850" cy="190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61937" y="52388"/>
            <a:ext cx="5548313" cy="704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541"/>
              </a:lnSpc>
              <a:buNone/>
            </a:pPr>
            <a:r>
              <a:rPr lang="en-US" sz="3259" b="1" spc="-196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CMA - 210003</a:t>
            </a:r>
            <a:endParaRPr lang="en-US" sz="3259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6162061" y="1871325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3" name="Shape 1"/>
          <p:cNvSpPr/>
          <p:nvPr/>
        </p:nvSpPr>
        <p:spPr>
          <a:xfrm rot="0">
            <a:off x="6794441" y="1533306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4" name="Shape 2"/>
          <p:cNvSpPr/>
          <p:nvPr/>
        </p:nvSpPr>
        <p:spPr>
          <a:xfrm rot="0">
            <a:off x="7132458" y="2165682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5" name="Shape 3"/>
          <p:cNvSpPr/>
          <p:nvPr/>
        </p:nvSpPr>
        <p:spPr>
          <a:xfrm rot="0">
            <a:off x="6500087" y="2503701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6" name="Shape 4"/>
          <p:cNvSpPr/>
          <p:nvPr/>
        </p:nvSpPr>
        <p:spPr>
          <a:xfrm rot="0">
            <a:off x="7470474" y="2798040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7" name="Shape 5"/>
          <p:cNvSpPr/>
          <p:nvPr/>
        </p:nvSpPr>
        <p:spPr>
          <a:xfrm rot="0">
            <a:off x="6838104" y="3136077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8" name="Shape 6"/>
          <p:cNvSpPr/>
          <p:nvPr/>
        </p:nvSpPr>
        <p:spPr>
          <a:xfrm rot="0">
            <a:off x="4844690" y="2601520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9" name="Shape 7"/>
          <p:cNvSpPr/>
          <p:nvPr/>
        </p:nvSpPr>
        <p:spPr>
          <a:xfrm rot="0">
            <a:off x="5477070" y="2263503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10" name="Shape 8"/>
          <p:cNvSpPr/>
          <p:nvPr/>
        </p:nvSpPr>
        <p:spPr>
          <a:xfrm rot="0">
            <a:off x="5815087" y="2895878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11" name="Shape 9"/>
          <p:cNvSpPr/>
          <p:nvPr/>
        </p:nvSpPr>
        <p:spPr>
          <a:xfrm rot="0">
            <a:off x="5182716" y="3233897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12" name="Shape 10"/>
          <p:cNvSpPr/>
          <p:nvPr/>
        </p:nvSpPr>
        <p:spPr>
          <a:xfrm rot="0">
            <a:off x="6153103" y="3528236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13" name="Shape 11"/>
          <p:cNvSpPr/>
          <p:nvPr/>
        </p:nvSpPr>
        <p:spPr>
          <a:xfrm rot="0">
            <a:off x="5520733" y="3866273"/>
            <a:ext cx="717049" cy="717049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14" name="Text 12"/>
          <p:cNvSpPr/>
          <p:nvPr/>
        </p:nvSpPr>
        <p:spPr>
          <a:xfrm>
            <a:off x="628650" y="571500"/>
            <a:ext cx="7748587" cy="990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897"/>
              </a:lnSpc>
              <a:buNone/>
            </a:pPr>
            <a:r>
              <a:rPr lang="en-US" sz="3897" b="1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Ensure seamless execution with minimal friction.</a:t>
            </a:r>
            <a:endParaRPr lang="en-US" sz="3897" dirty="0"/>
          </a:p>
        </p:txBody>
      </p:sp>
      <p:sp>
        <p:nvSpPr>
          <p:cNvPr id="15" name="Text 13"/>
          <p:cNvSpPr/>
          <p:nvPr/>
        </p:nvSpPr>
        <p:spPr>
          <a:xfrm>
            <a:off x="514350" y="2171700"/>
            <a:ext cx="4292857" cy="1223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848"/>
              </a:lnSpc>
              <a:buSzPct val="100000"/>
              <a:buChar char="•"/>
            </a:pPr>
            <a:r>
              <a:rPr lang="en-US" sz="2260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Streamlined workflows &amp; SOPs</a:t>
            </a:r>
            <a:endParaRPr lang="en-US" sz="2260" dirty="0"/>
          </a:p>
          <a:p>
            <a:pPr algn="l" marL="342900" indent="-342900">
              <a:lnSpc>
                <a:spcPts val="2848"/>
              </a:lnSpc>
              <a:buSzPct val="100000"/>
              <a:buChar char="•"/>
            </a:pPr>
            <a:r>
              <a:rPr lang="en-US" sz="2260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Risk management &amp; mitigation</a:t>
            </a:r>
            <a:endParaRPr lang="en-US" sz="2260" dirty="0"/>
          </a:p>
          <a:p>
            <a:pPr algn="l" marL="342900" indent="-342900">
              <a:lnSpc>
                <a:spcPts val="2848"/>
              </a:lnSpc>
              <a:buSzPct val="100000"/>
              <a:buChar char="•"/>
            </a:pPr>
            <a:r>
              <a:rPr lang="en-US" sz="2260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Team efficiency &amp; vendor control</a:t>
            </a:r>
            <a:endParaRPr lang="en-US" sz="2260" dirty="0"/>
          </a:p>
          <a:p>
            <a:pPr algn="l" marL="342900" indent="-342900">
              <a:lnSpc>
                <a:spcPts val="2848"/>
              </a:lnSpc>
              <a:buSzPct val="100000"/>
              <a:buChar char="•"/>
            </a:pPr>
            <a:r>
              <a:rPr lang="en-US" sz="2260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Scalable delivery operations</a:t>
            </a:r>
            <a:endParaRPr lang="en-US" sz="2260" dirty="0"/>
          </a:p>
        </p:txBody>
      </p:sp>
      <p:sp>
        <p:nvSpPr>
          <p:cNvPr id="16" name="Text 14"/>
          <p:cNvSpPr/>
          <p:nvPr/>
        </p:nvSpPr>
        <p:spPr>
          <a:xfrm>
            <a:off x="628650" y="0"/>
            <a:ext cx="5548313" cy="704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541"/>
              </a:lnSpc>
              <a:buNone/>
            </a:pPr>
            <a:r>
              <a:rPr lang="en-US" sz="3259" b="1" spc="-196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COO - 210059</a:t>
            </a:r>
            <a:endParaRPr lang="en-US" sz="3259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95363" y="2571750"/>
            <a:ext cx="2019300" cy="20193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3562350" y="2571750"/>
            <a:ext cx="2019300" cy="2019300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6129338" y="2571750"/>
            <a:ext cx="2019300" cy="2019300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1281113"/>
            <a:ext cx="9144000" cy="1905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42580" y="411030"/>
            <a:ext cx="714375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4500" b="1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Sales Strategy &amp; Revenue</a:t>
            </a:r>
            <a:endParaRPr lang="en-US" sz="4500" dirty="0"/>
          </a:p>
        </p:txBody>
      </p:sp>
      <p:sp>
        <p:nvSpPr>
          <p:cNvPr id="7" name="Text 4"/>
          <p:cNvSpPr/>
          <p:nvPr/>
        </p:nvSpPr>
        <p:spPr>
          <a:xfrm>
            <a:off x="542925" y="3790950"/>
            <a:ext cx="3067050" cy="385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lnSpc>
                <a:spcPts val="1875"/>
              </a:lnSpc>
              <a:buSzPct val="100000"/>
              <a:buChar char="•"/>
            </a:pPr>
            <a:r>
              <a:rPr lang="en-US" sz="1875" b="1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B2B/B2C sales channels</a:t>
            </a:r>
            <a:endParaRPr lang="en-US" sz="1875" dirty="0"/>
          </a:p>
        </p:txBody>
      </p:sp>
      <p:sp>
        <p:nvSpPr>
          <p:cNvPr id="8" name="Text 5"/>
          <p:cNvSpPr/>
          <p:nvPr/>
        </p:nvSpPr>
        <p:spPr>
          <a:xfrm>
            <a:off x="3181350" y="3805237"/>
            <a:ext cx="3067050" cy="385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lnSpc>
                <a:spcPts val="1875"/>
              </a:lnSpc>
              <a:buSzPct val="100000"/>
              <a:buChar char="•"/>
            </a:pPr>
            <a:r>
              <a:rPr lang="en-US" sz="1875" b="1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Targeted customer outreach</a:t>
            </a:r>
            <a:endParaRPr lang="en-US" sz="1875" dirty="0"/>
          </a:p>
        </p:txBody>
      </p:sp>
      <p:sp>
        <p:nvSpPr>
          <p:cNvPr id="9" name="Text 6"/>
          <p:cNvSpPr/>
          <p:nvPr/>
        </p:nvSpPr>
        <p:spPr>
          <a:xfrm>
            <a:off x="5748338" y="3805237"/>
            <a:ext cx="3067050" cy="385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lnSpc>
                <a:spcPts val="1875"/>
              </a:lnSpc>
              <a:buSzPct val="100000"/>
              <a:buChar char="•"/>
            </a:pPr>
            <a:r>
              <a:rPr lang="en-US" sz="1875" b="1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Effective sales </a:t>
            </a:r>
            <a:endParaRPr lang="en-US" sz="1875" dirty="0"/>
          </a:p>
          <a:p>
            <a:pPr algn="ctr" indent="0" marL="0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pipeline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0" y="409575"/>
            <a:ext cx="5548313" cy="704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541"/>
              </a:lnSpc>
              <a:buNone/>
            </a:pPr>
            <a:r>
              <a:rPr lang="en-US" sz="3259" b="1" spc="-196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CSA - 210039</a:t>
            </a:r>
            <a:endParaRPr lang="en-US" sz="3259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86413" y="1195388"/>
            <a:ext cx="223838" cy="223838"/>
          </a:xfrm>
          <a:prstGeom prst="ellipse">
            <a:avLst/>
          </a:prstGeom>
          <a:solidFill>
            <a:srgbClr val="3131E5"/>
          </a:solidFill>
          <a:ln/>
        </p:spPr>
      </p:sp>
      <p:sp>
        <p:nvSpPr>
          <p:cNvPr id="3" name="Shape 1"/>
          <p:cNvSpPr/>
          <p:nvPr/>
        </p:nvSpPr>
        <p:spPr>
          <a:xfrm>
            <a:off x="5586413" y="1966912"/>
            <a:ext cx="223838" cy="223838"/>
          </a:xfrm>
          <a:prstGeom prst="ellipse">
            <a:avLst/>
          </a:prstGeom>
          <a:solidFill>
            <a:srgbClr val="3131E5"/>
          </a:solidFill>
          <a:ln/>
        </p:spPr>
      </p:sp>
      <p:sp>
        <p:nvSpPr>
          <p:cNvPr id="4" name="Shape 2"/>
          <p:cNvSpPr/>
          <p:nvPr/>
        </p:nvSpPr>
        <p:spPr>
          <a:xfrm>
            <a:off x="5586413" y="2738438"/>
            <a:ext cx="223838" cy="223838"/>
          </a:xfrm>
          <a:prstGeom prst="ellipse">
            <a:avLst/>
          </a:prstGeom>
          <a:solidFill>
            <a:srgbClr val="3131E5"/>
          </a:solidFill>
          <a:ln/>
        </p:spPr>
      </p:sp>
      <p:sp>
        <p:nvSpPr>
          <p:cNvPr id="5" name="Shape 3"/>
          <p:cNvSpPr/>
          <p:nvPr/>
        </p:nvSpPr>
        <p:spPr>
          <a:xfrm>
            <a:off x="5586413" y="3509963"/>
            <a:ext cx="223838" cy="223838"/>
          </a:xfrm>
          <a:prstGeom prst="ellipse">
            <a:avLst/>
          </a:prstGeom>
          <a:solidFill>
            <a:srgbClr val="3131E5"/>
          </a:solidFill>
          <a:ln/>
        </p:spPr>
      </p:sp>
      <p:sp>
        <p:nvSpPr>
          <p:cNvPr id="6" name="Shape 4"/>
          <p:cNvSpPr/>
          <p:nvPr/>
        </p:nvSpPr>
        <p:spPr>
          <a:xfrm>
            <a:off x="2639671" y="2411068"/>
            <a:ext cx="241528" cy="241528"/>
          </a:xfrm>
          <a:prstGeom prst="ellipse">
            <a:avLst/>
          </a:prstGeom>
          <a:solidFill>
            <a:srgbClr val="3F8CFF"/>
          </a:solidFill>
          <a:ln w="23855">
            <a:solidFill>
              <a:srgbClr val="3F8C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89863" y="1561247"/>
            <a:ext cx="1950118" cy="1950118"/>
          </a:xfrm>
          <a:prstGeom prst="ellipse">
            <a:avLst/>
          </a:prstGeom>
          <a:noFill/>
          <a:ln w="47709">
            <a:solidFill>
              <a:srgbClr val="3F8C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13477" y="1784884"/>
            <a:ext cx="1502843" cy="1502843"/>
          </a:xfrm>
          <a:prstGeom prst="ellipse">
            <a:avLst/>
          </a:prstGeom>
          <a:noFill/>
          <a:ln w="47709">
            <a:solidFill>
              <a:srgbClr val="3F8C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28171" y="1999576"/>
            <a:ext cx="1064514" cy="1064514"/>
          </a:xfrm>
          <a:prstGeom prst="ellipse">
            <a:avLst/>
          </a:prstGeom>
          <a:noFill/>
          <a:ln w="47709">
            <a:solidFill>
              <a:srgbClr val="3F8C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07100" y="2178486"/>
            <a:ext cx="706694" cy="706694"/>
          </a:xfrm>
          <a:prstGeom prst="ellipse">
            <a:avLst/>
          </a:prstGeom>
          <a:noFill/>
          <a:ln w="47709">
            <a:solidFill>
              <a:srgbClr val="3F8CFF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1512531" y="1283936"/>
            <a:ext cx="2495793" cy="2495793"/>
          </a:xfrm>
          <a:prstGeom prst="ellipse">
            <a:avLst/>
          </a:prstGeom>
          <a:noFill/>
          <a:ln w="47709">
            <a:solidFill>
              <a:srgbClr val="3F8CF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1262063" y="1033462"/>
            <a:ext cx="3005686" cy="3005686"/>
          </a:xfrm>
          <a:prstGeom prst="ellipse">
            <a:avLst/>
          </a:prstGeom>
          <a:noFill/>
          <a:ln w="47709">
            <a:solidFill>
              <a:srgbClr val="3F8CFF"/>
            </a:solidFill>
            <a:prstDash val="solid"/>
          </a:ln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0712" y="1304925"/>
            <a:ext cx="19050" cy="2290763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6024563" y="1195388"/>
            <a:ext cx="1737360" cy="438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725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Long-term value creation</a:t>
            </a:r>
            <a:endParaRPr lang="en-US" sz="1725" dirty="0"/>
          </a:p>
        </p:txBody>
      </p:sp>
      <p:sp>
        <p:nvSpPr>
          <p:cNvPr id="15" name="Text 12"/>
          <p:cNvSpPr/>
          <p:nvPr/>
        </p:nvSpPr>
        <p:spPr>
          <a:xfrm>
            <a:off x="6024563" y="1966912"/>
            <a:ext cx="1737360" cy="438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725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Strategic partnerships</a:t>
            </a:r>
            <a:endParaRPr lang="en-US" sz="1725" dirty="0"/>
          </a:p>
        </p:txBody>
      </p:sp>
      <p:sp>
        <p:nvSpPr>
          <p:cNvPr id="16" name="Text 13"/>
          <p:cNvSpPr/>
          <p:nvPr/>
        </p:nvSpPr>
        <p:spPr>
          <a:xfrm>
            <a:off x="6024563" y="2738438"/>
            <a:ext cx="1737360" cy="438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725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Data-driven decisions</a:t>
            </a:r>
            <a:endParaRPr lang="en-US" sz="1725" dirty="0"/>
          </a:p>
        </p:txBody>
      </p:sp>
      <p:sp>
        <p:nvSpPr>
          <p:cNvPr id="17" name="Text 14"/>
          <p:cNvSpPr/>
          <p:nvPr/>
        </p:nvSpPr>
        <p:spPr>
          <a:xfrm>
            <a:off x="6024563" y="3509963"/>
            <a:ext cx="2752725" cy="438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725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Lead with innovation &amp; adaptability</a:t>
            </a:r>
            <a:endParaRPr lang="en-US" sz="1725" dirty="0"/>
          </a:p>
        </p:txBody>
      </p:sp>
      <p:sp>
        <p:nvSpPr>
          <p:cNvPr id="18" name="Text 15"/>
          <p:cNvSpPr/>
          <p:nvPr/>
        </p:nvSpPr>
        <p:spPr>
          <a:xfrm>
            <a:off x="271463" y="109538"/>
            <a:ext cx="6315075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3750" b="1" spc="-225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CEO - 210064</a:t>
            </a:r>
            <a:endParaRPr lang="en-US" sz="3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96113" y="2519363"/>
            <a:ext cx="90488" cy="90488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6919652" y="2447655"/>
            <a:ext cx="239593" cy="239593"/>
          </a:xfrm>
          <a:prstGeom prst="ellipse">
            <a:avLst/>
          </a:prstGeom>
          <a:solidFill>
            <a:srgbClr val="3F8CFF"/>
          </a:solidFill>
          <a:ln w="23664">
            <a:solidFill>
              <a:srgbClr val="3F8C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076634" y="1604642"/>
            <a:ext cx="1934492" cy="1934492"/>
          </a:xfrm>
          <a:prstGeom prst="ellipse">
            <a:avLst/>
          </a:prstGeom>
          <a:noFill/>
          <a:ln w="47327">
            <a:solidFill>
              <a:srgbClr val="3F8C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98481" y="1826488"/>
            <a:ext cx="1490801" cy="1490801"/>
          </a:xfrm>
          <a:prstGeom prst="ellipse">
            <a:avLst/>
          </a:prstGeom>
          <a:noFill/>
          <a:ln w="47327">
            <a:solidFill>
              <a:srgbClr val="3F8C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11435" y="2039460"/>
            <a:ext cx="1055984" cy="1055984"/>
          </a:xfrm>
          <a:prstGeom prst="ellipse">
            <a:avLst/>
          </a:prstGeom>
          <a:noFill/>
          <a:ln w="47327">
            <a:solidFill>
              <a:srgbClr val="3F8C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88931" y="2216936"/>
            <a:ext cx="701031" cy="701031"/>
          </a:xfrm>
          <a:prstGeom prst="ellipse">
            <a:avLst/>
          </a:prstGeom>
          <a:noFill/>
          <a:ln w="47327">
            <a:solidFill>
              <a:srgbClr val="3F8C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801544" y="1329554"/>
            <a:ext cx="2475795" cy="2475795"/>
          </a:xfrm>
          <a:prstGeom prst="ellipse">
            <a:avLst/>
          </a:prstGeom>
          <a:noFill/>
          <a:ln w="47327">
            <a:solidFill>
              <a:srgbClr val="3F8C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53075" y="1081088"/>
            <a:ext cx="2981602" cy="2981602"/>
          </a:xfrm>
          <a:prstGeom prst="ellipse">
            <a:avLst/>
          </a:prstGeom>
          <a:noFill/>
          <a:ln w="47327">
            <a:solidFill>
              <a:srgbClr val="3F8CF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-85725" y="1323975"/>
            <a:ext cx="60579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6750"/>
              </a:lnSpc>
              <a:buNone/>
            </a:pPr>
            <a:r>
              <a:rPr lang="en-US" sz="6750" b="1" dirty="0">
                <a:solidFill>
                  <a:srgbClr val="3F8C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Question</a:t>
            </a:r>
            <a:endParaRPr lang="en-US" sz="6750" dirty="0"/>
          </a:p>
          <a:p>
            <a:pPr algn="ctr" indent="0" marL="0">
              <a:lnSpc>
                <a:spcPts val="6750"/>
              </a:lnSpc>
              <a:buNone/>
            </a:pPr>
            <a:r>
              <a:rPr lang="en-US" sz="6750" b="1" dirty="0">
                <a:solidFill>
                  <a:srgbClr val="3F8C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  &amp;</a:t>
            </a:r>
            <a:endParaRPr lang="en-US" sz="6750" dirty="0"/>
          </a:p>
          <a:p>
            <a:pPr algn="ctr" indent="0" marL="0">
              <a:lnSpc>
                <a:spcPts val="6750"/>
              </a:lnSpc>
              <a:buNone/>
            </a:pPr>
            <a:r>
              <a:rPr lang="en-US" sz="6750" b="1" dirty="0">
                <a:solidFill>
                  <a:srgbClr val="3F8C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Answer</a:t>
            </a:r>
            <a:endParaRPr lang="en-US" sz="6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05075" y="400050"/>
            <a:ext cx="4133850" cy="4133850"/>
          </a:xfrm>
          <a:prstGeom prst="roundRect">
            <a:avLst/>
          </a:prstGeom>
          <a:solidFill>
            <a:srgbClr val="3F8CF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505075" y="400050"/>
            <a:ext cx="4133850" cy="4133850"/>
          </a:xfrm>
          <a:prstGeom prst="roundRect">
            <a:avLst/>
          </a:prstGeom>
          <a:solidFill>
            <a:srgbClr val="3F8CFF"/>
          </a:solidFill>
          <a:ln w="12700">
            <a:solidFill>
              <a:srgbClr val="333333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275" y="1000125"/>
            <a:ext cx="476250" cy="47625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230" y="1970913"/>
            <a:ext cx="496062" cy="496062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324" y="1144143"/>
            <a:ext cx="1570863" cy="1901571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3814" y="2549652"/>
            <a:ext cx="1157478" cy="13228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76938" y="1366838"/>
            <a:ext cx="2557463" cy="2557463"/>
          </a:xfrm>
          <a:prstGeom prst="roundRect">
            <a:avLst/>
          </a:prstGeom>
          <a:solidFill>
            <a:srgbClr val="3F8CF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976938" y="1366838"/>
            <a:ext cx="2557463" cy="2557463"/>
          </a:xfrm>
          <a:prstGeom prst="roundRect">
            <a:avLst/>
          </a:prstGeom>
          <a:solidFill>
            <a:srgbClr val="3F8CFF"/>
          </a:solidFill>
          <a:ln w="12700">
            <a:solidFill>
              <a:srgbClr val="333333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0275" y="1000125"/>
            <a:ext cx="476250" cy="47625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177" y="2338673"/>
            <a:ext cx="306895" cy="306896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21" y="1827181"/>
            <a:ext cx="971836" cy="1176433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83" y="2696718"/>
            <a:ext cx="716089" cy="81838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390525" y="1309688"/>
            <a:ext cx="6315075" cy="3238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6000" b="1" spc="-36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NEXT-GEN </a:t>
            </a:r>
            <a:pPr algn="l" indent="0" marL="0">
              <a:lnSpc>
                <a:spcPts val="6375"/>
              </a:lnSpc>
              <a:buNone/>
            </a:pPr>
            <a:r>
              <a:rPr lang="en-US" sz="6000" b="1" spc="-360" kern="0" dirty="0">
                <a:solidFill>
                  <a:srgbClr val="3F8C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CRM SOLUTECH </a:t>
            </a:r>
            <a:pPr algn="l" indent="0" marL="0">
              <a:lnSpc>
                <a:spcPts val="6375"/>
              </a:lnSpc>
              <a:buNone/>
            </a:pPr>
            <a:r>
              <a:rPr lang="en-US" sz="6000" b="1" spc="-36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SYSTEM</a:t>
            </a:r>
            <a:endParaRPr lang="en-US" sz="6000" dirty="0"/>
          </a:p>
        </p:txBody>
      </p:sp>
      <p:sp>
        <p:nvSpPr>
          <p:cNvPr id="9" name="Text 3"/>
          <p:cNvSpPr/>
          <p:nvPr/>
        </p:nvSpPr>
        <p:spPr>
          <a:xfrm>
            <a:off x="390525" y="3848100"/>
            <a:ext cx="426720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2700" dirty="0">
                <a:solidFill>
                  <a:srgbClr val="3F8C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Enhancing Business Efficiency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47825" y="3819525"/>
            <a:ext cx="1552575" cy="1552575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3" name="Shape 1"/>
          <p:cNvSpPr/>
          <p:nvPr/>
        </p:nvSpPr>
        <p:spPr>
          <a:xfrm>
            <a:off x="4081463" y="3114675"/>
            <a:ext cx="1552575" cy="2257425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4" name="Shape 2"/>
          <p:cNvSpPr/>
          <p:nvPr/>
        </p:nvSpPr>
        <p:spPr>
          <a:xfrm>
            <a:off x="6519863" y="2390775"/>
            <a:ext cx="1552575" cy="2981325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5" name="Text 3"/>
          <p:cNvSpPr/>
          <p:nvPr/>
        </p:nvSpPr>
        <p:spPr>
          <a:xfrm>
            <a:off x="1647825" y="2233613"/>
            <a:ext cx="2163457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71"/>
              </a:lnSpc>
              <a:buNone/>
            </a:pPr>
            <a:r>
              <a:rPr lang="en-US" sz="6071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20%</a:t>
            </a:r>
            <a:endParaRPr lang="en-US" sz="6071" dirty="0"/>
          </a:p>
        </p:txBody>
      </p:sp>
      <p:sp>
        <p:nvSpPr>
          <p:cNvPr id="6" name="Text 4"/>
          <p:cNvSpPr/>
          <p:nvPr/>
        </p:nvSpPr>
        <p:spPr>
          <a:xfrm>
            <a:off x="1647825" y="3114675"/>
            <a:ext cx="2162175" cy="495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969"/>
              </a:lnSpc>
              <a:buNone/>
            </a:pPr>
            <a:r>
              <a:rPr lang="en-US" sz="1727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Lose up clients due to poor relationship</a:t>
            </a:r>
            <a:endParaRPr lang="en-US" sz="1727" dirty="0"/>
          </a:p>
        </p:txBody>
      </p:sp>
      <p:sp>
        <p:nvSpPr>
          <p:cNvPr id="7" name="Text 5"/>
          <p:cNvSpPr/>
          <p:nvPr/>
        </p:nvSpPr>
        <p:spPr>
          <a:xfrm>
            <a:off x="4086225" y="1509713"/>
            <a:ext cx="2163457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71"/>
              </a:lnSpc>
              <a:buNone/>
            </a:pPr>
            <a:r>
              <a:rPr lang="en-US" sz="6071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30%</a:t>
            </a:r>
            <a:endParaRPr lang="en-US" sz="6071" dirty="0"/>
          </a:p>
        </p:txBody>
      </p:sp>
      <p:sp>
        <p:nvSpPr>
          <p:cNvPr id="8" name="Text 6"/>
          <p:cNvSpPr/>
          <p:nvPr/>
        </p:nvSpPr>
        <p:spPr>
          <a:xfrm>
            <a:off x="4086225" y="2390775"/>
            <a:ext cx="2081213" cy="495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969"/>
              </a:lnSpc>
              <a:buNone/>
            </a:pPr>
            <a:r>
              <a:rPr lang="en-US" sz="1727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Waste up to their employee’s time</a:t>
            </a:r>
            <a:endParaRPr lang="en-US" sz="1727" dirty="0"/>
          </a:p>
        </p:txBody>
      </p:sp>
      <p:sp>
        <p:nvSpPr>
          <p:cNvPr id="9" name="Text 7"/>
          <p:cNvSpPr/>
          <p:nvPr/>
        </p:nvSpPr>
        <p:spPr>
          <a:xfrm>
            <a:off x="6519863" y="785813"/>
            <a:ext cx="2163457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71"/>
              </a:lnSpc>
              <a:buNone/>
            </a:pPr>
            <a:r>
              <a:rPr lang="en-US" sz="6071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70%</a:t>
            </a:r>
            <a:endParaRPr lang="en-US" sz="6071" dirty="0"/>
          </a:p>
        </p:txBody>
      </p:sp>
      <p:sp>
        <p:nvSpPr>
          <p:cNvPr id="10" name="Text 8"/>
          <p:cNvSpPr/>
          <p:nvPr/>
        </p:nvSpPr>
        <p:spPr>
          <a:xfrm>
            <a:off x="6519863" y="1666875"/>
            <a:ext cx="2081213" cy="495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969"/>
              </a:lnSpc>
              <a:buNone/>
            </a:pPr>
            <a:r>
              <a:rPr lang="en-US" sz="1727" b="1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Waste up time just for switching tools</a:t>
            </a:r>
            <a:endParaRPr lang="en-US" sz="1727" dirty="0"/>
          </a:p>
        </p:txBody>
      </p:sp>
      <p:sp>
        <p:nvSpPr>
          <p:cNvPr id="11" name="Text 9"/>
          <p:cNvSpPr/>
          <p:nvPr/>
        </p:nvSpPr>
        <p:spPr>
          <a:xfrm>
            <a:off x="271463" y="109538"/>
            <a:ext cx="6315075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3750" b="1" spc="-225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CEO - 210064</a:t>
            </a:r>
            <a:endParaRPr lang="en-US" sz="3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19388" y="842963"/>
            <a:ext cx="3910013" cy="39100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719388" y="842963"/>
            <a:ext cx="3910013" cy="3910013"/>
          </a:xfrm>
          <a:prstGeom prst="roundRect">
            <a:avLst>
              <a:gd name="adj" fmla="val 2989415"/>
            </a:avLst>
          </a:prstGeom>
          <a:noFill/>
          <a:ln w="54877">
            <a:solidFill>
              <a:srgbClr val="3F8C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79519" y="842963"/>
            <a:ext cx="3189747" cy="3189747"/>
          </a:xfrm>
          <a:prstGeom prst="roundRect">
            <a:avLst>
              <a:gd name="adj" fmla="val 3664445"/>
            </a:avLst>
          </a:prstGeom>
          <a:noFill/>
          <a:ln w="54877">
            <a:solidFill>
              <a:srgbClr val="3F8C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491103" y="842963"/>
            <a:ext cx="2366587" cy="2366587"/>
          </a:xfrm>
          <a:prstGeom prst="roundRect">
            <a:avLst>
              <a:gd name="adj" fmla="val 4939034"/>
            </a:avLst>
          </a:prstGeom>
          <a:noFill/>
          <a:ln w="54877">
            <a:solidFill>
              <a:srgbClr val="3F8C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902678" y="842963"/>
            <a:ext cx="1543426" cy="1543426"/>
          </a:xfrm>
          <a:prstGeom prst="roundRect">
            <a:avLst>
              <a:gd name="adj" fmla="val 7573119"/>
            </a:avLst>
          </a:prstGeom>
          <a:solidFill>
            <a:srgbClr val="3F8CFF"/>
          </a:solidFill>
          <a:ln/>
        </p:spPr>
      </p:sp>
      <p:sp>
        <p:nvSpPr>
          <p:cNvPr id="7" name="Text 5"/>
          <p:cNvSpPr/>
          <p:nvPr/>
        </p:nvSpPr>
        <p:spPr>
          <a:xfrm>
            <a:off x="347663" y="242888"/>
            <a:ext cx="6315075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3750" b="1" spc="-225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CEO - 210064</a:t>
            </a:r>
            <a:endParaRPr lang="en-US" sz="3750" dirty="0"/>
          </a:p>
        </p:txBody>
      </p:sp>
      <p:sp>
        <p:nvSpPr>
          <p:cNvPr id="8" name="Text 6"/>
          <p:cNvSpPr/>
          <p:nvPr/>
        </p:nvSpPr>
        <p:spPr>
          <a:xfrm>
            <a:off x="3990138" y="1491201"/>
            <a:ext cx="1825704" cy="2469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03"/>
              </a:lnSpc>
              <a:buNone/>
            </a:pPr>
            <a:r>
              <a:rPr lang="en-US" sz="972" b="1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Uncontrolled Project Overruns</a:t>
            </a:r>
            <a:endParaRPr lang="en-US" sz="972" dirty="0"/>
          </a:p>
        </p:txBody>
      </p:sp>
      <p:sp>
        <p:nvSpPr>
          <p:cNvPr id="9" name="Text 7"/>
          <p:cNvSpPr/>
          <p:nvPr/>
        </p:nvSpPr>
        <p:spPr>
          <a:xfrm>
            <a:off x="3912970" y="2556165"/>
            <a:ext cx="1980047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03"/>
              </a:lnSpc>
              <a:buNone/>
            </a:pPr>
            <a:r>
              <a:rPr lang="en-US" sz="972" b="1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Loss of Trust and Client Attraction</a:t>
            </a:r>
            <a:endParaRPr lang="en-US" sz="972" dirty="0"/>
          </a:p>
        </p:txBody>
      </p:sp>
      <p:sp>
        <p:nvSpPr>
          <p:cNvPr id="10" name="Text 8"/>
          <p:cNvSpPr/>
          <p:nvPr/>
        </p:nvSpPr>
        <p:spPr>
          <a:xfrm>
            <a:off x="3705806" y="3429830"/>
            <a:ext cx="2391627" cy="166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03"/>
              </a:lnSpc>
              <a:buNone/>
            </a:pPr>
            <a:r>
              <a:rPr lang="en-US" sz="972" b="1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Ineffective Resource Utilization</a:t>
            </a:r>
            <a:endParaRPr lang="en-US" sz="972" dirty="0"/>
          </a:p>
        </p:txBody>
      </p:sp>
      <p:sp>
        <p:nvSpPr>
          <p:cNvPr id="11" name="Text 9"/>
          <p:cNvSpPr/>
          <p:nvPr/>
        </p:nvSpPr>
        <p:spPr>
          <a:xfrm>
            <a:off x="3836533" y="4249863"/>
            <a:ext cx="2139534" cy="166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03"/>
              </a:lnSpc>
              <a:buNone/>
            </a:pPr>
            <a:r>
              <a:rPr lang="en-US" sz="972" b="1" spc="-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Lack of Predictive Insights</a:t>
            </a:r>
            <a:endParaRPr lang="en-US" sz="97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4875" y="2538413"/>
            <a:ext cx="1443038" cy="1443038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3" name="Shape 1"/>
          <p:cNvSpPr/>
          <p:nvPr/>
        </p:nvSpPr>
        <p:spPr>
          <a:xfrm>
            <a:off x="3848100" y="2628900"/>
            <a:ext cx="1443038" cy="1443038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4" name="Shape 2"/>
          <p:cNvSpPr/>
          <p:nvPr/>
        </p:nvSpPr>
        <p:spPr>
          <a:xfrm>
            <a:off x="6796088" y="2571750"/>
            <a:ext cx="1443038" cy="1443038"/>
          </a:xfrm>
          <a:prstGeom prst="ellipse">
            <a:avLst/>
          </a:prstGeom>
          <a:solidFill>
            <a:srgbClr val="3F8CFF"/>
          </a:solidFill>
          <a:ln/>
        </p:spPr>
      </p:sp>
      <p:sp>
        <p:nvSpPr>
          <p:cNvPr id="5" name="Text 3"/>
          <p:cNvSpPr/>
          <p:nvPr/>
        </p:nvSpPr>
        <p:spPr>
          <a:xfrm>
            <a:off x="509587" y="223838"/>
            <a:ext cx="9434513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6375"/>
              </a:lnSpc>
              <a:buNone/>
            </a:pPr>
            <a:r>
              <a:rPr lang="en-US" sz="6375" b="1" dirty="0">
                <a:solidFill>
                  <a:srgbClr val="3F8C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CRM </a:t>
            </a:r>
            <a:pPr algn="ctr" indent="0" marL="0">
              <a:lnSpc>
                <a:spcPts val="6375"/>
              </a:lnSpc>
              <a:buNone/>
            </a:pPr>
            <a:r>
              <a:rPr lang="en-US" sz="637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+</a:t>
            </a:r>
            <a:pPr algn="ctr" indent="0" marL="0">
              <a:lnSpc>
                <a:spcPts val="6375"/>
              </a:lnSpc>
              <a:buNone/>
            </a:pPr>
            <a:r>
              <a:rPr lang="en-US" sz="6375" b="1" dirty="0">
                <a:solidFill>
                  <a:srgbClr val="3F8C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PM</a:t>
            </a:r>
            <a:endParaRPr lang="en-US" sz="6375" dirty="0"/>
          </a:p>
        </p:txBody>
      </p:sp>
      <p:sp>
        <p:nvSpPr>
          <p:cNvPr id="6" name="Text 4"/>
          <p:cNvSpPr/>
          <p:nvPr/>
        </p:nvSpPr>
        <p:spPr>
          <a:xfrm>
            <a:off x="228600" y="223838"/>
            <a:ext cx="6315075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3750" b="1" spc="-225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CTO - 210060</a:t>
            </a:r>
            <a:endParaRPr lang="en-US" sz="3750" dirty="0"/>
          </a:p>
        </p:txBody>
      </p:sp>
      <p:sp>
        <p:nvSpPr>
          <p:cNvPr id="7" name="Text 5"/>
          <p:cNvSpPr/>
          <p:nvPr/>
        </p:nvSpPr>
        <p:spPr>
          <a:xfrm>
            <a:off x="314325" y="3467100"/>
            <a:ext cx="3086100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625"/>
              </a:lnSpc>
              <a:buNone/>
            </a:pPr>
            <a:r>
              <a:rPr lang="en-US" sz="262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Clients</a:t>
            </a:r>
            <a:endParaRPr lang="en-US" sz="2625" dirty="0"/>
          </a:p>
        </p:txBody>
      </p:sp>
      <p:sp>
        <p:nvSpPr>
          <p:cNvPr id="8" name="Text 6"/>
          <p:cNvSpPr/>
          <p:nvPr/>
        </p:nvSpPr>
        <p:spPr>
          <a:xfrm>
            <a:off x="3257550" y="2762250"/>
            <a:ext cx="3086100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625"/>
              </a:lnSpc>
              <a:buNone/>
            </a:pPr>
            <a:r>
              <a:rPr lang="en-US" sz="262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Projects</a:t>
            </a:r>
            <a:endParaRPr lang="en-US" sz="2625" dirty="0"/>
          </a:p>
        </p:txBody>
      </p:sp>
      <p:sp>
        <p:nvSpPr>
          <p:cNvPr id="9" name="Text 7"/>
          <p:cNvSpPr/>
          <p:nvPr/>
        </p:nvSpPr>
        <p:spPr>
          <a:xfrm>
            <a:off x="6205538" y="3414713"/>
            <a:ext cx="3086100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625"/>
              </a:lnSpc>
              <a:buNone/>
            </a:pPr>
            <a:r>
              <a:rPr lang="en-US" sz="262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Team workflows</a:t>
            </a:r>
            <a:endParaRPr lang="en-US" sz="26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600575"/>
            <a:ext cx="9144000" cy="0"/>
          </a:xfrm>
          <a:prstGeom prst="line">
            <a:avLst/>
          </a:prstGeom>
          <a:noFill/>
          <a:ln w="50800">
            <a:solidFill>
              <a:srgbClr val="EF77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4600575"/>
            <a:ext cx="9144000" cy="0"/>
          </a:xfrm>
          <a:prstGeom prst="line">
            <a:avLst/>
          </a:prstGeom>
          <a:noFill/>
          <a:ln w="50800">
            <a:solidFill>
              <a:srgbClr val="6562F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10800000">
            <a:off x="2862263" y="828675"/>
            <a:ext cx="844571" cy="844571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5" name="Shape 3"/>
          <p:cNvSpPr/>
          <p:nvPr/>
        </p:nvSpPr>
        <p:spPr>
          <a:xfrm rot="10800000">
            <a:off x="2028825" y="1652588"/>
            <a:ext cx="844571" cy="844571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6" name="Shape 4"/>
          <p:cNvSpPr/>
          <p:nvPr/>
        </p:nvSpPr>
        <p:spPr>
          <a:xfrm rot="10800000">
            <a:off x="1185863" y="828675"/>
            <a:ext cx="844571" cy="844571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7" name="Shape 5"/>
          <p:cNvSpPr/>
          <p:nvPr/>
        </p:nvSpPr>
        <p:spPr>
          <a:xfrm rot="10800000">
            <a:off x="357188" y="1652588"/>
            <a:ext cx="844571" cy="844571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8" name="Shape 6"/>
          <p:cNvSpPr/>
          <p:nvPr/>
        </p:nvSpPr>
        <p:spPr>
          <a:xfrm rot="10800000">
            <a:off x="1185863" y="2500313"/>
            <a:ext cx="844571" cy="844571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9" name="Shape 7"/>
          <p:cNvSpPr/>
          <p:nvPr/>
        </p:nvSpPr>
        <p:spPr>
          <a:xfrm rot="10800000">
            <a:off x="357188" y="3324225"/>
            <a:ext cx="844571" cy="844571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10" name="Shape 8"/>
          <p:cNvSpPr/>
          <p:nvPr/>
        </p:nvSpPr>
        <p:spPr>
          <a:xfrm rot="10800000">
            <a:off x="2852738" y="2500313"/>
            <a:ext cx="844571" cy="844571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11" name="Shape 9"/>
          <p:cNvSpPr/>
          <p:nvPr/>
        </p:nvSpPr>
        <p:spPr>
          <a:xfrm rot="10800000">
            <a:off x="2024062" y="3324225"/>
            <a:ext cx="844571" cy="844571"/>
          </a:xfrm>
          <a:prstGeom prst="rect">
            <a:avLst/>
          </a:prstGeom>
          <a:solidFill>
            <a:srgbClr val="3F8CFF"/>
          </a:solidFill>
          <a:ln/>
        </p:spPr>
      </p:sp>
      <p:sp>
        <p:nvSpPr>
          <p:cNvPr id="12" name="Text 10"/>
          <p:cNvSpPr/>
          <p:nvPr/>
        </p:nvSpPr>
        <p:spPr>
          <a:xfrm>
            <a:off x="4252913" y="828675"/>
            <a:ext cx="4800600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625"/>
              </a:lnSpc>
              <a:buNone/>
            </a:pPr>
            <a:r>
              <a:rPr lang="en-US" sz="2625" b="1" dirty="0">
                <a:solidFill>
                  <a:srgbClr val="3F8C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Build only what you need !</a:t>
            </a:r>
            <a:endParaRPr lang="en-US" sz="2625" dirty="0"/>
          </a:p>
        </p:txBody>
      </p:sp>
      <p:sp>
        <p:nvSpPr>
          <p:cNvPr id="13" name="Text 11"/>
          <p:cNvSpPr/>
          <p:nvPr/>
        </p:nvSpPr>
        <p:spPr>
          <a:xfrm>
            <a:off x="4252913" y="1585913"/>
            <a:ext cx="5457825" cy="2038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	•	Rise of remote &amp; hybrid teams</a:t>
            </a:r>
            <a:endParaRPr lang="en-US" sz="1875" dirty="0"/>
          </a:p>
          <a:p>
            <a:pPr algn="l" indent="0" marL="0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	•	Freelancers &amp; Digital Agencies</a:t>
            </a:r>
            <a:endParaRPr lang="en-US" sz="1875" dirty="0"/>
          </a:p>
          <a:p>
            <a:pPr algn="l" indent="0" marL="0">
              <a:lnSpc>
                <a:spcPts val="1875"/>
              </a:lnSpc>
              <a:buNone/>
            </a:pPr>
            <a:r>
              <a:rPr lang="en-US" sz="187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	•	IT &amp; Service Teams in growing markets</a:t>
            </a:r>
            <a:endParaRPr lang="en-US" sz="1875" dirty="0"/>
          </a:p>
        </p:txBody>
      </p:sp>
      <p:sp>
        <p:nvSpPr>
          <p:cNvPr id="14" name="Text 12"/>
          <p:cNvSpPr/>
          <p:nvPr/>
        </p:nvSpPr>
        <p:spPr>
          <a:xfrm>
            <a:off x="8596313" y="4800600"/>
            <a:ext cx="781050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125"/>
              </a:lnSpc>
              <a:buNone/>
            </a:pPr>
            <a:r>
              <a:rPr lang="en-US" sz="1125" b="1" dirty="0">
                <a:solidFill>
                  <a:srgbClr val="EF77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10</a:t>
            </a:r>
            <a:endParaRPr lang="en-US" sz="1125" dirty="0"/>
          </a:p>
        </p:txBody>
      </p:sp>
      <p:sp>
        <p:nvSpPr>
          <p:cNvPr id="15" name="Text 13"/>
          <p:cNvSpPr/>
          <p:nvPr/>
        </p:nvSpPr>
        <p:spPr>
          <a:xfrm>
            <a:off x="357188" y="19050"/>
            <a:ext cx="6315075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3750" b="1" spc="-225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CTO - 210060</a:t>
            </a:r>
            <a:endParaRPr lang="en-US" sz="3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6850" y="771525"/>
            <a:ext cx="6210300" cy="376334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1463" y="0"/>
            <a:ext cx="6315075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3750" b="1" spc="-225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CTO - 210060</a:t>
            </a:r>
            <a:endParaRPr lang="en-US" sz="3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34138" y="1176338"/>
            <a:ext cx="1552575" cy="155257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4600575"/>
            <a:ext cx="9144000" cy="0"/>
          </a:xfrm>
          <a:prstGeom prst="line">
            <a:avLst/>
          </a:prstGeom>
          <a:noFill/>
          <a:ln w="50800">
            <a:solidFill>
              <a:srgbClr val="6562F5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7288" y="857250"/>
            <a:ext cx="1416225" cy="1416225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3" y="1128713"/>
            <a:ext cx="1581150" cy="8715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52500" y="2333625"/>
            <a:ext cx="2333625" cy="1000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625"/>
              </a:lnSpc>
              <a:buNone/>
            </a:pPr>
            <a:r>
              <a:rPr lang="en-US" sz="262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Modular &amp; API-first architecture</a:t>
            </a:r>
            <a:endParaRPr lang="en-US" sz="2625" dirty="0"/>
          </a:p>
        </p:txBody>
      </p:sp>
      <p:sp>
        <p:nvSpPr>
          <p:cNvPr id="7" name="Text 3"/>
          <p:cNvSpPr/>
          <p:nvPr/>
        </p:nvSpPr>
        <p:spPr>
          <a:xfrm>
            <a:off x="6315075" y="2333625"/>
            <a:ext cx="2333625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625"/>
              </a:lnSpc>
              <a:buNone/>
            </a:pPr>
            <a:r>
              <a:rPr lang="en-US" sz="262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Speed &amp; adaptability.</a:t>
            </a:r>
            <a:endParaRPr lang="en-US" sz="2625" dirty="0"/>
          </a:p>
        </p:txBody>
      </p:sp>
      <p:sp>
        <p:nvSpPr>
          <p:cNvPr id="8" name="Text 4"/>
          <p:cNvSpPr/>
          <p:nvPr/>
        </p:nvSpPr>
        <p:spPr>
          <a:xfrm>
            <a:off x="3200400" y="2333625"/>
            <a:ext cx="3195638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625"/>
              </a:lnSpc>
              <a:buNone/>
            </a:pPr>
            <a:r>
              <a:rPr lang="en-US" sz="2625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Cloud-native stack (AWS/GCP)</a:t>
            </a:r>
            <a:endParaRPr lang="en-US" sz="2625" dirty="0"/>
          </a:p>
        </p:txBody>
      </p:sp>
      <p:sp>
        <p:nvSpPr>
          <p:cNvPr id="9" name="Text 5"/>
          <p:cNvSpPr/>
          <p:nvPr/>
        </p:nvSpPr>
        <p:spPr>
          <a:xfrm>
            <a:off x="8596313" y="4800600"/>
            <a:ext cx="781050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1125"/>
              </a:lnSpc>
              <a:buNone/>
            </a:pPr>
            <a:r>
              <a:rPr lang="en-US" sz="1125" b="1" dirty="0">
                <a:solidFill>
                  <a:srgbClr val="EF77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09</a:t>
            </a:r>
            <a:endParaRPr lang="en-US" sz="1125" dirty="0"/>
          </a:p>
        </p:txBody>
      </p:sp>
      <p:sp>
        <p:nvSpPr>
          <p:cNvPr id="10" name="Text 6"/>
          <p:cNvSpPr/>
          <p:nvPr/>
        </p:nvSpPr>
        <p:spPr>
          <a:xfrm>
            <a:off x="271463" y="47625"/>
            <a:ext cx="6315075" cy="809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375"/>
              </a:lnSpc>
              <a:buNone/>
            </a:pPr>
            <a:r>
              <a:rPr lang="en-US" sz="3750" b="1" spc="-225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CTO - 210060</a:t>
            </a:r>
            <a:endParaRPr lang="en-US" sz="3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2025-05-17T09:02:43Z</dcterms:created>
  <dcterms:modified xsi:type="dcterms:W3CDTF">2025-05-17T09:02:43Z</dcterms:modified>
</cp:coreProperties>
</file>