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</p:sldMasterIdLst>
  <p:notesMasterIdLst>
    <p:notesMasterId r:id="rId39"/>
  </p:notesMasterIdLst>
  <p:sldIdLst>
    <p:sldId id="306" r:id="rId2"/>
    <p:sldId id="307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28" r:id="rId14"/>
    <p:sldId id="329" r:id="rId15"/>
    <p:sldId id="330" r:id="rId16"/>
    <p:sldId id="332" r:id="rId17"/>
    <p:sldId id="331" r:id="rId18"/>
    <p:sldId id="333" r:id="rId19"/>
    <p:sldId id="318" r:id="rId20"/>
    <p:sldId id="319" r:id="rId21"/>
    <p:sldId id="320" r:id="rId22"/>
    <p:sldId id="321" r:id="rId23"/>
    <p:sldId id="322" r:id="rId24"/>
    <p:sldId id="323" r:id="rId25"/>
    <p:sldId id="324" r:id="rId26"/>
    <p:sldId id="325" r:id="rId27"/>
    <p:sldId id="326" r:id="rId28"/>
    <p:sldId id="327" r:id="rId29"/>
    <p:sldId id="305" r:id="rId30"/>
    <p:sldId id="284" r:id="rId31"/>
    <p:sldId id="286" r:id="rId32"/>
    <p:sldId id="297" r:id="rId33"/>
    <p:sldId id="287" r:id="rId34"/>
    <p:sldId id="299" r:id="rId35"/>
    <p:sldId id="302" r:id="rId36"/>
    <p:sldId id="304" r:id="rId37"/>
    <p:sldId id="334" r:id="rId3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D7DB"/>
    <a:srgbClr val="4454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CE954D6-0997-4020-B52D-EA2EBF1D6F25}">
  <a:tblStyle styleId="{FCE954D6-0997-4020-B52D-EA2EBF1D6F25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9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3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923232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https://securedb.co/wp-content/uploads/2015/07/postgresql-9.3-free-download.png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4DDF6-158D-43BB-9D8C-6F5D97E066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647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Shape 13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97" name="Shape 13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03289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Shape 13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97" name="Shape 13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81402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Shape 13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97" name="Shape 13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0539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https://securedb.co/wp-content/uploads/2015/07/postgresql-9.3-free-download.png</a:t>
            </a:r>
          </a:p>
          <a:p>
            <a:r>
              <a:rPr lang="en-US" dirty="0" smtClean="0"/>
              <a:t>https://pbs.twimg.com/profile_images/1240079072/logo-mysql-170x170_400x400.png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4DDF6-158D-43BB-9D8C-6F5D97E0665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597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https://securedb.co/wp-content/uploads/2015/07/postgresql-9.3-free-download.png</a:t>
            </a:r>
          </a:p>
          <a:p>
            <a:r>
              <a:rPr lang="en-US" dirty="0" smtClean="0"/>
              <a:t>https://pbs.twimg.com/profile_images/1240079072/logo-mysql-170x170_400x400.png</a:t>
            </a:r>
          </a:p>
          <a:p>
            <a:r>
              <a:rPr lang="en-US" dirty="0" smtClean="0"/>
              <a:t>http://sqliteviewer.com/blog/wp-content/uploads/2015/06/sqlite-database.png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4DDF6-158D-43BB-9D8C-6F5D97E0665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46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https://securedb.co/wp-content/uploads/2015/07/postgresql-9.3-free-download.png</a:t>
            </a:r>
          </a:p>
          <a:p>
            <a:r>
              <a:rPr lang="en-US" dirty="0" smtClean="0"/>
              <a:t>https://pbs.twimg.com/profile_images/1240079072/logo-mysql-170x170_400x400.png</a:t>
            </a:r>
          </a:p>
          <a:p>
            <a:r>
              <a:rPr lang="en-US" dirty="0" smtClean="0"/>
              <a:t>http://sqliteviewer.com/blog/wp-content/uploads/2015/06/sqlite-database.png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4DDF6-158D-43BB-9D8C-6F5D97E0665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494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https://kaggle2.blob.core.windows.net/forum-message-attachments/83029/2665/</a:t>
            </a:r>
            <a:r>
              <a:rPr lang="en-US" dirty="0" err="1" smtClean="0"/>
              <a:t>CAT_ER.png?sv</a:t>
            </a:r>
            <a:r>
              <a:rPr lang="en-US" dirty="0" smtClean="0"/>
              <a:t>=2012-02-12&amp;se=2016-03-28T20%3A58%3A45Z&amp;sr=</a:t>
            </a:r>
            <a:r>
              <a:rPr lang="en-US" dirty="0" err="1" smtClean="0"/>
              <a:t>b&amp;sp</a:t>
            </a:r>
            <a:r>
              <a:rPr lang="en-US" dirty="0" smtClean="0"/>
              <a:t>=</a:t>
            </a:r>
            <a:r>
              <a:rPr lang="en-US" dirty="0" err="1" smtClean="0"/>
              <a:t>r&amp;sig</a:t>
            </a:r>
            <a:r>
              <a:rPr lang="en-US" dirty="0" smtClean="0"/>
              <a:t>=MHXDOm%2BEYtGrkVU48s1UGBUCIbFO83Xo%2FNjGjioD49U%3D</a:t>
            </a:r>
          </a:p>
          <a:p>
            <a:r>
              <a:rPr lang="en-US" dirty="0" smtClean="0"/>
              <a:t>http://s7d2.scene7.com/is/image/Caterpillar/C10000554?$cc-s$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4DDF6-158D-43BB-9D8C-6F5D97E0665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079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Shape 13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55" name="Shape 13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1592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Shape 13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44" name="Shape 13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0794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Shape 13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62" name="Shape 13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4234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Shape 13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74" name="Shape 13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7854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Shape 990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91" name="Shape 99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2" name="Shape 99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3" name="Shape 99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4" name="Shape 99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5" name="Shape 99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8533" y="6045200"/>
            <a:ext cx="736599" cy="73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Shape 1056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57" name="Shape 1057"/>
          <p:cNvSpPr txBox="1">
            <a:spLocks noGrp="1"/>
          </p:cNvSpPr>
          <p:nvPr>
            <p:ph type="body" idx="1"/>
          </p:nvPr>
        </p:nvSpPr>
        <p:spPr>
          <a:xfrm rot="5400000">
            <a:off x="3920330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8" name="Shape 105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9" name="Shape 1059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0" name="Shape 1060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1" name="Shape 10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8533" y="6045200"/>
            <a:ext cx="736599" cy="73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Shape 1063"/>
          <p:cNvSpPr txBox="1">
            <a:spLocks noGrp="1"/>
          </p:cNvSpPr>
          <p:nvPr>
            <p:ph type="title"/>
          </p:nvPr>
        </p:nvSpPr>
        <p:spPr>
          <a:xfrm rot="5400000">
            <a:off x="7133430" y="1956593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64" name="Shape 1064"/>
          <p:cNvSpPr txBox="1">
            <a:spLocks noGrp="1"/>
          </p:cNvSpPr>
          <p:nvPr>
            <p:ph type="body" idx="1"/>
          </p:nvPr>
        </p:nvSpPr>
        <p:spPr>
          <a:xfrm rot="5400000">
            <a:off x="1799430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5" name="Shape 106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6" name="Shape 106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7" name="Shape 106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8" name="Shape 106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8533" y="6045200"/>
            <a:ext cx="736599" cy="73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Shape 997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98" name="Shape 998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9" name="Shape 999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0" name="Shape 1000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1" name="Shape 100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2" name="Shape 100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8533" y="6045200"/>
            <a:ext cx="736599" cy="73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Shape 1004"/>
          <p:cNvSpPr txBox="1"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05" name="Shape 1005"/>
          <p:cNvSpPr txBox="1"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3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6" name="Shape 100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7" name="Shape 100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8" name="Shape 100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9" name="Shape 100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8533" y="6045200"/>
            <a:ext cx="736599" cy="73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Shape 1011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12" name="Shape 10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3" name="Shape 10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4" name="Shape 1014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5" name="Shape 101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6" name="Shape 101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7" name="Shape 10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8533" y="6045200"/>
            <a:ext cx="736599" cy="73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Shape 1019"/>
          <p:cNvSpPr txBox="1">
            <a:spLocks noGrp="1"/>
          </p:cNvSpPr>
          <p:nvPr>
            <p:ph type="title"/>
          </p:nvPr>
        </p:nvSpPr>
        <p:spPr>
          <a:xfrm>
            <a:off x="839788" y="365126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20" name="Shape 1020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5157786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1" name="Shape 1021"/>
          <p:cNvSpPr txBox="1">
            <a:spLocks noGrp="1"/>
          </p:cNvSpPr>
          <p:nvPr>
            <p:ph type="body" idx="2"/>
          </p:nvPr>
        </p:nvSpPr>
        <p:spPr>
          <a:xfrm>
            <a:off x="839789" y="2505075"/>
            <a:ext cx="5157786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2" name="Shape 102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3" name="Shape 102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4" name="Shape 1024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5" name="Shape 102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6" name="Shape 102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7" name="Shape 10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8533" y="6045200"/>
            <a:ext cx="736599" cy="73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Shape 1029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30" name="Shape 1030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1" name="Shape 103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2" name="Shape 103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3" name="Shape 10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8533" y="6045200"/>
            <a:ext cx="736599" cy="73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Shape 103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6" name="Shape 103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7" name="Shape 103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8" name="Shape 10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8533" y="6045200"/>
            <a:ext cx="736599" cy="73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Shape 104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41" name="Shape 104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1905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381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2" name="Shape 104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3" name="Shape 104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4" name="Shape 104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5" name="Shape 104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6" name="Shape 10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8533" y="6045200"/>
            <a:ext cx="736599" cy="73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Shape 104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49" name="Shape 104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0" name="Shape 105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1" name="Shape 105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2" name="Shape 105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3" name="Shape 105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4" name="Shape 10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8533" y="6045200"/>
            <a:ext cx="736599" cy="73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Shape 984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85" name="Shape 98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6" name="Shape 98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7" name="Shape 98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8" name="Shape 98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tif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kaggle/hillary-clinton-emails" TargetMode="External"/><Relationship Id="rId4" Type="http://schemas.openxmlformats.org/officeDocument/2006/relationships/hyperlink" Target="http://www.w3schools.com/sql/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kaggle.com/dataset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7209" y="4844844"/>
            <a:ext cx="9144000" cy="837360"/>
          </a:xfrm>
        </p:spPr>
        <p:txBody>
          <a:bodyPr/>
          <a:lstStyle/>
          <a:p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HBSA </a:t>
            </a:r>
            <a:r>
              <a:rPr lang="mr-IN" dirty="0" smtClean="0">
                <a:latin typeface="Garamond" charset="0"/>
                <a:ea typeface="Garamond" charset="0"/>
                <a:cs typeface="Garamond" charset="0"/>
              </a:rPr>
              <a:t>–</a:t>
            </a:r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 DSSB SQL Workshop Fall 16</a:t>
            </a:r>
            <a:endParaRPr lang="en-US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74422" y="5695993"/>
            <a:ext cx="4126787" cy="1655761"/>
          </a:xfrm>
        </p:spPr>
        <p:txBody>
          <a:bodyPr/>
          <a:lstStyle/>
          <a:p>
            <a:pPr algn="l"/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Lecturers: Jerry Chen and </a:t>
            </a:r>
            <a:r>
              <a:rPr lang="en-US" dirty="0" err="1" smtClean="0">
                <a:latin typeface="Garamond" charset="0"/>
                <a:ea typeface="Garamond" charset="0"/>
                <a:cs typeface="Garamond" charset="0"/>
              </a:rPr>
              <a:t>Dhruv</a:t>
            </a:r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US" dirty="0" err="1" smtClean="0">
                <a:latin typeface="Garamond" charset="0"/>
                <a:ea typeface="Garamond" charset="0"/>
                <a:cs typeface="Garamond" charset="0"/>
              </a:rPr>
              <a:t>Relwani</a:t>
            </a:r>
            <a:endParaRPr lang="en-US" dirty="0" smtClean="0">
              <a:latin typeface="Garamond" charset="0"/>
              <a:ea typeface="Garamond" charset="0"/>
              <a:cs typeface="Garamond" charset="0"/>
            </a:endParaRPr>
          </a:p>
          <a:p>
            <a:pPr algn="l"/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TA’s: Ricky Pan and Cassie Zhang</a:t>
            </a:r>
            <a:endParaRPr lang="en-US" dirty="0" smtClean="0">
              <a:latin typeface="Garamond" charset="0"/>
              <a:ea typeface="Garamond" charset="0"/>
              <a:cs typeface="Garamond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452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79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are an “array” of data</a:t>
            </a:r>
          </a:p>
          <a:p>
            <a:r>
              <a:rPr lang="en-US" dirty="0" smtClean="0"/>
              <a:t>Think Excel spreadsheets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96" r="71875" b="63118"/>
          <a:stretch/>
        </p:blipFill>
        <p:spPr>
          <a:xfrm>
            <a:off x="5154168" y="2084832"/>
            <a:ext cx="6792676" cy="21853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" t="70286" r="71809" b="8428"/>
          <a:stretch/>
        </p:blipFill>
        <p:spPr>
          <a:xfrm>
            <a:off x="5154168" y="4532296"/>
            <a:ext cx="6792676" cy="21853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05883" y="3854669"/>
            <a:ext cx="2956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. . .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6597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SELECT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FROM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WHERE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LIMIT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SELECT </a:t>
            </a:r>
            <a:r>
              <a:rPr lang="en-US" dirty="0" smtClean="0"/>
              <a:t>DISTINCT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AS (for shorthand naming purposes)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SELECT COUNT(*) (to see how many records a table has)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53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COUNT()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SUM()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AVG()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What is the average track length? </a:t>
            </a:r>
            <a:r>
              <a:rPr lang="en-US" dirty="0" smtClean="0">
                <a:sym typeface="Wingdings"/>
              </a:rPr>
              <a:t> 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452667" y="2933615"/>
            <a:ext cx="526778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SELECT AVG(Milliseconds)</a:t>
            </a:r>
          </a:p>
          <a:p>
            <a:r>
              <a:rPr lang="en-US" sz="3200" dirty="0" smtClean="0"/>
              <a:t>FROM Track;</a:t>
            </a:r>
          </a:p>
        </p:txBody>
      </p:sp>
    </p:spTree>
    <p:extLst>
      <p:ext uri="{BB962C8B-B14F-4D97-AF65-F5344CB8AC3E}">
        <p14:creationId xmlns:p14="http://schemas.microsoft.com/office/powerpoint/2010/main" val="167097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Aggregate Functions and the Group 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COUNT()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SUM()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AVG()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What is the average track length?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Say you want the number of tracks in each album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72239" y="3334306"/>
            <a:ext cx="476444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SELECT Count(</a:t>
            </a:r>
            <a:r>
              <a:rPr lang="en-US" sz="3200" dirty="0" err="1" smtClean="0"/>
              <a:t>AlbumId</a:t>
            </a:r>
            <a:r>
              <a:rPr lang="en-US" sz="3200" dirty="0" smtClean="0"/>
              <a:t>)</a:t>
            </a:r>
          </a:p>
          <a:p>
            <a:r>
              <a:rPr lang="en-US" sz="3200" dirty="0" smtClean="0"/>
              <a:t>FROM Track</a:t>
            </a:r>
          </a:p>
          <a:p>
            <a:r>
              <a:rPr lang="en-US" sz="3200" dirty="0" smtClean="0"/>
              <a:t>GROUP BY </a:t>
            </a:r>
            <a:r>
              <a:rPr lang="en-US" sz="3200" dirty="0" err="1" smtClean="0"/>
              <a:t>AlbumId</a:t>
            </a:r>
            <a:r>
              <a:rPr lang="en-US" sz="3200" dirty="0" smtClean="0"/>
              <a:t>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0502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by (Visual)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825625"/>
            <a:ext cx="36247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SELECT Count(</a:t>
            </a:r>
            <a:r>
              <a:rPr lang="en-US" sz="2400" dirty="0" err="1" smtClean="0"/>
              <a:t>AlbumId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FROM Track</a:t>
            </a:r>
          </a:p>
          <a:p>
            <a:r>
              <a:rPr lang="en-US" sz="2400" dirty="0" smtClean="0"/>
              <a:t>GROUP BY </a:t>
            </a:r>
            <a:r>
              <a:rPr lang="en-US" sz="2400" dirty="0" err="1" smtClean="0"/>
              <a:t>AlbumId</a:t>
            </a:r>
            <a:r>
              <a:rPr lang="en-US" sz="2400" dirty="0" smtClean="0"/>
              <a:t>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141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by (Visual)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825625"/>
            <a:ext cx="36247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SELECT Count(</a:t>
            </a:r>
            <a:r>
              <a:rPr lang="en-US" sz="2400" dirty="0" err="1" smtClean="0"/>
              <a:t>AlbumId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FROM Track</a:t>
            </a:r>
          </a:p>
          <a:p>
            <a:r>
              <a:rPr lang="en-US" sz="2400" dirty="0" smtClean="0"/>
              <a:t>GROUP BY </a:t>
            </a:r>
            <a:r>
              <a:rPr lang="en-US" sz="2400" dirty="0" err="1" smtClean="0"/>
              <a:t>AlbumId</a:t>
            </a:r>
            <a:r>
              <a:rPr lang="en-US" sz="2400" dirty="0" smtClean="0"/>
              <a:t>;</a:t>
            </a:r>
            <a:endParaRPr lang="en-US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531679"/>
              </p:ext>
            </p:extLst>
          </p:nvPr>
        </p:nvGraphicFramePr>
        <p:xfrm>
          <a:off x="4949861" y="380931"/>
          <a:ext cx="6096000" cy="2966720"/>
        </p:xfrm>
        <a:graphic>
          <a:graphicData uri="http://schemas.openxmlformats.org/drawingml/2006/table">
            <a:tbl>
              <a:tblPr firstRow="1" bandRow="1">
                <a:tableStyleId>{FCE954D6-0997-4020-B52D-EA2EBF1D6F25}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TrackId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Name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AlbumId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ghi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jkl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pqr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stu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917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by (Visual)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825625"/>
            <a:ext cx="36247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SELECT Count(</a:t>
            </a:r>
            <a:r>
              <a:rPr lang="en-US" sz="2400" dirty="0" err="1" smtClean="0"/>
              <a:t>AlbumId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FROM Track</a:t>
            </a:r>
          </a:p>
          <a:p>
            <a:r>
              <a:rPr lang="en-US" sz="2400" dirty="0" smtClean="0"/>
              <a:t>GROUP BY </a:t>
            </a:r>
            <a:r>
              <a:rPr lang="en-US" sz="2400" dirty="0" err="1" smtClean="0"/>
              <a:t>AlbumId</a:t>
            </a:r>
            <a:r>
              <a:rPr lang="en-US" sz="2400" dirty="0" smtClean="0"/>
              <a:t>;</a:t>
            </a:r>
            <a:endParaRPr lang="en-US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531679"/>
              </p:ext>
            </p:extLst>
          </p:nvPr>
        </p:nvGraphicFramePr>
        <p:xfrm>
          <a:off x="4949861" y="380931"/>
          <a:ext cx="6096000" cy="2966720"/>
        </p:xfrm>
        <a:graphic>
          <a:graphicData uri="http://schemas.openxmlformats.org/drawingml/2006/table">
            <a:tbl>
              <a:tblPr firstRow="1" bandRow="1">
                <a:tableStyleId>{FCE954D6-0997-4020-B52D-EA2EBF1D6F25}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TrackId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Name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AlbumId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ghi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jkl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pqr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stu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198505"/>
              </p:ext>
            </p:extLst>
          </p:nvPr>
        </p:nvGraphicFramePr>
        <p:xfrm>
          <a:off x="293669" y="3810787"/>
          <a:ext cx="3528318" cy="1483360"/>
        </p:xfrm>
        <a:graphic>
          <a:graphicData uri="http://schemas.openxmlformats.org/drawingml/2006/table">
            <a:tbl>
              <a:tblPr firstRow="1" bandRow="1">
                <a:tableStyleId>{FCE954D6-0997-4020-B52D-EA2EBF1D6F25}</a:tableStyleId>
              </a:tblPr>
              <a:tblGrid>
                <a:gridCol w="1176106"/>
                <a:gridCol w="1176106"/>
                <a:gridCol w="117610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TrackId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Name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AlbumId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ghi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014107"/>
              </p:ext>
            </p:extLst>
          </p:nvPr>
        </p:nvGraphicFramePr>
        <p:xfrm>
          <a:off x="4165314" y="3810787"/>
          <a:ext cx="3528318" cy="1112520"/>
        </p:xfrm>
        <a:graphic>
          <a:graphicData uri="http://schemas.openxmlformats.org/drawingml/2006/table">
            <a:tbl>
              <a:tblPr firstRow="1" bandRow="1">
                <a:tableStyleId>{FCE954D6-0997-4020-B52D-EA2EBF1D6F25}</a:tableStyleId>
              </a:tblPr>
              <a:tblGrid>
                <a:gridCol w="1176106"/>
                <a:gridCol w="1176106"/>
                <a:gridCol w="117610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TrackId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Name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AlbumId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pqr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53586"/>
              </p:ext>
            </p:extLst>
          </p:nvPr>
        </p:nvGraphicFramePr>
        <p:xfrm>
          <a:off x="7997861" y="3810787"/>
          <a:ext cx="3528318" cy="1112520"/>
        </p:xfrm>
        <a:graphic>
          <a:graphicData uri="http://schemas.openxmlformats.org/drawingml/2006/table">
            <a:tbl>
              <a:tblPr firstRow="1" bandRow="1">
                <a:tableStyleId>{FCE954D6-0997-4020-B52D-EA2EBF1D6F25}</a:tableStyleId>
              </a:tblPr>
              <a:tblGrid>
                <a:gridCol w="1176106"/>
                <a:gridCol w="1176106"/>
                <a:gridCol w="117610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TrackId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Name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AlbumId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jkl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stu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68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by (Visual)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825625"/>
            <a:ext cx="36247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SELECT Count(</a:t>
            </a:r>
            <a:r>
              <a:rPr lang="en-US" sz="2400" dirty="0" err="1" smtClean="0"/>
              <a:t>AlbumId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FROM Track</a:t>
            </a:r>
          </a:p>
          <a:p>
            <a:r>
              <a:rPr lang="en-US" sz="2400" dirty="0" smtClean="0"/>
              <a:t>GROUP BY </a:t>
            </a:r>
            <a:r>
              <a:rPr lang="en-US" sz="2400" dirty="0" err="1" smtClean="0"/>
              <a:t>AlbumId</a:t>
            </a:r>
            <a:r>
              <a:rPr lang="en-US" sz="2400" dirty="0" smtClean="0"/>
              <a:t>;</a:t>
            </a:r>
            <a:endParaRPr lang="en-US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531679"/>
              </p:ext>
            </p:extLst>
          </p:nvPr>
        </p:nvGraphicFramePr>
        <p:xfrm>
          <a:off x="4949861" y="380931"/>
          <a:ext cx="6096000" cy="2966720"/>
        </p:xfrm>
        <a:graphic>
          <a:graphicData uri="http://schemas.openxmlformats.org/drawingml/2006/table">
            <a:tbl>
              <a:tblPr firstRow="1" bandRow="1">
                <a:tableStyleId>{FCE954D6-0997-4020-B52D-EA2EBF1D6F25}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TrackId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Name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AlbumId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ghi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jkl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pqr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stu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198505"/>
              </p:ext>
            </p:extLst>
          </p:nvPr>
        </p:nvGraphicFramePr>
        <p:xfrm>
          <a:off x="293669" y="3810787"/>
          <a:ext cx="3528318" cy="1483360"/>
        </p:xfrm>
        <a:graphic>
          <a:graphicData uri="http://schemas.openxmlformats.org/drawingml/2006/table">
            <a:tbl>
              <a:tblPr firstRow="1" bandRow="1">
                <a:tableStyleId>{FCE954D6-0997-4020-B52D-EA2EBF1D6F25}</a:tableStyleId>
              </a:tblPr>
              <a:tblGrid>
                <a:gridCol w="1176106"/>
                <a:gridCol w="1176106"/>
                <a:gridCol w="117610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TrackId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Name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AlbumId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ghi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014107"/>
              </p:ext>
            </p:extLst>
          </p:nvPr>
        </p:nvGraphicFramePr>
        <p:xfrm>
          <a:off x="4165314" y="3810787"/>
          <a:ext cx="3528318" cy="1112520"/>
        </p:xfrm>
        <a:graphic>
          <a:graphicData uri="http://schemas.openxmlformats.org/drawingml/2006/table">
            <a:tbl>
              <a:tblPr firstRow="1" bandRow="1">
                <a:tableStyleId>{FCE954D6-0997-4020-B52D-EA2EBF1D6F25}</a:tableStyleId>
              </a:tblPr>
              <a:tblGrid>
                <a:gridCol w="1176106"/>
                <a:gridCol w="1176106"/>
                <a:gridCol w="117610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TrackId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Name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AlbumId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pqr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53586"/>
              </p:ext>
            </p:extLst>
          </p:nvPr>
        </p:nvGraphicFramePr>
        <p:xfrm>
          <a:off x="7997861" y="3810787"/>
          <a:ext cx="3528318" cy="1112520"/>
        </p:xfrm>
        <a:graphic>
          <a:graphicData uri="http://schemas.openxmlformats.org/drawingml/2006/table">
            <a:tbl>
              <a:tblPr firstRow="1" bandRow="1">
                <a:tableStyleId>{FCE954D6-0997-4020-B52D-EA2EBF1D6F25}</a:tableStyleId>
              </a:tblPr>
              <a:tblGrid>
                <a:gridCol w="1176106"/>
                <a:gridCol w="1176106"/>
                <a:gridCol w="117610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TrackId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Name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AlbumId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jkl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stu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3226086" y="5383658"/>
            <a:ext cx="0" cy="4417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flipH="1">
            <a:off x="2892175" y="5848147"/>
            <a:ext cx="667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3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108005" y="5130125"/>
            <a:ext cx="0" cy="4417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flipH="1">
            <a:off x="6774094" y="5594614"/>
            <a:ext cx="667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0938552" y="5105852"/>
            <a:ext cx="0" cy="4417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flipH="1">
            <a:off x="10604641" y="5570341"/>
            <a:ext cx="667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8136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Aggregate Functions and the Group 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COUNT()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SUM()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AVG()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What is the average track length?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Say you want the number of tracks in each album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72239" y="3334306"/>
            <a:ext cx="476444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SELECT Count(</a:t>
            </a:r>
            <a:r>
              <a:rPr lang="en-US" sz="3200" dirty="0" err="1" smtClean="0"/>
              <a:t>AlbumId</a:t>
            </a:r>
            <a:r>
              <a:rPr lang="en-US" sz="3200" dirty="0" smtClean="0"/>
              <a:t>)</a:t>
            </a:r>
          </a:p>
          <a:p>
            <a:r>
              <a:rPr lang="en-US" sz="3200" dirty="0" smtClean="0"/>
              <a:t>FROM Track</a:t>
            </a:r>
          </a:p>
          <a:p>
            <a:r>
              <a:rPr lang="en-US" sz="3200" dirty="0" smtClean="0"/>
              <a:t>GROUP BY </a:t>
            </a:r>
            <a:r>
              <a:rPr lang="en-US" sz="3200" dirty="0" err="1" smtClean="0"/>
              <a:t>AlbumId</a:t>
            </a:r>
            <a:r>
              <a:rPr lang="en-US" sz="3200" dirty="0" smtClean="0"/>
              <a:t>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4332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Aggregate Functions and the Group 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COUNT()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SUM()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AVG()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What is the average track length?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Say you want the number of tracks in each album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ym typeface="Wingdings" panose="05000000000000000000" pitchFamily="2" charset="2"/>
              </a:rPr>
              <a:t>Say you want total length of each album 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28220" y="4437435"/>
            <a:ext cx="70439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SELECT </a:t>
            </a:r>
            <a:r>
              <a:rPr lang="en-US" sz="3200" dirty="0" err="1" smtClean="0"/>
              <a:t>AlbumId</a:t>
            </a:r>
            <a:r>
              <a:rPr lang="en-US" sz="3200" dirty="0" smtClean="0"/>
              <a:t>, SUM(Milliseconds)</a:t>
            </a:r>
          </a:p>
          <a:p>
            <a:r>
              <a:rPr lang="en-US" sz="3200" dirty="0" smtClean="0"/>
              <a:t>FROM Track</a:t>
            </a:r>
            <a:endParaRPr lang="en-US" sz="3200" dirty="0"/>
          </a:p>
          <a:p>
            <a:r>
              <a:rPr lang="en-US" sz="3200" dirty="0" smtClean="0"/>
              <a:t>GROUP BY </a:t>
            </a:r>
            <a:r>
              <a:rPr lang="en-US" sz="3200" dirty="0" err="1" smtClean="0"/>
              <a:t>AlbumId</a:t>
            </a:r>
            <a:r>
              <a:rPr lang="en-US" sz="3200" dirty="0" smtClean="0"/>
              <a:t>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1031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be going back in forth between slides to demonstrate concepts in </a:t>
            </a:r>
            <a:r>
              <a:rPr lang="en-US" dirty="0" err="1" smtClean="0"/>
              <a:t>Sqlite</a:t>
            </a:r>
            <a:r>
              <a:rPr lang="en-US" dirty="0" smtClean="0"/>
              <a:t> Studio.</a:t>
            </a:r>
            <a:endParaRPr lang="en-US" dirty="0"/>
          </a:p>
          <a:p>
            <a:r>
              <a:rPr lang="en-US" dirty="0" smtClean="0"/>
              <a:t>You are encouraged to follow along on your own computers.</a:t>
            </a:r>
          </a:p>
          <a:p>
            <a:endParaRPr lang="en-US" dirty="0" smtClean="0"/>
          </a:p>
          <a:p>
            <a:r>
              <a:rPr lang="en-US" dirty="0" smtClean="0"/>
              <a:t>Topics Covered: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90412"/>
              </p:ext>
            </p:extLst>
          </p:nvPr>
        </p:nvGraphicFramePr>
        <p:xfrm>
          <a:off x="2463736" y="3876440"/>
          <a:ext cx="7264527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1509"/>
                <a:gridCol w="2421509"/>
                <a:gridCol w="2421509"/>
              </a:tblGrid>
              <a:tr h="94488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Tables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0D7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Basic Syntax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0D7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Aggregate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</a:rPr>
                        <a:t> Functions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0D7DB"/>
                    </a:solidFill>
                  </a:tcPr>
                </a:tc>
              </a:tr>
              <a:tr h="9448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Other Useful Statements</a:t>
                      </a:r>
                    </a:p>
                  </a:txBody>
                  <a:tcPr>
                    <a:solidFill>
                      <a:srgbClr val="D0D7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Relational</a:t>
                      </a: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</a:rPr>
                        <a:t> Databases</a:t>
                      </a:r>
                      <a:endParaRPr lang="en-US" sz="2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0D7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Joins</a:t>
                      </a:r>
                    </a:p>
                  </a:txBody>
                  <a:tcPr>
                    <a:solidFill>
                      <a:srgbClr val="D0D7D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528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useful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ORDER BY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Default is “ascending”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Having </a:t>
            </a:r>
            <a:r>
              <a:rPr lang="en-US" dirty="0"/>
              <a:t>Statement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Very similar to WHERE clause but </a:t>
            </a:r>
            <a:r>
              <a:rPr lang="en-US" dirty="0" smtClean="0"/>
              <a:t>“Having” is written after (and before ORDER BY)</a:t>
            </a: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WHERE = </a:t>
            </a:r>
            <a:r>
              <a:rPr lang="en-US" dirty="0" smtClean="0"/>
              <a:t>Subset </a:t>
            </a:r>
            <a:r>
              <a:rPr lang="en-US" dirty="0"/>
              <a:t>data before running the query, no aggregate functions allowed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HAVING = </a:t>
            </a:r>
            <a:r>
              <a:rPr lang="en-US" dirty="0" smtClean="0"/>
              <a:t>Subset </a:t>
            </a:r>
            <a:r>
              <a:rPr lang="en-US" dirty="0"/>
              <a:t>data after running query, aggregate functions are </a:t>
            </a:r>
            <a:r>
              <a:rPr lang="en-US" dirty="0" smtClean="0"/>
              <a:t>allowed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33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what allows us to use “relational” databases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782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Databases with many tables</a:t>
            </a:r>
          </a:p>
          <a:p>
            <a:r>
              <a:rPr lang="en-US" dirty="0" smtClean="0"/>
              <a:t>Each table “connects” with another table (usually with an Identifying Key or Id)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02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6015" y="4914901"/>
            <a:ext cx="2585984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94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575" y="621406"/>
            <a:ext cx="8364837" cy="5066027"/>
          </a:xfrm>
          <a:prstGeom prst="rect">
            <a:avLst/>
          </a:prstGeom>
        </p:spPr>
      </p:pic>
      <p:sp>
        <p:nvSpPr>
          <p:cNvPr id="5" name="Text Placeholder 7"/>
          <p:cNvSpPr txBox="1">
            <a:spLocks/>
          </p:cNvSpPr>
          <p:nvPr/>
        </p:nvSpPr>
        <p:spPr>
          <a:xfrm>
            <a:off x="1539575" y="5715000"/>
            <a:ext cx="9126838" cy="533400"/>
          </a:xfrm>
          <a:prstGeom prst="rect">
            <a:avLst/>
          </a:prstGeom>
        </p:spPr>
        <p:txBody>
          <a:bodyPr anchor="b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004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9436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-"Star-schema-example" by </a:t>
            </a:r>
            <a:r>
              <a:rPr lang="en-US" sz="1600" dirty="0" err="1"/>
              <a:t>SqlPac</a:t>
            </a:r>
            <a:r>
              <a:rPr lang="en-US" sz="1600" dirty="0"/>
              <a:t> (talk) - I created this work entirely by myself.. Licensed under CC BY-SA 3.0 via Wikipedia - https://en.wikipedia.org/wiki/File:Star-schema-example.png#/media/File:Star-schema-example.png</a:t>
            </a:r>
          </a:p>
        </p:txBody>
      </p:sp>
    </p:spTree>
    <p:extLst>
      <p:ext uri="{BB962C8B-B14F-4D97-AF65-F5344CB8AC3E}">
        <p14:creationId xmlns:p14="http://schemas.microsoft.com/office/powerpoint/2010/main" val="110335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575" y="621406"/>
            <a:ext cx="8364837" cy="5066027"/>
          </a:xfrm>
          <a:prstGeom prst="rect">
            <a:avLst/>
          </a:prstGeom>
        </p:spPr>
      </p:pic>
      <p:sp>
        <p:nvSpPr>
          <p:cNvPr id="5" name="Text Placeholder 7"/>
          <p:cNvSpPr txBox="1">
            <a:spLocks/>
          </p:cNvSpPr>
          <p:nvPr/>
        </p:nvSpPr>
        <p:spPr>
          <a:xfrm>
            <a:off x="1539575" y="5715000"/>
            <a:ext cx="9126838" cy="533400"/>
          </a:xfrm>
          <a:prstGeom prst="rect">
            <a:avLst/>
          </a:prstGeom>
        </p:spPr>
        <p:txBody>
          <a:bodyPr anchor="b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004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9436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-"Star-schema-example" by </a:t>
            </a:r>
            <a:r>
              <a:rPr lang="en-US" sz="1600" dirty="0" err="1"/>
              <a:t>SqlPac</a:t>
            </a:r>
            <a:r>
              <a:rPr lang="en-US" sz="1600" dirty="0"/>
              <a:t> (talk) - I created this work entirely by myself.. Licensed under CC BY-SA 3.0 via Wikipedia - https://en.wikipedia.org/wiki/File:Star-schema-example.png#/media/File:Star-schema-example.png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41164" y="3854680"/>
            <a:ext cx="2332049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3200" u="sng" dirty="0"/>
              <a:t>Primary Keys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41163" y="4431268"/>
            <a:ext cx="33760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/>
              <a:t>“Master Key” that points to tables</a:t>
            </a:r>
          </a:p>
        </p:txBody>
      </p:sp>
    </p:spTree>
    <p:extLst>
      <p:ext uri="{BB962C8B-B14F-4D97-AF65-F5344CB8AC3E}">
        <p14:creationId xmlns:p14="http://schemas.microsoft.com/office/powerpoint/2010/main" val="55424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575" y="621406"/>
            <a:ext cx="8364837" cy="5066027"/>
          </a:xfrm>
          <a:prstGeom prst="rect">
            <a:avLst/>
          </a:prstGeom>
        </p:spPr>
      </p:pic>
      <p:sp>
        <p:nvSpPr>
          <p:cNvPr id="5" name="Text Placeholder 7"/>
          <p:cNvSpPr txBox="1">
            <a:spLocks/>
          </p:cNvSpPr>
          <p:nvPr/>
        </p:nvSpPr>
        <p:spPr>
          <a:xfrm>
            <a:off x="1539575" y="5715000"/>
            <a:ext cx="9126838" cy="533400"/>
          </a:xfrm>
          <a:prstGeom prst="rect">
            <a:avLst/>
          </a:prstGeom>
        </p:spPr>
        <p:txBody>
          <a:bodyPr anchor="b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004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9436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-"Star-schema-example" by </a:t>
            </a:r>
            <a:r>
              <a:rPr lang="en-US" sz="1600" dirty="0" err="1"/>
              <a:t>SqlPac</a:t>
            </a:r>
            <a:r>
              <a:rPr lang="en-US" sz="1600" dirty="0"/>
              <a:t> (talk) - I created this work entirely by myself.. Licensed under CC BY-SA 3.0 via Wikipedia - https://en.wikipedia.org/wiki/File:Star-schema-example.png#/media/File:Star-schema-example.png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41164" y="3854680"/>
            <a:ext cx="2332049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3200" u="sng" dirty="0"/>
              <a:t>Primary Keys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41163" y="4431268"/>
            <a:ext cx="33760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/>
              <a:t>“Master Key” that points to tables</a:t>
            </a:r>
          </a:p>
        </p:txBody>
      </p:sp>
      <p:cxnSp>
        <p:nvCxnSpPr>
          <p:cNvPr id="8" name="Elbow Connector 7"/>
          <p:cNvCxnSpPr/>
          <p:nvPr/>
        </p:nvCxnSpPr>
        <p:spPr>
          <a:xfrm flipV="1">
            <a:off x="4917216" y="3657600"/>
            <a:ext cx="721585" cy="95833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87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575" y="621406"/>
            <a:ext cx="8364837" cy="5066027"/>
          </a:xfrm>
          <a:prstGeom prst="rect">
            <a:avLst/>
          </a:prstGeom>
        </p:spPr>
      </p:pic>
      <p:sp>
        <p:nvSpPr>
          <p:cNvPr id="5" name="Text Placeholder 7"/>
          <p:cNvSpPr txBox="1">
            <a:spLocks/>
          </p:cNvSpPr>
          <p:nvPr/>
        </p:nvSpPr>
        <p:spPr>
          <a:xfrm>
            <a:off x="1539575" y="5715000"/>
            <a:ext cx="9126838" cy="533400"/>
          </a:xfrm>
          <a:prstGeom prst="rect">
            <a:avLst/>
          </a:prstGeom>
        </p:spPr>
        <p:txBody>
          <a:bodyPr anchor="b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004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9436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-"Star-schema-example" by </a:t>
            </a:r>
            <a:r>
              <a:rPr lang="en-US" sz="1600" dirty="0" err="1"/>
              <a:t>SqlPac</a:t>
            </a:r>
            <a:r>
              <a:rPr lang="en-US" sz="1600" dirty="0"/>
              <a:t> (talk) - I created this work entirely by myself.. Licensed under CC BY-SA 3.0 via Wikipedia - https://en.wikipedia.org/wiki/File:Star-schema-example.png#/media/File:Star-schema-example.png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41164" y="3854680"/>
            <a:ext cx="2272545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3200" u="sng" dirty="0"/>
              <a:t>Foreign Keys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72846" y="4460919"/>
            <a:ext cx="3867405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/>
              <a:t>Id’s that point back to the original table</a:t>
            </a:r>
          </a:p>
        </p:txBody>
      </p:sp>
      <p:sp>
        <p:nvSpPr>
          <p:cNvPr id="8" name="Oval 7"/>
          <p:cNvSpPr/>
          <p:nvPr/>
        </p:nvSpPr>
        <p:spPr>
          <a:xfrm>
            <a:off x="7484857" y="4032766"/>
            <a:ext cx="2438400" cy="39850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162800" y="943749"/>
            <a:ext cx="2438400" cy="39850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375308" y="1001781"/>
            <a:ext cx="2438400" cy="39850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500" y="0"/>
            <a:ext cx="84955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14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Shape 1357"/>
          <p:cNvSpPr/>
          <p:nvPr/>
        </p:nvSpPr>
        <p:spPr>
          <a:xfrm>
            <a:off x="6282267" y="1"/>
            <a:ext cx="5909732" cy="4978400"/>
          </a:xfrm>
          <a:prstGeom prst="teardrop">
            <a:avLst>
              <a:gd name="adj" fmla="val 100000"/>
            </a:avLst>
          </a:prstGeom>
          <a:solidFill>
            <a:schemeClr val="dk2">
              <a:alpha val="24705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8" name="Shape 1358"/>
          <p:cNvSpPr/>
          <p:nvPr/>
        </p:nvSpPr>
        <p:spPr>
          <a:xfrm>
            <a:off x="7508422" y="1043271"/>
            <a:ext cx="3362777" cy="2852215"/>
          </a:xfrm>
          <a:prstGeom prst="teardrop">
            <a:avLst>
              <a:gd name="adj" fmla="val 100000"/>
            </a:avLst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9" name="Shape 1359"/>
          <p:cNvSpPr txBox="1"/>
          <p:nvPr/>
        </p:nvSpPr>
        <p:spPr>
          <a:xfrm>
            <a:off x="7508422" y="1955720"/>
            <a:ext cx="3234446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Source Sans Pro"/>
              <a:buNone/>
            </a:pPr>
            <a:r>
              <a:rPr lang="en-US" sz="4800" b="0" i="0" u="none" strike="noStrike" cap="none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Joins</a:t>
            </a:r>
          </a:p>
        </p:txBody>
      </p:sp>
      <p:sp useBgFill="1">
        <p:nvSpPr>
          <p:cNvPr id="5" name="Shape 1194"/>
          <p:cNvSpPr txBox="1"/>
          <p:nvPr/>
        </p:nvSpPr>
        <p:spPr>
          <a:xfrm>
            <a:off x="1359529" y="5171665"/>
            <a:ext cx="8195400" cy="1213711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000" dirty="0" smtClean="0"/>
              <a:t>Dhruv Relwani</a:t>
            </a:r>
          </a:p>
          <a:p>
            <a:pPr lvl="0">
              <a:spcBef>
                <a:spcPts val="0"/>
              </a:spcBef>
              <a:buNone/>
            </a:pPr>
            <a:r>
              <a:rPr lang="en-US" sz="2000" dirty="0" smtClean="0"/>
              <a:t>Data Science Society Berkeley</a:t>
            </a:r>
          </a:p>
          <a:p>
            <a:pPr lvl="0">
              <a:spcBef>
                <a:spcPts val="0"/>
              </a:spcBef>
              <a:buNone/>
            </a:pPr>
            <a:r>
              <a:rPr lang="en-US" sz="2000" dirty="0" smtClean="0"/>
              <a:t>Fall 2016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746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and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Give you hands-on experience with the SQL language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Understand practical uses of SQL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Enough knowledge to practice on your own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339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Shape 1349"/>
          <p:cNvSpPr txBox="1">
            <a:spLocks noGrp="1"/>
          </p:cNvSpPr>
          <p:nvPr>
            <p:ph type="title"/>
          </p:nvPr>
        </p:nvSpPr>
        <p:spPr>
          <a:xfrm>
            <a:off x="609600" y="671402"/>
            <a:ext cx="10972800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NULL Values</a:t>
            </a:r>
          </a:p>
        </p:txBody>
      </p:sp>
      <p:sp>
        <p:nvSpPr>
          <p:cNvPr id="1350" name="Shape 1350"/>
          <p:cNvSpPr txBox="1">
            <a:spLocks noGrp="1"/>
          </p:cNvSpPr>
          <p:nvPr>
            <p:ph type="body" idx="1"/>
          </p:nvPr>
        </p:nvSpPr>
        <p:spPr>
          <a:xfrm>
            <a:off x="609600" y="1336671"/>
            <a:ext cx="10972800" cy="3385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1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351" name="Shape 1351"/>
          <p:cNvSpPr/>
          <p:nvPr/>
        </p:nvSpPr>
        <p:spPr>
          <a:xfrm>
            <a:off x="5791200" y="1240530"/>
            <a:ext cx="609600" cy="235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2" name="Shape 1352"/>
          <p:cNvSpPr txBox="1"/>
          <p:nvPr/>
        </p:nvSpPr>
        <p:spPr>
          <a:xfrm>
            <a:off x="1017666" y="1621528"/>
            <a:ext cx="10178293" cy="439827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3600" b="0" i="0" u="none" strike="noStrike" cap="none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Column </a:t>
            </a:r>
            <a:r>
              <a:rPr lang="en-US" sz="36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values are sometimes unknown or inapplicable</a:t>
            </a: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lang="en-US" sz="36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SQL provides a special value </a:t>
            </a:r>
            <a:r>
              <a:rPr lang="en-US" sz="3600" b="0" i="0" u="none" strike="noStrike" cap="none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“null”, </a:t>
            </a:r>
            <a:r>
              <a:rPr lang="en-US" sz="36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for such situations.</a:t>
            </a:r>
          </a:p>
          <a:p>
            <a:pPr marL="742950" marR="0" lvl="1" indent="-285750" algn="l" rtl="0">
              <a:spcBef>
                <a:spcPts val="480"/>
              </a:spcBef>
              <a:buClr>
                <a:schemeClr val="dk2"/>
              </a:buClr>
              <a:buSzPct val="100000"/>
              <a:buFont typeface="Arial"/>
              <a:buChar char="–"/>
            </a:pPr>
            <a:r>
              <a:rPr lang="en-US" sz="3600" b="0" i="0" u="none" strike="noStrike" cap="none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We </a:t>
            </a:r>
            <a:r>
              <a:rPr lang="en-US" sz="36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need a 3-valued </a:t>
            </a:r>
            <a:r>
              <a:rPr lang="en-US" sz="3600" b="0" i="0" u="none" strike="noStrike" cap="none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logic:</a:t>
            </a:r>
            <a:br>
              <a:rPr lang="en-US" sz="3600" b="0" i="0" u="none" strike="noStrike" cap="none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600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3600" b="0" i="0" u="none" strike="noStrike" cap="none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rue</a:t>
            </a:r>
            <a:r>
              <a:rPr lang="en-US" sz="36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3600" b="0" i="0" u="none" strike="noStrike" cap="none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False </a:t>
            </a:r>
            <a:r>
              <a:rPr lang="en-US" sz="36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3600" b="0" i="0" u="none" strike="noStrike" cap="none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Null (Unknown).</a:t>
            </a:r>
            <a:endParaRPr lang="en-US" sz="36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Shape 1367"/>
          <p:cNvSpPr txBox="1">
            <a:spLocks noGrp="1"/>
          </p:cNvSpPr>
          <p:nvPr>
            <p:ph type="title"/>
          </p:nvPr>
        </p:nvSpPr>
        <p:spPr>
          <a:xfrm>
            <a:off x="304800" y="644671"/>
            <a:ext cx="10972800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33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Joins</a:t>
            </a:r>
          </a:p>
        </p:txBody>
      </p:sp>
      <p:sp>
        <p:nvSpPr>
          <p:cNvPr id="1368" name="Shape 1368"/>
          <p:cNvSpPr txBox="1">
            <a:spLocks noGrp="1"/>
          </p:cNvSpPr>
          <p:nvPr>
            <p:ph type="body" idx="1"/>
          </p:nvPr>
        </p:nvSpPr>
        <p:spPr>
          <a:xfrm>
            <a:off x="609600" y="1336671"/>
            <a:ext cx="10972800" cy="3385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1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369" name="Shape 1369"/>
          <p:cNvSpPr/>
          <p:nvPr/>
        </p:nvSpPr>
        <p:spPr>
          <a:xfrm>
            <a:off x="5791200" y="1240530"/>
            <a:ext cx="609600" cy="235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0" name="Shape 1370"/>
          <p:cNvSpPr/>
          <p:nvPr/>
        </p:nvSpPr>
        <p:spPr>
          <a:xfrm>
            <a:off x="304800" y="1524000"/>
            <a:ext cx="11684000" cy="4476108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2075" tIns="46025" rIns="92075" bIns="4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0" i="0" u="none" strike="noStrike" cap="none" dirty="0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SELECT</a:t>
            </a:r>
            <a:r>
              <a:rPr lang="en-US" sz="3200" b="0" i="0" u="none" strike="noStrike" cap="none" dirty="0">
                <a:solidFill>
                  <a:srgbClr val="135B0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</a:t>
            </a:r>
            <a:r>
              <a:rPr lang="en-US" sz="3200" dirty="0" smtClean="0">
                <a:solidFill>
                  <a:schemeClr val="tx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olumn1, column2, </a:t>
            </a:r>
            <a:r>
              <a:rPr lang="mr-IN" sz="3200" dirty="0" smtClean="0">
                <a:solidFill>
                  <a:schemeClr val="tx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…</a:t>
            </a:r>
            <a:endParaRPr lang="en-US" sz="3200" b="0" i="0" u="none" strike="noStrike" cap="none" dirty="0" smtClean="0">
              <a:solidFill>
                <a:srgbClr val="135B02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lvl="0">
              <a:buSzPct val="25000"/>
            </a:pPr>
            <a:endParaRPr lang="en-US" sz="3200" b="0" i="0" u="none" strike="noStrike" cap="none" dirty="0" smtClean="0">
              <a:solidFill>
                <a:srgbClr val="C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lvl="0">
              <a:buSzPct val="25000"/>
            </a:pPr>
            <a:endParaRPr lang="en-US" sz="3200" b="0" i="0" u="none" strike="noStrike" cap="none" dirty="0" smtClean="0">
              <a:solidFill>
                <a:srgbClr val="C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lvl="0">
              <a:buSzPct val="25000"/>
            </a:pPr>
            <a:endParaRPr lang="en-US" sz="3200" dirty="0">
              <a:solidFill>
                <a:srgbClr val="C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lvl="0">
              <a:buSzPct val="25000"/>
            </a:pPr>
            <a:r>
              <a:rPr lang="en-US" sz="3200" b="0" i="0" u="none" strike="noStrike" cap="none" dirty="0" smtClean="0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FROM</a:t>
            </a:r>
            <a:r>
              <a:rPr lang="en-US" sz="3200" b="0" i="0" u="none" strike="noStrike" cap="none" dirty="0" smtClean="0">
                <a:solidFill>
                  <a:srgbClr val="135B0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r>
              <a:rPr lang="en-US" sz="3200" dirty="0" smtClean="0">
                <a:solidFill>
                  <a:schemeClr val="tx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</a:t>
            </a:r>
            <a:r>
              <a:rPr lang="en-US" sz="3200" b="0" u="none" strike="noStrike" cap="none" dirty="0" smtClean="0">
                <a:solidFill>
                  <a:schemeClr val="tx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able1                                 </a:t>
            </a:r>
            <a:r>
              <a:rPr lang="en-US" sz="3200" dirty="0" smtClean="0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JOIN </a:t>
            </a:r>
            <a:r>
              <a:rPr lang="en-US" sz="3200" dirty="0" smtClean="0">
                <a:solidFill>
                  <a:schemeClr val="tx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table2</a:t>
            </a:r>
            <a:endParaRPr lang="en-US" sz="3200" dirty="0" smtClean="0">
              <a:solidFill>
                <a:srgbClr val="135B02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0" i="0" u="none" strike="noStrike" cap="none" dirty="0">
                <a:solidFill>
                  <a:srgbClr val="135B0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-US" sz="3200" b="0" i="0" u="none" strike="noStrike" cap="none" dirty="0" smtClean="0">
                <a:solidFill>
                  <a:srgbClr val="135B0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     </a:t>
            </a:r>
            <a:r>
              <a:rPr lang="en-US" sz="3200" b="0" i="0" u="none" strike="noStrike" cap="none" dirty="0" smtClean="0">
                <a:solidFill>
                  <a:schemeClr val="accent6">
                    <a:lumMod val="50000"/>
                  </a:schemeClr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      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endParaRPr lang="en-US" sz="3200" b="0" i="1" u="none" strike="noStrike" cap="none" dirty="0">
              <a:solidFill>
                <a:srgbClr val="6600CC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lang="en-US" sz="3200" b="0" i="0" u="none" strike="noStrike" cap="none" dirty="0" smtClean="0">
              <a:solidFill>
                <a:srgbClr val="C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lang="en-US" sz="3200" b="0" i="0" u="none" strike="noStrike" cap="none" dirty="0" smtClean="0">
              <a:solidFill>
                <a:srgbClr val="C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0" i="0" u="none" strike="noStrike" cap="none" dirty="0" smtClean="0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ON </a:t>
            </a:r>
            <a:r>
              <a:rPr lang="en-US" sz="3200" b="0" i="0" u="none" strike="noStrike" cap="none" dirty="0" smtClean="0">
                <a:solidFill>
                  <a:schemeClr val="tx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table1.PrimaryKey = table2.ForeignKey</a:t>
            </a:r>
            <a:r>
              <a:rPr lang="en-US" sz="3200" b="0" i="0" u="none" strike="noStrike" cap="none" dirty="0" smtClean="0">
                <a:solidFill>
                  <a:srgbClr val="135B0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;</a:t>
            </a:r>
            <a:endParaRPr lang="en-US" sz="3200" b="0" i="0" u="none" strike="noStrike" cap="none" dirty="0">
              <a:solidFill>
                <a:srgbClr val="135B02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1" u="none" strike="noStrike" cap="none" dirty="0">
              <a:solidFill>
                <a:srgbClr val="135B02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1" u="none" strike="noStrike" cap="none" dirty="0">
              <a:solidFill>
                <a:srgbClr val="135B02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61699" y="2698893"/>
            <a:ext cx="2908168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70AD47">
                    <a:lumMod val="50000"/>
                  </a:srgbClr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INNER</a:t>
            </a:r>
          </a:p>
          <a:p>
            <a:pPr lvl="0">
              <a:buSzPct val="25000"/>
            </a:pPr>
            <a:r>
              <a:rPr lang="en-US" sz="3200" dirty="0" smtClean="0">
                <a:solidFill>
                  <a:srgbClr val="70AD47">
                    <a:lumMod val="50000"/>
                  </a:srgbClr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LEFT OUTER</a:t>
            </a:r>
          </a:p>
          <a:p>
            <a:pPr>
              <a:buSzPct val="25000"/>
            </a:pPr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RIGHT OUTER</a:t>
            </a:r>
          </a:p>
          <a:p>
            <a:pPr>
              <a:buSzPct val="25000"/>
            </a:pPr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FULL OUTER</a:t>
            </a:r>
            <a:endParaRPr lang="en-US" sz="3200" dirty="0">
              <a:solidFill>
                <a:srgbClr val="70AD47">
                  <a:lumMod val="50000"/>
                </a:srgbClr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79"/>
          <p:cNvSpPr txBox="1">
            <a:spLocks/>
          </p:cNvSpPr>
          <p:nvPr/>
        </p:nvSpPr>
        <p:spPr>
          <a:xfrm>
            <a:off x="287867" y="289856"/>
            <a:ext cx="10972800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pPr algn="l">
              <a:buClr>
                <a:schemeClr val="dk2"/>
              </a:buClr>
              <a:buSzPct val="25000"/>
            </a:pPr>
            <a:r>
              <a:rPr lang="en-US" sz="3300" dirty="0" smtClean="0">
                <a:solidFill>
                  <a:schemeClr val="dk2"/>
                </a:solidFill>
              </a:rPr>
              <a:t>Our Tables / Relations</a:t>
            </a:r>
            <a:endParaRPr lang="en-US" sz="3300" dirty="0">
              <a:solidFill>
                <a:schemeClr val="dk2"/>
              </a:solidFill>
            </a:endParaRPr>
          </a:p>
        </p:txBody>
      </p:sp>
      <p:pic>
        <p:nvPicPr>
          <p:cNvPr id="5" name="Shape 139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8534" y="1764972"/>
            <a:ext cx="7524750" cy="2549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13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74534" y="4902200"/>
            <a:ext cx="7524750" cy="195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14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17733" y="1702264"/>
            <a:ext cx="7520517" cy="261255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1209"/>
          <p:cNvSpPr/>
          <p:nvPr/>
        </p:nvSpPr>
        <p:spPr>
          <a:xfrm>
            <a:off x="169333" y="1303010"/>
            <a:ext cx="1545166" cy="4619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 dirty="0">
                <a:solidFill>
                  <a:srgbClr val="00B050"/>
                </a:solidFill>
                <a:latin typeface="Book Antiqua"/>
                <a:ea typeface="Book Antiqua"/>
                <a:cs typeface="Book Antiqua"/>
                <a:sym typeface="Book Antiqua"/>
              </a:rPr>
              <a:t>Sailors</a:t>
            </a:r>
          </a:p>
        </p:txBody>
      </p:sp>
      <p:sp>
        <p:nvSpPr>
          <p:cNvPr id="9" name="Shape 1209"/>
          <p:cNvSpPr/>
          <p:nvPr/>
        </p:nvSpPr>
        <p:spPr>
          <a:xfrm>
            <a:off x="6417733" y="1240303"/>
            <a:ext cx="1545166" cy="4619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 dirty="0" smtClean="0">
                <a:solidFill>
                  <a:schemeClr val="accent5">
                    <a:lumMod val="75000"/>
                  </a:schemeClr>
                </a:solidFill>
                <a:latin typeface="Book Antiqua"/>
                <a:ea typeface="Book Antiqua"/>
                <a:cs typeface="Book Antiqua"/>
                <a:sym typeface="Book Antiqua"/>
              </a:rPr>
              <a:t>Boats</a:t>
            </a:r>
            <a:endParaRPr lang="en-US" sz="2400" b="1" i="0" u="none" strike="noStrike" cap="none" dirty="0">
              <a:solidFill>
                <a:schemeClr val="accent5">
                  <a:lumMod val="75000"/>
                </a:schemeClr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1" name="Shape 1209"/>
          <p:cNvSpPr/>
          <p:nvPr/>
        </p:nvSpPr>
        <p:spPr>
          <a:xfrm>
            <a:off x="3674533" y="4377531"/>
            <a:ext cx="2133599" cy="4619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 dirty="0" smtClean="0">
                <a:solidFill>
                  <a:schemeClr val="accent2"/>
                </a:solidFill>
                <a:latin typeface="Book Antiqua"/>
                <a:ea typeface="Book Antiqua"/>
                <a:cs typeface="Book Antiqua"/>
                <a:sym typeface="Book Antiqua"/>
              </a:rPr>
              <a:t>Reserves</a:t>
            </a:r>
            <a:endParaRPr lang="en-US" sz="2400" b="1" i="0" u="none" strike="noStrike" cap="none" dirty="0">
              <a:solidFill>
                <a:schemeClr val="accent2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115490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Shape 1379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33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Inner Joins</a:t>
            </a:r>
          </a:p>
        </p:txBody>
      </p:sp>
      <p:sp>
        <p:nvSpPr>
          <p:cNvPr id="1380" name="Shape 1380"/>
          <p:cNvSpPr txBox="1">
            <a:spLocks noGrp="1"/>
          </p:cNvSpPr>
          <p:nvPr>
            <p:ph type="body" idx="1"/>
          </p:nvPr>
        </p:nvSpPr>
        <p:spPr>
          <a:xfrm>
            <a:off x="609600" y="893869"/>
            <a:ext cx="10972800" cy="3385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1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381" name="Shape 1381"/>
          <p:cNvSpPr/>
          <p:nvPr/>
        </p:nvSpPr>
        <p:spPr>
          <a:xfrm>
            <a:off x="5791200" y="797727"/>
            <a:ext cx="609600" cy="235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2" name="Shape 1382"/>
          <p:cNvSpPr txBox="1"/>
          <p:nvPr/>
        </p:nvSpPr>
        <p:spPr>
          <a:xfrm>
            <a:off x="-269268" y="1021896"/>
            <a:ext cx="5874201" cy="14798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SELECT </a:t>
            </a:r>
            <a:r>
              <a:rPr lang="en-US" sz="2800" b="1" i="0" u="none" strike="noStrike" cap="none" dirty="0" err="1" smtClean="0">
                <a:solidFill>
                  <a:srgbClr val="00B05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</a:t>
            </a:r>
            <a:r>
              <a:rPr lang="en-US" sz="2400" b="0" i="0" u="none" strike="noStrike" cap="none" dirty="0" err="1" smtClean="0">
                <a:solidFill>
                  <a:srgbClr val="17161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.sid</a:t>
            </a:r>
            <a:r>
              <a:rPr lang="en-US" sz="2400" b="0" i="0" u="none" strike="noStrike" cap="none" dirty="0">
                <a:solidFill>
                  <a:srgbClr val="17161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-US" sz="2800" b="1" i="0" u="none" strike="noStrike" cap="none" dirty="0" err="1" smtClean="0">
                <a:solidFill>
                  <a:srgbClr val="00B05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</a:t>
            </a:r>
            <a:r>
              <a:rPr lang="en-US" sz="2400" b="0" i="0" u="none" strike="noStrike" cap="none" dirty="0" err="1" smtClean="0">
                <a:solidFill>
                  <a:srgbClr val="17161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.sname</a:t>
            </a:r>
            <a:r>
              <a:rPr lang="en-US" sz="2400" b="0" i="0" u="none" strike="noStrike" cap="none" dirty="0">
                <a:solidFill>
                  <a:srgbClr val="17161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-US" sz="2800" b="1" i="0" u="none" strike="noStrike" cap="none" dirty="0" err="1" smtClean="0">
                <a:solidFill>
                  <a:schemeClr val="accent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</a:t>
            </a:r>
            <a:r>
              <a:rPr lang="en-US" sz="2400" b="0" i="0" u="none" strike="noStrike" cap="none" dirty="0" err="1" smtClean="0">
                <a:solidFill>
                  <a:srgbClr val="17161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.bid</a:t>
            </a:r>
            <a:endParaRPr lang="en-US" sz="2400" b="0" i="0" u="none" strike="noStrike" cap="none" dirty="0">
              <a:solidFill>
                <a:srgbClr val="171616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-US" sz="2400" b="0" i="0" u="none" strike="noStrike" cap="none" dirty="0" smtClean="0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FROM </a:t>
            </a:r>
            <a:r>
              <a:rPr lang="en-US" sz="2400" b="0" i="0" u="none" strike="noStrike" cap="none" dirty="0">
                <a:solidFill>
                  <a:srgbClr val="17161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Sailors </a:t>
            </a:r>
            <a:r>
              <a:rPr lang="en-US" sz="2800" b="1" i="0" u="none" strike="noStrike" cap="none" dirty="0" smtClean="0">
                <a:solidFill>
                  <a:srgbClr val="00B05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</a:t>
            </a:r>
            <a:r>
              <a:rPr lang="en-US" sz="2400" b="0" i="0" u="none" strike="noStrike" cap="none" dirty="0" smtClean="0">
                <a:solidFill>
                  <a:srgbClr val="17161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-US" sz="2400" b="0" i="0" u="none" strike="noStrike" cap="none" dirty="0">
                <a:solidFill>
                  <a:srgbClr val="17161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Reserves </a:t>
            </a:r>
            <a:r>
              <a:rPr lang="en-US" sz="2800" b="1" i="0" u="none" strike="noStrike" cap="none" dirty="0" smtClean="0">
                <a:solidFill>
                  <a:schemeClr val="accent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</a:t>
            </a:r>
            <a:endParaRPr lang="en-US" sz="2800" b="1" i="0" u="none" strike="noStrike" cap="none" dirty="0">
              <a:solidFill>
                <a:schemeClr val="accent2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-US" sz="2400" b="0" i="0" u="none" strike="noStrike" cap="none" dirty="0" smtClean="0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WHERE </a:t>
            </a:r>
            <a:r>
              <a:rPr lang="en-US" sz="2800" b="1" i="0" u="none" strike="noStrike" cap="none" dirty="0" err="1" smtClean="0">
                <a:solidFill>
                  <a:srgbClr val="00B05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</a:t>
            </a:r>
            <a:r>
              <a:rPr lang="en-US" sz="2400" b="0" i="0" u="none" strike="noStrike" cap="none" dirty="0" err="1" smtClean="0">
                <a:solidFill>
                  <a:srgbClr val="17161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.sid</a:t>
            </a:r>
            <a:r>
              <a:rPr lang="en-US" sz="2400" b="0" i="0" u="none" strike="noStrike" cap="none" dirty="0" smtClean="0">
                <a:solidFill>
                  <a:srgbClr val="17161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-US" sz="2400" b="0" i="0" u="none" strike="noStrike" cap="none" dirty="0">
                <a:solidFill>
                  <a:srgbClr val="17161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= </a:t>
            </a:r>
            <a:r>
              <a:rPr lang="en-US" sz="2800" b="1" i="0" u="none" strike="noStrike" cap="none" dirty="0" err="1" smtClean="0">
                <a:solidFill>
                  <a:schemeClr val="accent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</a:t>
            </a:r>
            <a:r>
              <a:rPr lang="en-US" sz="2400" b="0" i="0" u="none" strike="noStrike" cap="none" dirty="0" err="1" smtClean="0">
                <a:solidFill>
                  <a:srgbClr val="17161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.sid</a:t>
            </a:r>
            <a:r>
              <a:rPr lang="en-US" sz="2400" b="0" i="0" u="none" strike="noStrike" cap="none" dirty="0" smtClean="0">
                <a:solidFill>
                  <a:srgbClr val="17161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;</a:t>
            </a:r>
            <a:endParaRPr lang="en-US" sz="2400" b="0" i="0" u="none" strike="noStrike" cap="none" dirty="0">
              <a:solidFill>
                <a:srgbClr val="171616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endParaRPr sz="2000" b="0" i="0" u="none" strike="noStrike" cap="none" dirty="0">
              <a:solidFill>
                <a:srgbClr val="C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383" name="Shape 1383"/>
          <p:cNvSpPr/>
          <p:nvPr/>
        </p:nvSpPr>
        <p:spPr>
          <a:xfrm>
            <a:off x="4707467" y="1180781"/>
            <a:ext cx="1794933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Both are equivalent!</a:t>
            </a:r>
          </a:p>
        </p:txBody>
      </p:sp>
      <p:pic>
        <p:nvPicPr>
          <p:cNvPr id="10" name="Shape 13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1532" y="3081620"/>
            <a:ext cx="5992734" cy="18021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39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42600" y="5405283"/>
            <a:ext cx="5554134" cy="1452717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09"/>
          <p:cNvSpPr/>
          <p:nvPr/>
        </p:nvSpPr>
        <p:spPr>
          <a:xfrm>
            <a:off x="1142600" y="2589879"/>
            <a:ext cx="1545166" cy="4619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 dirty="0">
                <a:solidFill>
                  <a:srgbClr val="00B050"/>
                </a:solidFill>
                <a:latin typeface="Book Antiqua"/>
                <a:ea typeface="Book Antiqua"/>
                <a:cs typeface="Book Antiqua"/>
                <a:sym typeface="Book Antiqua"/>
              </a:rPr>
              <a:t>Sailors</a:t>
            </a:r>
          </a:p>
        </p:txBody>
      </p:sp>
      <p:sp>
        <p:nvSpPr>
          <p:cNvPr id="13" name="Shape 1209"/>
          <p:cNvSpPr/>
          <p:nvPr/>
        </p:nvSpPr>
        <p:spPr>
          <a:xfrm>
            <a:off x="1142600" y="4880614"/>
            <a:ext cx="2133599" cy="4619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 dirty="0" smtClean="0">
                <a:solidFill>
                  <a:schemeClr val="accent2"/>
                </a:solidFill>
                <a:latin typeface="Book Antiqua"/>
                <a:ea typeface="Book Antiqua"/>
                <a:cs typeface="Book Antiqua"/>
                <a:sym typeface="Book Antiqua"/>
              </a:rPr>
              <a:t>Reserves</a:t>
            </a:r>
            <a:endParaRPr lang="en-US" sz="2400" b="1" i="0" u="none" strike="noStrike" cap="none" dirty="0">
              <a:solidFill>
                <a:schemeClr val="accent2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96734" y="963278"/>
            <a:ext cx="5436395" cy="1487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400"/>
              </a:spcBef>
              <a:buClr>
                <a:srgbClr val="C00000"/>
              </a:buClr>
              <a:buSzPct val="25000"/>
            </a:pPr>
            <a:r>
              <a:rPr lang="en-US" sz="2200" dirty="0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SELECT </a:t>
            </a:r>
            <a:r>
              <a:rPr lang="en-US" sz="2800" b="1" dirty="0" err="1" smtClean="0">
                <a:solidFill>
                  <a:srgbClr val="00B05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</a:t>
            </a:r>
            <a:r>
              <a:rPr lang="en-US" sz="2200" dirty="0" err="1" smtClean="0">
                <a:solidFill>
                  <a:srgbClr val="17161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.sid</a:t>
            </a:r>
            <a:r>
              <a:rPr lang="en-US" sz="2200" dirty="0">
                <a:solidFill>
                  <a:srgbClr val="17161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-US" sz="2800" b="1" dirty="0" err="1" smtClean="0">
                <a:solidFill>
                  <a:srgbClr val="00B05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</a:t>
            </a:r>
            <a:r>
              <a:rPr lang="en-US" sz="2200" dirty="0" err="1" smtClean="0">
                <a:solidFill>
                  <a:srgbClr val="17161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.sname</a:t>
            </a:r>
            <a:r>
              <a:rPr lang="en-US" sz="2200" dirty="0">
                <a:solidFill>
                  <a:srgbClr val="17161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-US" sz="2800" b="1" dirty="0" err="1" smtClean="0">
                <a:solidFill>
                  <a:schemeClr val="accent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</a:t>
            </a:r>
            <a:r>
              <a:rPr lang="en-US" sz="2200" dirty="0" err="1" smtClean="0">
                <a:solidFill>
                  <a:srgbClr val="17161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.bid</a:t>
            </a:r>
            <a:endParaRPr lang="en-US" sz="2200" dirty="0" smtClean="0">
              <a:solidFill>
                <a:srgbClr val="171616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lvl="0">
              <a:spcBef>
                <a:spcPts val="400"/>
              </a:spcBef>
              <a:buClr>
                <a:srgbClr val="C00000"/>
              </a:buClr>
              <a:buSzPct val="25000"/>
            </a:pPr>
            <a:r>
              <a:rPr lang="en-US" sz="2200" dirty="0" smtClean="0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FROM </a:t>
            </a:r>
            <a:r>
              <a:rPr lang="en-US" sz="2200" dirty="0">
                <a:solidFill>
                  <a:srgbClr val="17161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Sailors </a:t>
            </a:r>
            <a:r>
              <a:rPr lang="en-US" sz="2800" b="1" dirty="0" smtClean="0">
                <a:solidFill>
                  <a:srgbClr val="00B05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</a:t>
            </a:r>
            <a:r>
              <a:rPr lang="en-US" sz="2200" dirty="0" smtClean="0">
                <a:solidFill>
                  <a:srgbClr val="17161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-US" sz="2200" dirty="0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INNER JOIN </a:t>
            </a:r>
            <a:r>
              <a:rPr lang="en-US" sz="2200" dirty="0">
                <a:solidFill>
                  <a:srgbClr val="17161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Reserves </a:t>
            </a:r>
            <a:r>
              <a:rPr lang="en-US" sz="2800" b="1" dirty="0" smtClean="0">
                <a:solidFill>
                  <a:schemeClr val="accent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</a:t>
            </a:r>
          </a:p>
          <a:p>
            <a:pPr lvl="0">
              <a:spcBef>
                <a:spcPts val="400"/>
              </a:spcBef>
              <a:buClr>
                <a:srgbClr val="C00000"/>
              </a:buClr>
              <a:buSzPct val="25000"/>
            </a:pPr>
            <a:r>
              <a:rPr lang="en-US" sz="2200" dirty="0" smtClean="0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ON </a:t>
            </a:r>
            <a:r>
              <a:rPr lang="en-US" sz="2800" b="1" dirty="0" err="1" smtClean="0">
                <a:solidFill>
                  <a:srgbClr val="00B05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</a:t>
            </a:r>
            <a:r>
              <a:rPr lang="en-US" sz="2200" dirty="0" err="1" smtClean="0">
                <a:solidFill>
                  <a:srgbClr val="17161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.sid</a:t>
            </a:r>
            <a:r>
              <a:rPr lang="en-US" sz="2200" dirty="0" smtClean="0">
                <a:solidFill>
                  <a:srgbClr val="17161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= </a:t>
            </a:r>
            <a:r>
              <a:rPr lang="en-US" sz="2800" b="1" dirty="0" err="1" smtClean="0">
                <a:solidFill>
                  <a:schemeClr val="accent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</a:t>
            </a:r>
            <a:r>
              <a:rPr lang="en-US" sz="2200" dirty="0" err="1" smtClean="0">
                <a:solidFill>
                  <a:srgbClr val="17161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.sid</a:t>
            </a:r>
            <a:r>
              <a:rPr lang="en-US" sz="2200" dirty="0" smtClean="0">
                <a:solidFill>
                  <a:srgbClr val="17161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;</a:t>
            </a:r>
            <a:endParaRPr lang="en-US" sz="2200" dirty="0">
              <a:solidFill>
                <a:srgbClr val="171616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pic>
        <p:nvPicPr>
          <p:cNvPr id="17" name="Shape 139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96734" y="3160305"/>
            <a:ext cx="5262033" cy="1319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Shape 1402"/>
          <p:cNvSpPr txBox="1">
            <a:spLocks noGrp="1"/>
          </p:cNvSpPr>
          <p:nvPr>
            <p:ph type="title"/>
          </p:nvPr>
        </p:nvSpPr>
        <p:spPr>
          <a:xfrm>
            <a:off x="304800" y="668430"/>
            <a:ext cx="10972800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33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Left </a:t>
            </a:r>
            <a:r>
              <a:rPr lang="en-US" sz="3300" b="0" i="0" u="none" strike="noStrike" cap="none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OUTER Joins</a:t>
            </a:r>
            <a:endParaRPr lang="en-US" sz="33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3" name="Shape 1403"/>
          <p:cNvSpPr txBox="1">
            <a:spLocks noGrp="1"/>
          </p:cNvSpPr>
          <p:nvPr>
            <p:ph type="body" idx="1"/>
          </p:nvPr>
        </p:nvSpPr>
        <p:spPr>
          <a:xfrm>
            <a:off x="609600" y="1336671"/>
            <a:ext cx="10972800" cy="3385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1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404" name="Shape 1404"/>
          <p:cNvSpPr/>
          <p:nvPr/>
        </p:nvSpPr>
        <p:spPr>
          <a:xfrm>
            <a:off x="5791200" y="1240530"/>
            <a:ext cx="609600" cy="235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5" name="Shape 1405"/>
          <p:cNvSpPr txBox="1"/>
          <p:nvPr/>
        </p:nvSpPr>
        <p:spPr>
          <a:xfrm>
            <a:off x="304801" y="1348122"/>
            <a:ext cx="6916866" cy="312747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lvl="1" indent="-342900"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Returns all matched </a:t>
            </a:r>
            <a:r>
              <a:rPr lang="en-US" sz="2400" b="0" i="0" u="none" strike="noStrike" cap="none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rows from both tables, </a:t>
            </a:r>
            <a:r>
              <a:rPr lang="en-US" sz="24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plus all unmatched rows from the table on the </a:t>
            </a:r>
            <a:r>
              <a:rPr lang="en-US" sz="24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left</a:t>
            </a:r>
            <a:r>
              <a:rPr lang="en-US" sz="24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of the </a:t>
            </a:r>
            <a:r>
              <a:rPr lang="en-US" sz="2400" dirty="0" smtClean="0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“LEFT OUTER JOIN”</a:t>
            </a:r>
            <a:r>
              <a:rPr lang="en-US" sz="2400" b="0" i="0" u="none" strike="noStrike" cap="none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clause.</a:t>
            </a:r>
            <a:endParaRPr lang="en-US" sz="24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lang="en-US" sz="22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(use </a:t>
            </a:r>
            <a:r>
              <a:rPr lang="en-US" sz="2200" b="0" i="0" u="none" strike="noStrike" cap="none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Null </a:t>
            </a:r>
            <a:r>
              <a:rPr lang="en-US" sz="2200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where </a:t>
            </a:r>
            <a:r>
              <a:rPr lang="en-US" sz="2200" b="0" i="0" u="none" strike="noStrike" cap="none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columns don’t match)</a:t>
            </a:r>
            <a:endParaRPr sz="24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spcBef>
                <a:spcPts val="4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Returns </a:t>
            </a:r>
            <a:r>
              <a:rPr lang="en-US" sz="24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all </a:t>
            </a:r>
            <a:r>
              <a:rPr lang="en-US" sz="2400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sid</a:t>
            </a:r>
            <a:r>
              <a:rPr lang="en-US" sz="24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sname</a:t>
            </a:r>
            <a:r>
              <a:rPr lang="en-US" sz="24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for sailors &amp; </a:t>
            </a:r>
            <a:r>
              <a:rPr lang="en-US" sz="2400" b="0" i="0" u="none" strike="noStrike" cap="none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bid </a:t>
            </a:r>
            <a:r>
              <a:rPr lang="en-US" sz="24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lang="en-US" sz="2400" b="0" i="0" u="none" strike="noStrike" cap="none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boats </a:t>
            </a:r>
            <a:r>
              <a:rPr lang="en-US" sz="24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 any of their reservations</a:t>
            </a:r>
          </a:p>
          <a:p>
            <a:pPr marL="742950" lvl="1" indent="-285750">
              <a:spcBef>
                <a:spcPts val="440"/>
              </a:spcBef>
              <a:buClr>
                <a:schemeClr val="dk2"/>
              </a:buClr>
              <a:buSzPct val="100000"/>
              <a:buFont typeface="Arial"/>
              <a:buChar char="–"/>
            </a:pPr>
            <a:r>
              <a:rPr lang="en-US" sz="22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Note: no match for </a:t>
            </a:r>
            <a:r>
              <a:rPr lang="en-US" sz="2400" b="1" dirty="0" err="1" smtClean="0">
                <a:solidFill>
                  <a:srgbClr val="00B05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</a:t>
            </a:r>
            <a:r>
              <a:rPr lang="en-US" sz="2200" b="0" i="0" u="none" strike="noStrike" cap="none" dirty="0" err="1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.sid</a:t>
            </a:r>
            <a:r>
              <a:rPr lang="en-US" sz="2200" b="0" i="0" u="none" strike="noStrike" cap="none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2400" b="1" dirty="0" err="1">
                <a:solidFill>
                  <a:schemeClr val="accent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</a:t>
            </a:r>
            <a:r>
              <a:rPr lang="en-US" sz="2200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.sid</a:t>
            </a:r>
            <a:r>
              <a:rPr lang="en-US" sz="22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? </a:t>
            </a:r>
            <a:r>
              <a:rPr lang="en-US" sz="2400" b="1" dirty="0" err="1" smtClean="0">
                <a:solidFill>
                  <a:schemeClr val="accent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</a:t>
            </a:r>
            <a:r>
              <a:rPr lang="en-US" sz="2200" b="0" i="0" u="none" strike="noStrike" cap="none" dirty="0" err="1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.bid</a:t>
            </a:r>
            <a:r>
              <a:rPr lang="en-US" sz="2200" b="0" i="0" u="none" strike="noStrike" cap="none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b="0" i="0" u="none" strike="noStrike" cap="none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IS NULL</a:t>
            </a:r>
            <a:r>
              <a:rPr lang="en-US" sz="22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</a:p>
        </p:txBody>
      </p:sp>
      <p:sp>
        <p:nvSpPr>
          <p:cNvPr id="2" name="Rectangle 1"/>
          <p:cNvSpPr/>
          <p:nvPr/>
        </p:nvSpPr>
        <p:spPr>
          <a:xfrm>
            <a:off x="6758875" y="1312912"/>
            <a:ext cx="6096000" cy="169790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00050" lvl="1" indent="-6350">
              <a:spcBef>
                <a:spcPts val="480"/>
              </a:spcBef>
              <a:buClr>
                <a:srgbClr val="C00000"/>
              </a:buClr>
              <a:buSzPct val="25000"/>
            </a:pPr>
            <a:r>
              <a:rPr lang="en-US" sz="2400" dirty="0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SELECT</a:t>
            </a:r>
            <a:r>
              <a:rPr lang="en-US" sz="2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</a:t>
            </a:r>
            <a:r>
              <a:rPr lang="en-US" sz="2400" dirty="0" err="1" smtClean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.sid</a:t>
            </a:r>
            <a:r>
              <a:rPr lang="en-US" sz="2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-US" sz="2400" b="1" dirty="0" err="1">
                <a:solidFill>
                  <a:srgbClr val="00B05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</a:t>
            </a:r>
            <a:r>
              <a:rPr lang="en-US" sz="2400" dirty="0" err="1" smtClean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.sname</a:t>
            </a:r>
            <a:r>
              <a:rPr lang="en-US" sz="2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-US" sz="2400" b="1" dirty="0" err="1">
                <a:solidFill>
                  <a:schemeClr val="accent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</a:t>
            </a:r>
            <a:r>
              <a:rPr lang="en-US" sz="2400" dirty="0" err="1" smtClean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.bid</a:t>
            </a:r>
            <a:r>
              <a:rPr lang="en-US" sz="2400" dirty="0" smtClean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endParaRPr lang="en-US" sz="2400" dirty="0">
              <a:solidFill>
                <a:schemeClr val="dk2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400050" lvl="1" indent="-6350">
              <a:spcBef>
                <a:spcPts val="480"/>
              </a:spcBef>
              <a:buClr>
                <a:schemeClr val="dk2"/>
              </a:buClr>
              <a:buSzPct val="25000"/>
            </a:pPr>
            <a:r>
              <a:rPr lang="en-US" sz="2400" dirty="0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FROM</a:t>
            </a:r>
            <a:r>
              <a:rPr lang="en-US" sz="2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-US" sz="2400" dirty="0" smtClean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Sailors </a:t>
            </a:r>
            <a:r>
              <a:rPr lang="en-US" sz="2400" b="1" dirty="0">
                <a:solidFill>
                  <a:srgbClr val="00B05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</a:t>
            </a:r>
            <a:r>
              <a:rPr lang="en-US" sz="2400" dirty="0" smtClean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-US" sz="2400" dirty="0" smtClean="0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LEFT OUTER JOIN 				</a:t>
            </a:r>
            <a:r>
              <a:rPr lang="en-US" sz="2400" dirty="0" smtClean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Reserves </a:t>
            </a:r>
            <a:r>
              <a:rPr lang="en-US" sz="2400" b="1" dirty="0">
                <a:solidFill>
                  <a:schemeClr val="accent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</a:t>
            </a:r>
            <a:r>
              <a:rPr lang="en-US" sz="2400" dirty="0" smtClean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endParaRPr lang="en-US" sz="2400" dirty="0">
              <a:solidFill>
                <a:schemeClr val="dk2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400050" lvl="1" indent="-6350">
              <a:spcBef>
                <a:spcPts val="480"/>
              </a:spcBef>
              <a:buClr>
                <a:schemeClr val="dk2"/>
              </a:buClr>
              <a:buSzPct val="25000"/>
            </a:pPr>
            <a:r>
              <a:rPr lang="en-US" sz="2400" dirty="0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ON</a:t>
            </a:r>
            <a:r>
              <a:rPr lang="en-US" sz="2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</a:t>
            </a:r>
            <a:r>
              <a:rPr lang="en-US" sz="2400" dirty="0" err="1" smtClean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.sid</a:t>
            </a:r>
            <a:r>
              <a:rPr lang="en-US" sz="2400" dirty="0" smtClean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-US" sz="2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= </a:t>
            </a:r>
            <a:r>
              <a:rPr lang="en-US" sz="2400" b="1" dirty="0" err="1">
                <a:solidFill>
                  <a:schemeClr val="accent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</a:t>
            </a:r>
            <a:r>
              <a:rPr lang="en-US" sz="2400" dirty="0" err="1" smtClean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.sid</a:t>
            </a:r>
            <a:r>
              <a:rPr lang="en-US" sz="2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;</a:t>
            </a:r>
            <a:endParaRPr lang="en-US" sz="24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Shape 13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8932" y="5077800"/>
            <a:ext cx="5992734" cy="18021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Shape 139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21666" y="5183027"/>
            <a:ext cx="5554134" cy="145271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1209"/>
          <p:cNvSpPr/>
          <p:nvPr/>
        </p:nvSpPr>
        <p:spPr>
          <a:xfrm>
            <a:off x="1320000" y="4586059"/>
            <a:ext cx="1545166" cy="4619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 dirty="0">
                <a:solidFill>
                  <a:srgbClr val="00B050"/>
                </a:solidFill>
                <a:latin typeface="Book Antiqua"/>
                <a:ea typeface="Book Antiqua"/>
                <a:cs typeface="Book Antiqua"/>
                <a:sym typeface="Book Antiqua"/>
              </a:rPr>
              <a:t>Sailors</a:t>
            </a:r>
          </a:p>
        </p:txBody>
      </p:sp>
      <p:sp>
        <p:nvSpPr>
          <p:cNvPr id="17" name="Shape 1209"/>
          <p:cNvSpPr/>
          <p:nvPr/>
        </p:nvSpPr>
        <p:spPr>
          <a:xfrm>
            <a:off x="7221666" y="4658358"/>
            <a:ext cx="2133599" cy="4619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 dirty="0" smtClean="0">
                <a:solidFill>
                  <a:schemeClr val="accent2"/>
                </a:solidFill>
                <a:latin typeface="Book Antiqua"/>
                <a:ea typeface="Book Antiqua"/>
                <a:cs typeface="Book Antiqua"/>
                <a:sym typeface="Book Antiqua"/>
              </a:rPr>
              <a:t>Reserves</a:t>
            </a:r>
            <a:endParaRPr lang="en-US" sz="2400" b="1" i="0" u="none" strike="noStrike" cap="none" dirty="0">
              <a:solidFill>
                <a:schemeClr val="accent2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22" name="Shape 14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21666" y="3126639"/>
            <a:ext cx="3599953" cy="13489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022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  <p:bldP spid="1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Shape 1402"/>
          <p:cNvSpPr txBox="1">
            <a:spLocks noGrp="1"/>
          </p:cNvSpPr>
          <p:nvPr>
            <p:ph type="title"/>
          </p:nvPr>
        </p:nvSpPr>
        <p:spPr>
          <a:xfrm>
            <a:off x="304800" y="491416"/>
            <a:ext cx="10972800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3300" b="0" i="0" u="none" strike="noStrike" cap="none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Right OUTER Joins</a:t>
            </a:r>
            <a:endParaRPr lang="en-US" sz="33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3" name="Shape 1403"/>
          <p:cNvSpPr txBox="1">
            <a:spLocks noGrp="1"/>
          </p:cNvSpPr>
          <p:nvPr>
            <p:ph type="body" idx="1"/>
          </p:nvPr>
        </p:nvSpPr>
        <p:spPr>
          <a:xfrm>
            <a:off x="609600" y="1336671"/>
            <a:ext cx="10972800" cy="3385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1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404" name="Shape 1404"/>
          <p:cNvSpPr/>
          <p:nvPr/>
        </p:nvSpPr>
        <p:spPr>
          <a:xfrm>
            <a:off x="5791200" y="1240530"/>
            <a:ext cx="609600" cy="235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5" name="Shape 1405"/>
          <p:cNvSpPr txBox="1"/>
          <p:nvPr/>
        </p:nvSpPr>
        <p:spPr>
          <a:xfrm>
            <a:off x="220132" y="1339637"/>
            <a:ext cx="6916866" cy="312747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lvl="1" indent="-342900"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4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Returns all matched rows, plus all unmatched rows from the table on the </a:t>
            </a:r>
            <a:r>
              <a:rPr lang="en-US" sz="24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right</a:t>
            </a:r>
            <a:r>
              <a:rPr lang="en-US" sz="24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of </a:t>
            </a:r>
            <a:r>
              <a:rPr lang="en-US" sz="2400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2400" dirty="0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-US" sz="2400" dirty="0" smtClean="0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“RIGHT OUTER JOIN</a:t>
            </a:r>
            <a:r>
              <a:rPr lang="en-US" sz="2400" dirty="0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”</a:t>
            </a:r>
            <a:r>
              <a:rPr lang="en-US" sz="24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clause.</a:t>
            </a:r>
            <a:endParaRPr lang="en-US" sz="24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lang="en-US" sz="2200" b="0" i="0" u="none" strike="noStrike" cap="none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2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lang="en-US" sz="2200" b="0" i="0" u="none" strike="noStrike" cap="none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Null </a:t>
            </a:r>
            <a:r>
              <a:rPr lang="en-US" sz="2200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where </a:t>
            </a:r>
            <a:r>
              <a:rPr lang="en-US" sz="2200" b="0" i="0" u="none" strike="noStrike" cap="none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columns don’t match)</a:t>
            </a:r>
            <a:endParaRPr sz="24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spcBef>
                <a:spcPts val="4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4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Returns all </a:t>
            </a:r>
            <a:r>
              <a:rPr lang="en-US" sz="2400" dirty="0" err="1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sid</a:t>
            </a:r>
            <a:r>
              <a:rPr lang="en-US" sz="2400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for sailors, bid &amp; </a:t>
            </a:r>
            <a:r>
              <a:rPr lang="en-US" sz="2400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400" dirty="0" err="1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r>
              <a:rPr lang="en-US" sz="2400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for boats that </a:t>
            </a:r>
            <a:r>
              <a:rPr lang="en-US" sz="24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are </a:t>
            </a:r>
            <a:r>
              <a:rPr lang="en-US" sz="2400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reserved.</a:t>
            </a:r>
            <a:endParaRPr lang="en-US" sz="24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>
              <a:spcBef>
                <a:spcPts val="440"/>
              </a:spcBef>
              <a:buClr>
                <a:schemeClr val="dk2"/>
              </a:buClr>
              <a:buSzPct val="100000"/>
              <a:buFont typeface="Arial"/>
              <a:buChar char="–"/>
            </a:pPr>
            <a:r>
              <a:rPr lang="en-US" sz="2200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Note</a:t>
            </a:r>
            <a:r>
              <a:rPr lang="en-US" sz="22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: no match </a:t>
            </a:r>
            <a:r>
              <a:rPr lang="en-US" sz="2200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lang="en-US" sz="2800" b="1" dirty="0" err="1">
                <a:solidFill>
                  <a:schemeClr val="accent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</a:t>
            </a:r>
            <a:r>
              <a:rPr lang="en-US" sz="2400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.bid</a:t>
            </a:r>
            <a:r>
              <a:rPr lang="en-US" sz="2400" dirty="0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Droid Sans Mono"/>
              </a:rPr>
              <a:t> = </a:t>
            </a:r>
            <a:r>
              <a:rPr lang="en-US" sz="2400" b="1" dirty="0" err="1">
                <a:solidFill>
                  <a:schemeClr val="accent5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b</a:t>
            </a:r>
            <a:r>
              <a:rPr lang="en-US" sz="2400" dirty="0" err="1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Droid Sans Mono"/>
              </a:rPr>
              <a:t>.bid</a:t>
            </a:r>
            <a:r>
              <a:rPr lang="en-US" sz="2200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? </a:t>
            </a:r>
            <a:r>
              <a:rPr lang="en-US" sz="2800" b="1" dirty="0" err="1" smtClean="0">
                <a:solidFill>
                  <a:schemeClr val="accent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</a:t>
            </a:r>
            <a:r>
              <a:rPr lang="en-US" sz="2400" dirty="0" err="1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.sid</a:t>
            </a:r>
            <a:r>
              <a:rPr lang="en-US" sz="2200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IS NULL</a:t>
            </a:r>
            <a:r>
              <a:rPr lang="en-US" sz="2200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endParaRPr lang="en-US" sz="22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671732" y="1085954"/>
            <a:ext cx="6096000" cy="17620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00050" lvl="1" indent="-6350">
              <a:spcBef>
                <a:spcPts val="480"/>
              </a:spcBef>
              <a:buClr>
                <a:srgbClr val="C00000"/>
              </a:buClr>
              <a:buSzPct val="25000"/>
            </a:pPr>
            <a:r>
              <a:rPr lang="en-US" sz="2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Droid Sans Mono"/>
              </a:rPr>
              <a:t>SELECT</a:t>
            </a:r>
            <a:r>
              <a:rPr lang="en-US" sz="2400" dirty="0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Droid Sans Mono"/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</a:t>
            </a:r>
            <a:r>
              <a:rPr lang="en-US" sz="2400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.sid</a:t>
            </a:r>
            <a:r>
              <a:rPr lang="en-US" sz="2400" dirty="0" smtClean="0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Droid Sans Mono"/>
              </a:rPr>
              <a:t>, </a:t>
            </a:r>
            <a:r>
              <a:rPr lang="en-US" sz="2400" b="1" dirty="0" err="1">
                <a:solidFill>
                  <a:schemeClr val="accent5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b</a:t>
            </a:r>
            <a:r>
              <a:rPr lang="en-US" sz="2400" dirty="0" err="1" smtClean="0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Droid Sans Mono"/>
              </a:rPr>
              <a:t>.bid</a:t>
            </a:r>
            <a:r>
              <a:rPr lang="en-US" sz="2400" dirty="0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Droid Sans Mono"/>
              </a:rPr>
              <a:t>, </a:t>
            </a:r>
            <a:r>
              <a:rPr lang="en-US" sz="2400" b="1" dirty="0" err="1">
                <a:solidFill>
                  <a:schemeClr val="accent5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b</a:t>
            </a:r>
            <a:r>
              <a:rPr lang="en-US" sz="2400" dirty="0" err="1" smtClean="0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Droid Sans Mono"/>
              </a:rPr>
              <a:t>.bname</a:t>
            </a:r>
            <a:r>
              <a:rPr lang="en-US" sz="2400" dirty="0" smtClean="0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Droid Sans Mono"/>
              </a:rPr>
              <a:t> </a:t>
            </a:r>
            <a:endParaRPr lang="en-US" sz="2400" dirty="0">
              <a:solidFill>
                <a:schemeClr val="dk2"/>
              </a:solidFill>
              <a:latin typeface="Calibri" charset="0"/>
              <a:ea typeface="Calibri" charset="0"/>
              <a:cs typeface="Calibri" charset="0"/>
              <a:sym typeface="Droid Sans Mono"/>
            </a:endParaRPr>
          </a:p>
          <a:p>
            <a:pPr marL="400050" lvl="1" indent="-6350">
              <a:spcBef>
                <a:spcPts val="480"/>
              </a:spcBef>
              <a:buClr>
                <a:schemeClr val="dk2"/>
              </a:buClr>
              <a:buSzPct val="25000"/>
            </a:pPr>
            <a:r>
              <a:rPr lang="en-US" sz="2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Droid Sans Mono"/>
              </a:rPr>
              <a:t>FROM</a:t>
            </a:r>
            <a:r>
              <a:rPr lang="en-US" sz="2400" dirty="0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Droid Sans Mono"/>
              </a:rPr>
              <a:t> </a:t>
            </a:r>
            <a:r>
              <a:rPr lang="en-US" sz="2400" dirty="0" smtClean="0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Droid Sans Mono"/>
              </a:rPr>
              <a:t>Reserves </a:t>
            </a:r>
            <a:r>
              <a:rPr lang="en-US" sz="2400" b="1" dirty="0">
                <a:solidFill>
                  <a:schemeClr val="accent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</a:t>
            </a:r>
            <a:r>
              <a:rPr lang="en-US" sz="2400" dirty="0" smtClean="0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Droid Sans Mono"/>
              </a:rPr>
              <a:t> </a:t>
            </a:r>
            <a:r>
              <a:rPr lang="en-US" sz="2400" dirty="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Droid Sans Mono"/>
              </a:rPr>
              <a:t>RIGHT OUTER JOIN </a:t>
            </a:r>
          </a:p>
          <a:p>
            <a:pPr marL="400050" lvl="1" indent="-6350">
              <a:spcBef>
                <a:spcPts val="480"/>
              </a:spcBef>
              <a:buClr>
                <a:schemeClr val="dk2"/>
              </a:buClr>
              <a:buSzPct val="25000"/>
            </a:pPr>
            <a:r>
              <a:rPr lang="en-US" sz="2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Droid Sans Mono"/>
              </a:rPr>
              <a:t>	</a:t>
            </a:r>
            <a:r>
              <a:rPr lang="en-US" sz="2400" dirty="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Droid Sans Mono"/>
              </a:rPr>
              <a:t>			</a:t>
            </a:r>
            <a:r>
              <a:rPr lang="en-US" sz="2400" dirty="0" smtClean="0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Droid Sans Mono"/>
              </a:rPr>
              <a:t>Boats </a:t>
            </a:r>
            <a:r>
              <a:rPr lang="en-US" sz="2400" b="1" dirty="0">
                <a:solidFill>
                  <a:schemeClr val="accent5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b</a:t>
            </a:r>
            <a:r>
              <a:rPr lang="en-US" sz="2400" dirty="0" smtClean="0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Droid Sans Mono"/>
              </a:rPr>
              <a:t> </a:t>
            </a:r>
            <a:endParaRPr lang="en-US" sz="2400" dirty="0">
              <a:solidFill>
                <a:schemeClr val="dk2"/>
              </a:solidFill>
              <a:latin typeface="Calibri" charset="0"/>
              <a:ea typeface="Calibri" charset="0"/>
              <a:cs typeface="Calibri" charset="0"/>
              <a:sym typeface="Droid Sans Mono"/>
            </a:endParaRPr>
          </a:p>
          <a:p>
            <a:pPr marL="400050" lvl="1" indent="-6350">
              <a:spcBef>
                <a:spcPts val="480"/>
              </a:spcBef>
              <a:buClr>
                <a:schemeClr val="dk2"/>
              </a:buClr>
              <a:buSzPct val="25000"/>
            </a:pPr>
            <a:r>
              <a:rPr lang="en-US" sz="2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Droid Sans Mono"/>
              </a:rPr>
              <a:t>ON</a:t>
            </a:r>
            <a:r>
              <a:rPr lang="en-US" sz="2400" dirty="0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Droid Sans Mono"/>
              </a:rPr>
              <a:t> </a:t>
            </a:r>
            <a:r>
              <a:rPr lang="en-US" sz="24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</a:t>
            </a:r>
            <a:r>
              <a:rPr lang="en-US" sz="2400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.bid</a:t>
            </a:r>
            <a:r>
              <a:rPr lang="en-US" sz="2400" dirty="0" smtClean="0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Droid Sans Mono"/>
              </a:rPr>
              <a:t> </a:t>
            </a:r>
            <a:r>
              <a:rPr lang="en-US" sz="2400" dirty="0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Droid Sans Mono"/>
              </a:rPr>
              <a:t>= </a:t>
            </a:r>
            <a:r>
              <a:rPr lang="en-US" sz="2400" b="1" dirty="0" err="1">
                <a:solidFill>
                  <a:schemeClr val="accent5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b</a:t>
            </a:r>
            <a:r>
              <a:rPr lang="en-US" sz="2400" dirty="0" err="1" smtClean="0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Droid Sans Mono"/>
              </a:rPr>
              <a:t>.bid</a:t>
            </a:r>
            <a:r>
              <a:rPr lang="en-US" sz="2400" dirty="0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Droid Sans Mono"/>
              </a:rPr>
              <a:t>;</a:t>
            </a:r>
          </a:p>
        </p:txBody>
      </p:sp>
      <p:pic>
        <p:nvPicPr>
          <p:cNvPr id="15" name="Shape 13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8505" y="5047656"/>
            <a:ext cx="5554134" cy="145271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209"/>
          <p:cNvSpPr/>
          <p:nvPr/>
        </p:nvSpPr>
        <p:spPr>
          <a:xfrm>
            <a:off x="1608505" y="4522987"/>
            <a:ext cx="2133599" cy="4619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 dirty="0" smtClean="0">
                <a:solidFill>
                  <a:schemeClr val="accent2"/>
                </a:solidFill>
                <a:latin typeface="Book Antiqua"/>
                <a:ea typeface="Book Antiqua"/>
                <a:cs typeface="Book Antiqua"/>
                <a:sym typeface="Book Antiqua"/>
              </a:rPr>
              <a:t>Reserves</a:t>
            </a:r>
            <a:endParaRPr lang="en-US" sz="2400" b="1" i="0" u="none" strike="noStrike" cap="none" dirty="0">
              <a:solidFill>
                <a:schemeClr val="accent2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19" name="Shape 14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36997" y="4839214"/>
            <a:ext cx="5481109" cy="203326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Shape 1209"/>
          <p:cNvSpPr/>
          <p:nvPr/>
        </p:nvSpPr>
        <p:spPr>
          <a:xfrm>
            <a:off x="7136997" y="4398634"/>
            <a:ext cx="1126149" cy="40608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 dirty="0" smtClean="0">
                <a:solidFill>
                  <a:schemeClr val="accent5">
                    <a:lumMod val="75000"/>
                  </a:schemeClr>
                </a:solidFill>
                <a:latin typeface="Book Antiqua"/>
                <a:ea typeface="Book Antiqua"/>
                <a:cs typeface="Book Antiqua"/>
                <a:sym typeface="Book Antiqua"/>
              </a:rPr>
              <a:t>Boats</a:t>
            </a:r>
            <a:endParaRPr lang="en-US" sz="2400" b="1" i="0" u="none" strike="noStrike" cap="none" dirty="0">
              <a:solidFill>
                <a:schemeClr val="accent5">
                  <a:lumMod val="75000"/>
                </a:schemeClr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16" name="Shape 143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36998" y="2879329"/>
            <a:ext cx="4479268" cy="15193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706378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  <p:bldP spid="2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Shape 1402"/>
          <p:cNvSpPr txBox="1">
            <a:spLocks noGrp="1"/>
          </p:cNvSpPr>
          <p:nvPr>
            <p:ph type="title"/>
          </p:nvPr>
        </p:nvSpPr>
        <p:spPr>
          <a:xfrm>
            <a:off x="304800" y="491416"/>
            <a:ext cx="10972800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dirty="0" smtClean="0">
                <a:solidFill>
                  <a:schemeClr val="dk2"/>
                </a:solidFill>
              </a:rPr>
              <a:t>Full Outer</a:t>
            </a:r>
            <a:r>
              <a:rPr lang="en-US" sz="3300" b="0" i="0" u="none" strike="noStrike" cap="none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Joins</a:t>
            </a:r>
            <a:endParaRPr lang="en-US" sz="33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3" name="Shape 1403"/>
          <p:cNvSpPr txBox="1">
            <a:spLocks noGrp="1"/>
          </p:cNvSpPr>
          <p:nvPr>
            <p:ph type="body" idx="1"/>
          </p:nvPr>
        </p:nvSpPr>
        <p:spPr>
          <a:xfrm>
            <a:off x="609600" y="1336671"/>
            <a:ext cx="10972800" cy="3385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1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404" name="Shape 1404"/>
          <p:cNvSpPr/>
          <p:nvPr/>
        </p:nvSpPr>
        <p:spPr>
          <a:xfrm>
            <a:off x="5791200" y="1240530"/>
            <a:ext cx="609600" cy="235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5" name="Shape 1405"/>
          <p:cNvSpPr txBox="1"/>
          <p:nvPr/>
        </p:nvSpPr>
        <p:spPr>
          <a:xfrm>
            <a:off x="220132" y="1339637"/>
            <a:ext cx="6916866" cy="312747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lvl="1" indent="-342900"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4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Returns all (matched or unmatched) rows from the tables on </a:t>
            </a:r>
            <a:r>
              <a:rPr lang="en-US" sz="24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both</a:t>
            </a:r>
            <a:r>
              <a:rPr lang="en-US" sz="24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sides of the </a:t>
            </a:r>
            <a:r>
              <a:rPr lang="en-US" sz="2400" dirty="0" smtClean="0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“FULL OUTER </a:t>
            </a:r>
            <a:r>
              <a:rPr lang="en-US" sz="2400" dirty="0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JOIN”</a:t>
            </a:r>
            <a:r>
              <a:rPr lang="en-US" sz="24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clause. </a:t>
            </a:r>
            <a:endParaRPr lang="en-US" sz="24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>
              <a:spcBef>
                <a:spcPts val="440"/>
              </a:spcBef>
              <a:buClr>
                <a:schemeClr val="dk2"/>
              </a:buClr>
              <a:buSzPct val="100000"/>
              <a:buFont typeface="Arial"/>
              <a:buChar char="–"/>
            </a:pPr>
            <a:r>
              <a:rPr lang="en-US" sz="22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(use Null where columns don’t match</a:t>
            </a:r>
            <a:r>
              <a:rPr lang="en-US" sz="2200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en-US" sz="11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spcBef>
                <a:spcPts val="48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4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Returns all </a:t>
            </a:r>
            <a:r>
              <a:rPr lang="en-US" sz="2400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sid</a:t>
            </a:r>
            <a:r>
              <a:rPr lang="en-US" sz="24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for sailors, bid &amp; </a:t>
            </a:r>
            <a:r>
              <a:rPr lang="en-US" sz="2400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bname</a:t>
            </a:r>
            <a:r>
              <a:rPr lang="en-US" sz="24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for boats that are reserved.</a:t>
            </a:r>
          </a:p>
          <a:p>
            <a:pPr marL="742950" lvl="1" indent="-285750">
              <a:spcBef>
                <a:spcPts val="440"/>
              </a:spcBef>
              <a:buClr>
                <a:schemeClr val="dk2"/>
              </a:buClr>
              <a:buSzPct val="100000"/>
              <a:buFont typeface="Arial"/>
              <a:buChar char="–"/>
            </a:pPr>
            <a:r>
              <a:rPr lang="en-US" sz="22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Note: no match for </a:t>
            </a:r>
            <a:r>
              <a:rPr lang="en-US" sz="2800" b="1" dirty="0" err="1">
                <a:solidFill>
                  <a:schemeClr val="accent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</a:t>
            </a:r>
            <a:r>
              <a:rPr lang="en-US" sz="2400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.bid</a:t>
            </a:r>
            <a:r>
              <a:rPr lang="en-US" sz="2400" dirty="0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Droid Sans Mono"/>
              </a:rPr>
              <a:t> = </a:t>
            </a:r>
            <a:r>
              <a:rPr lang="en-US" sz="2400" b="1" dirty="0" err="1" smtClean="0">
                <a:solidFill>
                  <a:schemeClr val="accent5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b</a:t>
            </a:r>
            <a:r>
              <a:rPr lang="en-US" sz="2400" dirty="0" err="1" smtClean="0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Droid Sans Mono"/>
              </a:rPr>
              <a:t>.bid</a:t>
            </a:r>
            <a:r>
              <a:rPr lang="en-US" sz="2200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? </a:t>
            </a:r>
            <a:r>
              <a:rPr lang="en-US" sz="2800" b="1" dirty="0" err="1" smtClean="0">
                <a:solidFill>
                  <a:schemeClr val="accent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</a:t>
            </a:r>
            <a:r>
              <a:rPr lang="en-US" sz="2400" dirty="0" err="1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.sid</a:t>
            </a:r>
            <a:r>
              <a:rPr lang="en-US" sz="2200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IS </a:t>
            </a:r>
            <a:r>
              <a:rPr lang="en-US" sz="2200" dirty="0" smtClean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NUL</a:t>
            </a:r>
            <a:r>
              <a:rPr lang="en-US" sz="2400" dirty="0" smtClean="0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Droid Sans Mono"/>
              </a:rPr>
              <a:t>L</a:t>
            </a:r>
            <a:r>
              <a:rPr lang="en-US" sz="2400" dirty="0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Calibri"/>
              </a:rPr>
              <a:t> </a:t>
            </a:r>
            <a:r>
              <a:rPr lang="en-US" sz="2400" dirty="0" smtClean="0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Calibri"/>
              </a:rPr>
              <a:t>(OR) </a:t>
            </a:r>
            <a:r>
              <a:rPr lang="en-US" sz="2400" b="1" dirty="0" err="1">
                <a:solidFill>
                  <a:schemeClr val="accent5"/>
                </a:solidFill>
                <a:latin typeface="Calibri" charset="0"/>
                <a:ea typeface="Calibri" charset="0"/>
                <a:cs typeface="Calibri" charset="0"/>
                <a:sym typeface="Droid Sans Mono"/>
              </a:rPr>
              <a:t>b</a:t>
            </a:r>
            <a:r>
              <a:rPr lang="en-US" sz="2400" dirty="0" err="1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Droid Sans Mono"/>
              </a:rPr>
              <a:t>.bid</a:t>
            </a:r>
            <a:r>
              <a:rPr lang="en-US" sz="2400" dirty="0" smtClean="0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Calibri"/>
              </a:rPr>
              <a:t> IS NULL &amp; </a:t>
            </a:r>
            <a:r>
              <a:rPr lang="en-US" sz="2400" b="1" dirty="0" err="1" smtClean="0">
                <a:solidFill>
                  <a:schemeClr val="accent5"/>
                </a:solidFill>
                <a:latin typeface="Calibri" charset="0"/>
                <a:ea typeface="Calibri" charset="0"/>
                <a:cs typeface="Calibri" charset="0"/>
                <a:sym typeface="Droid Sans Mono"/>
              </a:rPr>
              <a:t>b</a:t>
            </a:r>
            <a:r>
              <a:rPr lang="en-US" sz="2400" dirty="0" err="1" smtClean="0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Droid Sans Mono"/>
              </a:rPr>
              <a:t>.bname</a:t>
            </a:r>
            <a:r>
              <a:rPr lang="en-US" sz="2400" dirty="0" smtClean="0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Calibri"/>
              </a:rPr>
              <a:t> is NULL</a:t>
            </a:r>
          </a:p>
        </p:txBody>
      </p:sp>
      <p:sp>
        <p:nvSpPr>
          <p:cNvPr id="2" name="Rectangle 1"/>
          <p:cNvSpPr/>
          <p:nvPr/>
        </p:nvSpPr>
        <p:spPr>
          <a:xfrm>
            <a:off x="6671732" y="1085954"/>
            <a:ext cx="6096000" cy="17620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00050" lvl="1" indent="-6350">
              <a:spcBef>
                <a:spcPts val="480"/>
              </a:spcBef>
              <a:buClr>
                <a:srgbClr val="C00000"/>
              </a:buClr>
              <a:buSzPct val="25000"/>
            </a:pPr>
            <a:r>
              <a:rPr lang="en-US" sz="2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Droid Sans Mono"/>
              </a:rPr>
              <a:t>SELECT</a:t>
            </a:r>
            <a:r>
              <a:rPr lang="en-US" sz="2400" dirty="0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Droid Sans Mono"/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</a:t>
            </a:r>
            <a:r>
              <a:rPr lang="en-US" sz="2400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.sid</a:t>
            </a:r>
            <a:r>
              <a:rPr lang="en-US" sz="2400" dirty="0" smtClean="0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Droid Sans Mono"/>
              </a:rPr>
              <a:t>, </a:t>
            </a:r>
            <a:r>
              <a:rPr lang="en-US" sz="2400" b="1" dirty="0" err="1">
                <a:solidFill>
                  <a:schemeClr val="accent5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b</a:t>
            </a:r>
            <a:r>
              <a:rPr lang="en-US" sz="2400" dirty="0" err="1" smtClean="0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Droid Sans Mono"/>
              </a:rPr>
              <a:t>.bid</a:t>
            </a:r>
            <a:r>
              <a:rPr lang="en-US" sz="2400" dirty="0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Droid Sans Mono"/>
              </a:rPr>
              <a:t>, </a:t>
            </a:r>
            <a:r>
              <a:rPr lang="en-US" sz="2400" b="1" dirty="0" err="1">
                <a:solidFill>
                  <a:schemeClr val="accent5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b</a:t>
            </a:r>
            <a:r>
              <a:rPr lang="en-US" sz="2400" dirty="0" err="1" smtClean="0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Droid Sans Mono"/>
              </a:rPr>
              <a:t>.bname</a:t>
            </a:r>
            <a:r>
              <a:rPr lang="en-US" sz="2400" dirty="0" smtClean="0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Droid Sans Mono"/>
              </a:rPr>
              <a:t> </a:t>
            </a:r>
            <a:endParaRPr lang="en-US" sz="2400" dirty="0">
              <a:solidFill>
                <a:schemeClr val="dk2"/>
              </a:solidFill>
              <a:latin typeface="Calibri" charset="0"/>
              <a:ea typeface="Calibri" charset="0"/>
              <a:cs typeface="Calibri" charset="0"/>
              <a:sym typeface="Droid Sans Mono"/>
            </a:endParaRPr>
          </a:p>
          <a:p>
            <a:pPr marL="400050" lvl="1" indent="-6350">
              <a:spcBef>
                <a:spcPts val="480"/>
              </a:spcBef>
              <a:buClr>
                <a:schemeClr val="dk2"/>
              </a:buClr>
              <a:buSzPct val="25000"/>
            </a:pPr>
            <a:r>
              <a:rPr lang="en-US" sz="2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Droid Sans Mono"/>
              </a:rPr>
              <a:t>FROM</a:t>
            </a:r>
            <a:r>
              <a:rPr lang="en-US" sz="2400" dirty="0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Droid Sans Mono"/>
              </a:rPr>
              <a:t> </a:t>
            </a:r>
            <a:r>
              <a:rPr lang="en-US" sz="2400" dirty="0" smtClean="0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Droid Sans Mono"/>
              </a:rPr>
              <a:t>Reserves </a:t>
            </a:r>
            <a:r>
              <a:rPr lang="en-US" sz="2400" b="1" dirty="0" smtClean="0">
                <a:solidFill>
                  <a:schemeClr val="accent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</a:t>
            </a:r>
            <a:r>
              <a:rPr lang="en-US" sz="2400" dirty="0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Droid Sans Mono"/>
              </a:rPr>
              <a:t> </a:t>
            </a:r>
            <a:r>
              <a:rPr lang="en-US" sz="2400" dirty="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Droid Sans Mono"/>
              </a:rPr>
              <a:t>FULL OUTER </a:t>
            </a:r>
            <a:r>
              <a:rPr lang="en-US" sz="2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Droid Sans Mono"/>
              </a:rPr>
              <a:t>JOIN </a:t>
            </a:r>
            <a:endParaRPr lang="en-US" sz="2400" dirty="0" smtClean="0">
              <a:solidFill>
                <a:srgbClr val="C00000"/>
              </a:solidFill>
              <a:latin typeface="Calibri" charset="0"/>
              <a:ea typeface="Calibri" charset="0"/>
              <a:cs typeface="Calibri" charset="0"/>
              <a:sym typeface="Droid Sans Mono"/>
            </a:endParaRPr>
          </a:p>
          <a:p>
            <a:pPr marL="400050" lvl="1" indent="-6350">
              <a:spcBef>
                <a:spcPts val="480"/>
              </a:spcBef>
              <a:buClr>
                <a:schemeClr val="dk2"/>
              </a:buClr>
              <a:buSzPct val="25000"/>
            </a:pPr>
            <a:r>
              <a:rPr lang="en-US" sz="2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Droid Sans Mono"/>
              </a:rPr>
              <a:t>	</a:t>
            </a:r>
            <a:r>
              <a:rPr lang="en-US" sz="2400" dirty="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Droid Sans Mono"/>
              </a:rPr>
              <a:t>			</a:t>
            </a:r>
            <a:r>
              <a:rPr lang="en-US" sz="2400" dirty="0" smtClean="0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Droid Sans Mono"/>
              </a:rPr>
              <a:t>Boats </a:t>
            </a:r>
            <a:r>
              <a:rPr lang="en-US" sz="2400" b="1" dirty="0">
                <a:solidFill>
                  <a:schemeClr val="accent5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b</a:t>
            </a:r>
            <a:r>
              <a:rPr lang="en-US" sz="2400" dirty="0" smtClean="0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Droid Sans Mono"/>
              </a:rPr>
              <a:t> </a:t>
            </a:r>
            <a:endParaRPr lang="en-US" sz="2400" dirty="0">
              <a:solidFill>
                <a:schemeClr val="dk2"/>
              </a:solidFill>
              <a:latin typeface="Calibri" charset="0"/>
              <a:ea typeface="Calibri" charset="0"/>
              <a:cs typeface="Calibri" charset="0"/>
              <a:sym typeface="Droid Sans Mono"/>
            </a:endParaRPr>
          </a:p>
          <a:p>
            <a:pPr marL="400050" lvl="1" indent="-6350">
              <a:spcBef>
                <a:spcPts val="480"/>
              </a:spcBef>
              <a:buClr>
                <a:schemeClr val="dk2"/>
              </a:buClr>
              <a:buSzPct val="25000"/>
            </a:pPr>
            <a:r>
              <a:rPr lang="en-US" sz="2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Droid Sans Mono"/>
              </a:rPr>
              <a:t>ON</a:t>
            </a:r>
            <a:r>
              <a:rPr lang="en-US" sz="2400" dirty="0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Droid Sans Mono"/>
              </a:rPr>
              <a:t> </a:t>
            </a:r>
            <a:r>
              <a:rPr lang="en-US" sz="24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</a:t>
            </a:r>
            <a:r>
              <a:rPr lang="en-US" sz="2400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.bid</a:t>
            </a:r>
            <a:r>
              <a:rPr lang="en-US" sz="2400" dirty="0" smtClean="0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Droid Sans Mono"/>
              </a:rPr>
              <a:t> </a:t>
            </a:r>
            <a:r>
              <a:rPr lang="en-US" sz="2400" dirty="0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Droid Sans Mono"/>
              </a:rPr>
              <a:t>= </a:t>
            </a:r>
            <a:r>
              <a:rPr lang="en-US" sz="2400" b="1" dirty="0" err="1">
                <a:solidFill>
                  <a:schemeClr val="accent5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b</a:t>
            </a:r>
            <a:r>
              <a:rPr lang="en-US" sz="2400" dirty="0" err="1" smtClean="0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Droid Sans Mono"/>
              </a:rPr>
              <a:t>.bid</a:t>
            </a:r>
            <a:r>
              <a:rPr lang="en-US" sz="2400" dirty="0">
                <a:solidFill>
                  <a:schemeClr val="dk2"/>
                </a:solidFill>
                <a:latin typeface="Calibri" charset="0"/>
                <a:ea typeface="Calibri" charset="0"/>
                <a:cs typeface="Calibri" charset="0"/>
                <a:sym typeface="Droid Sans Mono"/>
              </a:rPr>
              <a:t>;</a:t>
            </a:r>
          </a:p>
        </p:txBody>
      </p:sp>
      <p:pic>
        <p:nvPicPr>
          <p:cNvPr id="15" name="Shape 13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24559" y="5198247"/>
            <a:ext cx="5554134" cy="145271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209"/>
          <p:cNvSpPr/>
          <p:nvPr/>
        </p:nvSpPr>
        <p:spPr>
          <a:xfrm>
            <a:off x="1424559" y="4792109"/>
            <a:ext cx="2133599" cy="4619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 dirty="0" smtClean="0">
                <a:solidFill>
                  <a:schemeClr val="accent2"/>
                </a:solidFill>
                <a:latin typeface="Book Antiqua"/>
                <a:ea typeface="Book Antiqua"/>
                <a:cs typeface="Book Antiqua"/>
                <a:sym typeface="Book Antiqua"/>
              </a:rPr>
              <a:t>Reserves</a:t>
            </a:r>
            <a:endParaRPr lang="en-US" sz="2400" b="1" i="0" u="none" strike="noStrike" cap="none" dirty="0">
              <a:solidFill>
                <a:schemeClr val="accent2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19" name="Shape 14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78693" y="4905862"/>
            <a:ext cx="5481109" cy="203326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Shape 1209"/>
          <p:cNvSpPr/>
          <p:nvPr/>
        </p:nvSpPr>
        <p:spPr>
          <a:xfrm>
            <a:off x="6978693" y="4465282"/>
            <a:ext cx="1126149" cy="40608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 dirty="0" smtClean="0">
                <a:solidFill>
                  <a:schemeClr val="accent5">
                    <a:lumMod val="75000"/>
                  </a:schemeClr>
                </a:solidFill>
                <a:latin typeface="Book Antiqua"/>
                <a:ea typeface="Book Antiqua"/>
                <a:cs typeface="Book Antiqua"/>
                <a:sym typeface="Book Antiqua"/>
              </a:rPr>
              <a:t>Boats</a:t>
            </a:r>
            <a:endParaRPr lang="en-US" sz="2400" b="1" i="0" u="none" strike="noStrike" cap="none" dirty="0">
              <a:solidFill>
                <a:schemeClr val="accent5">
                  <a:lumMod val="75000"/>
                </a:schemeClr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16" name="Shape 143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36998" y="2879329"/>
            <a:ext cx="4479268" cy="15193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74101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  <p:bldP spid="2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 smtClean="0"/>
              <a:t>Practice practice practice!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 smtClean="0"/>
              <a:t>You can upload </a:t>
            </a:r>
            <a:r>
              <a:rPr lang="en-US" i="1" dirty="0" smtClean="0"/>
              <a:t>any</a:t>
            </a:r>
            <a:r>
              <a:rPr lang="en-US" dirty="0" smtClean="0"/>
              <a:t> </a:t>
            </a:r>
            <a:r>
              <a:rPr lang="en-US" dirty="0" err="1" smtClean="0"/>
              <a:t>sqlite</a:t>
            </a:r>
            <a:r>
              <a:rPr lang="en-US" dirty="0" smtClean="0"/>
              <a:t> database into </a:t>
            </a:r>
            <a:r>
              <a:rPr lang="en-US" dirty="0" err="1" smtClean="0"/>
              <a:t>sqlitestudio</a:t>
            </a:r>
            <a:r>
              <a:rPr lang="en-US" dirty="0" smtClean="0"/>
              <a:t> and practice your queries.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 smtClean="0"/>
              <a:t>Where can I find more data?</a:t>
            </a:r>
          </a:p>
          <a:p>
            <a:pPr marL="457200" lvl="0" indent="-457200">
              <a:lnSpc>
                <a:spcPct val="100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buAutoNum type="arabicPeriod"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www.kaggle.com/datasets</a:t>
            </a:r>
            <a:endParaRPr lang="en-US" dirty="0" smtClean="0"/>
          </a:p>
          <a:p>
            <a:pPr marL="800100" lvl="1" indent="-457200">
              <a:lnSpc>
                <a:spcPct val="100000"/>
              </a:lnSpc>
              <a:spcBef>
                <a:spcPts val="0"/>
              </a:spcBef>
              <a:buClrTx/>
              <a:buSzTx/>
              <a:buFont typeface="+mj-lt"/>
              <a:buAutoNum type="alphaLcParenR"/>
            </a:pPr>
            <a:r>
              <a:rPr lang="en-US" dirty="0"/>
              <a:t>Great </a:t>
            </a:r>
            <a:r>
              <a:rPr lang="en-US" dirty="0" smtClean="0"/>
              <a:t>example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www.kaggle.com/kaggle/hillary-clinton-emails</a:t>
            </a:r>
            <a:endParaRPr lang="en-US" dirty="0" smtClean="0"/>
          </a:p>
          <a:p>
            <a:pPr marL="457200" lvl="0" indent="-457200">
              <a:lnSpc>
                <a:spcPct val="100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buAutoNum type="arabicPeriod"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 smtClean="0"/>
              <a:t>Where can I find more functions?</a:t>
            </a:r>
          </a:p>
          <a:p>
            <a:pPr marL="457200" lvl="0" indent="-457200">
              <a:lnSpc>
                <a:spcPct val="100000"/>
              </a:lnSpc>
              <a:spcBef>
                <a:spcPts val="0"/>
              </a:spcBef>
              <a:buClrTx/>
              <a:buSzTx/>
              <a:buAutoNum type="arabicPeriod"/>
            </a:pP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://www.w3schools.com/sql</a:t>
            </a:r>
            <a:r>
              <a:rPr lang="en-US" dirty="0" smtClean="0">
                <a:hlinkClick r:id="rId4"/>
              </a:rPr>
              <a:t>/</a:t>
            </a:r>
            <a:endParaRPr lang="en-US" dirty="0"/>
          </a:p>
          <a:p>
            <a:pPr marL="457200" lvl="0" indent="-457200">
              <a:lnSpc>
                <a:spcPct val="100000"/>
              </a:lnSpc>
              <a:spcBef>
                <a:spcPts val="0"/>
              </a:spcBef>
              <a:buClrTx/>
              <a:buSzTx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1025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A popular querying language to manipulate data in databases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“Structured Query Language”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45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A popular querying language to manipulate data in databases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“Structured Query Language”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689" y="3724878"/>
            <a:ext cx="226695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36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A popular querying language to manipulate data in databases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“Structured Query Language”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689" y="3724878"/>
            <a:ext cx="2266950" cy="2009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037" y="2823357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77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A popular querying language to manipulate data in databases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“Structured Query </a:t>
            </a:r>
            <a:r>
              <a:rPr lang="en-US" dirty="0" smtClean="0"/>
              <a:t>Language”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689" y="3724878"/>
            <a:ext cx="2266950" cy="2009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037" y="2823357"/>
            <a:ext cx="2143125" cy="2143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910" y="4729765"/>
            <a:ext cx="2845120" cy="157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91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A popular querying language to manipulate data in databases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“Structured Query </a:t>
            </a:r>
            <a:r>
              <a:rPr lang="en-US" dirty="0" smtClean="0"/>
              <a:t>Language”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689" y="3724878"/>
            <a:ext cx="2266950" cy="2009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037" y="2823357"/>
            <a:ext cx="2143125" cy="2143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910" y="4729765"/>
            <a:ext cx="2845120" cy="157959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8092440" y="5734653"/>
            <a:ext cx="2788920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535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are an “array” of data</a:t>
            </a:r>
          </a:p>
          <a:p>
            <a:r>
              <a:rPr lang="en-US" dirty="0" smtClean="0"/>
              <a:t>Think Excel spreadsheets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96" r="71875" b="63118"/>
          <a:stretch/>
        </p:blipFill>
        <p:spPr>
          <a:xfrm>
            <a:off x="5154168" y="2084832"/>
            <a:ext cx="6792676" cy="218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62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2184</TotalTime>
  <Words>1232</Words>
  <Application>Microsoft Macintosh PowerPoint</Application>
  <PresentationFormat>Widescreen</PresentationFormat>
  <Paragraphs>359</Paragraphs>
  <Slides>37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Book Antiqua</vt:lpstr>
      <vt:lpstr>Calibri</vt:lpstr>
      <vt:lpstr>Droid Sans Mono</vt:lpstr>
      <vt:lpstr>Garamond</vt:lpstr>
      <vt:lpstr>Source Sans Pro</vt:lpstr>
      <vt:lpstr>Wingdings</vt:lpstr>
      <vt:lpstr>Arial</vt:lpstr>
      <vt:lpstr>Office Theme</vt:lpstr>
      <vt:lpstr>HBSA – DSSB SQL Workshop Fall 16</vt:lpstr>
      <vt:lpstr>Workshop Structure</vt:lpstr>
      <vt:lpstr>Goals and Objectives</vt:lpstr>
      <vt:lpstr>What is SQL</vt:lpstr>
      <vt:lpstr>What is SQL</vt:lpstr>
      <vt:lpstr>What is SQL</vt:lpstr>
      <vt:lpstr>What is SQL</vt:lpstr>
      <vt:lpstr>What is SQL</vt:lpstr>
      <vt:lpstr>Tables</vt:lpstr>
      <vt:lpstr>Tables</vt:lpstr>
      <vt:lpstr>Basic Syntax</vt:lpstr>
      <vt:lpstr>Aggregate Functions</vt:lpstr>
      <vt:lpstr>Aggregate Functions and the Group By</vt:lpstr>
      <vt:lpstr>Group by (Visual)</vt:lpstr>
      <vt:lpstr>Group by (Visual)</vt:lpstr>
      <vt:lpstr>Group by (Visual)</vt:lpstr>
      <vt:lpstr>Group by (Visual)</vt:lpstr>
      <vt:lpstr>Aggregate Functions and the Group By</vt:lpstr>
      <vt:lpstr>Aggregate Functions and the Group By</vt:lpstr>
      <vt:lpstr>Other useful Statements</vt:lpstr>
      <vt:lpstr>Join statements</vt:lpstr>
      <vt:lpstr>Relational Databases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NULL Values</vt:lpstr>
      <vt:lpstr>Joins</vt:lpstr>
      <vt:lpstr>PowerPoint Presentation</vt:lpstr>
      <vt:lpstr>Inner Joins</vt:lpstr>
      <vt:lpstr>Left OUTER Joins</vt:lpstr>
      <vt:lpstr>Right OUTER Joins</vt:lpstr>
      <vt:lpstr>Full Outer Joins</vt:lpstr>
      <vt:lpstr>What next?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WORKSHOP  Fall 16</dc:title>
  <cp:lastModifiedBy>Jerry Chen</cp:lastModifiedBy>
  <cp:revision>74</cp:revision>
  <dcterms:modified xsi:type="dcterms:W3CDTF">2016-11-22T06:59:54Z</dcterms:modified>
</cp:coreProperties>
</file>