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Quick introductions, some interesting facts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Talk about how we got interested in data science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Encourage questions!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Quick introductions, some interesting facts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Talk about how we got interested in data science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Encourage questions!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5121486" y="2211956"/>
            <a:ext cx="43272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100">
                <a:solidFill>
                  <a:schemeClr val="dk1"/>
                </a:solidFill>
              </a:rPr>
              <a:t>R for Data Science</a:t>
            </a:r>
            <a:endParaRPr b="1" sz="3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Workshop Series #4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28600"/>
            <a:ext cx="4511884" cy="45118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4772125" y="1984500"/>
            <a:ext cx="95400" cy="1228800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rgbClr val="3A38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1.3 Tidyverse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44550" y="989825"/>
            <a:ext cx="42204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Hadley Wickham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ggplot2: Plotting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dplyr: Data manipulation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readr: Reading data files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tidyr: Create “tidy”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observation is a row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variable is a column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shiny: Interactive data dashboards	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650" y="67306"/>
            <a:ext cx="4433650" cy="244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50" y="2549175"/>
            <a:ext cx="2683575" cy="25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Workshop: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980956" y="1723003"/>
            <a:ext cx="5182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Questrial"/>
              <a:buNone/>
            </a:pPr>
            <a:r>
              <a:rPr lang="en-US" sz="3300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R!!</a:t>
            </a:r>
            <a:endParaRPr sz="3300">
              <a:solidFill>
                <a:srgbClr val="3A383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Questrial"/>
              <a:buNone/>
            </a:pPr>
            <a:r>
              <a:t/>
            </a:r>
            <a:endParaRPr sz="3300">
              <a:solidFill>
                <a:srgbClr val="3A383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Questrial"/>
              <a:buNone/>
            </a:pPr>
            <a:r>
              <a:rPr lang="en-US" sz="3300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http://tinyurl.com/f17-dss-r</a:t>
            </a:r>
            <a:endParaRPr sz="3300">
              <a:solidFill>
                <a:srgbClr val="3A383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https://piazza.com/class/j7s01y165odq5</a:t>
            </a:r>
            <a:endParaRPr sz="3600"/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FAQs</a:t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Society at Berkeley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980956" y="2104003"/>
            <a:ext cx="5182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Questrial"/>
              <a:buNone/>
            </a:pPr>
            <a:r>
              <a:rPr lang="en-US" sz="3300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Instructors + TA’s</a:t>
            </a:r>
            <a:endParaRPr sz="3300">
              <a:solidFill>
                <a:srgbClr val="3A383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noun_922379_cc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900" y="2701350"/>
            <a:ext cx="904200" cy="90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1" name="Shape 71"/>
          <p:cNvGrpSpPr/>
          <p:nvPr/>
        </p:nvGrpSpPr>
        <p:grpSpPr>
          <a:xfrm>
            <a:off x="504200" y="845050"/>
            <a:ext cx="3663300" cy="3730350"/>
            <a:chOff x="504200" y="845050"/>
            <a:chExt cx="3663300" cy="3730350"/>
          </a:xfrm>
        </p:grpSpPr>
        <p:pic>
          <p:nvPicPr>
            <p:cNvPr descr="IMG_0401.JPG" id="72" name="Shape 72"/>
            <p:cNvPicPr preferRelativeResize="0"/>
            <p:nvPr/>
          </p:nvPicPr>
          <p:blipFill rotWithShape="1">
            <a:blip r:embed="rId3">
              <a:alphaModFix/>
            </a:blip>
            <a:srcRect b="0" l="1622" r="19976" t="21599"/>
            <a:stretch/>
          </p:blipFill>
          <p:spPr>
            <a:xfrm>
              <a:off x="1302525" y="845050"/>
              <a:ext cx="2066649" cy="2755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Shape 73"/>
            <p:cNvSpPr txBox="1"/>
            <p:nvPr/>
          </p:nvSpPr>
          <p:spPr>
            <a:xfrm>
              <a:off x="504200" y="3621100"/>
              <a:ext cx="3663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Alex Nakagawa alex.nakagawa@berkeley.edu</a:t>
              </a:r>
              <a:endPara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Sophomore</a:t>
              </a:r>
              <a:endPara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 Science &amp; Cognitive Science</a:t>
              </a:r>
              <a:endPara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4" name="Shape 74"/>
          <p:cNvSpPr txBox="1"/>
          <p:nvPr/>
        </p:nvSpPr>
        <p:spPr>
          <a:xfrm>
            <a:off x="4671675" y="3621100"/>
            <a:ext cx="3663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Jun Seo Park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junseopark@berkeley.edu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Junior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Statistics &amp; Economics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KW0N6465-3.jp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375" y="845050"/>
            <a:ext cx="1851003" cy="27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TA’s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136375" y="1076525"/>
            <a:ext cx="1525200" cy="19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809400" y="1076525"/>
            <a:ext cx="1525200" cy="19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482425" y="1076525"/>
            <a:ext cx="1525200" cy="19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3861825" y="2990525"/>
            <a:ext cx="1455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Fayyaz Ahamed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206275" y="2990525"/>
            <a:ext cx="1455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Shalini Kunapuli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517375" y="2990525"/>
            <a:ext cx="1455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Pooja Doctor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624800" y="1584925"/>
            <a:ext cx="618000" cy="657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901200" y="1637625"/>
            <a:ext cx="618000" cy="657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263000" y="1737325"/>
            <a:ext cx="618000" cy="657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Society at Berkeley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980956" y="2104003"/>
            <a:ext cx="5182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Questrial"/>
              <a:buNone/>
            </a:pPr>
            <a:r>
              <a:rPr lang="en-US" sz="3300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 Plan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esson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600" y="2683573"/>
            <a:ext cx="472800" cy="4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 Plan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58850" y="946950"/>
            <a:ext cx="85026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History of 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RStudio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Tidyverse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Basic syntax/RStudio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Vectors/Matrices/Dataframes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readr/dplyr/ggplot2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Mini-Project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Workshop: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980956" y="2104003"/>
            <a:ext cx="5182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Questrial"/>
              <a:buNone/>
            </a:pPr>
            <a:r>
              <a:rPr lang="en-US" sz="3300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sz="3300">
              <a:solidFill>
                <a:srgbClr val="3A383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1.1 History of R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58850" y="946950"/>
            <a:ext cx="85026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Origins in S (developed by Bell Labs)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Ported to open-source software in 1990s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Gained traction following 2008 recession for open-source, OOP, well-documented environment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25" y="1924075"/>
            <a:ext cx="5918216" cy="2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1.2 RStudio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58850" y="946950"/>
            <a:ext cx="42408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Primary IDE for 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Built-in support for plots, packages, documentation, environment details, etc.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Build dashboards with R Markdown files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150" y="719975"/>
            <a:ext cx="4552424" cy="378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