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6" r:id="rId4"/>
    <p:sldId id="257" r:id="rId5"/>
    <p:sldId id="261" r:id="rId6"/>
    <p:sldId id="259" r:id="rId7"/>
    <p:sldId id="260" r:id="rId8"/>
    <p:sldId id="264" r:id="rId9"/>
    <p:sldId id="277" r:id="rId10"/>
    <p:sldId id="262" r:id="rId11"/>
    <p:sldId id="263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5" r:id="rId21"/>
    <p:sldId id="273" r:id="rId22"/>
    <p:sldId id="27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55" y="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0907C-C916-4FA4-9C47-076709583DBE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C9C6-F357-412D-A474-C3AD848B7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222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0907C-C916-4FA4-9C47-076709583DBE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C9C6-F357-412D-A474-C3AD848B7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036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0907C-C916-4FA4-9C47-076709583DBE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C9C6-F357-412D-A474-C3AD848B7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775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0907C-C916-4FA4-9C47-076709583DBE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C9C6-F357-412D-A474-C3AD848B7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215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0907C-C916-4FA4-9C47-076709583DBE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C9C6-F357-412D-A474-C3AD848B7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045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0907C-C916-4FA4-9C47-076709583DBE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C9C6-F357-412D-A474-C3AD848B7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10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0907C-C916-4FA4-9C47-076709583DBE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C9C6-F357-412D-A474-C3AD848B7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903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0907C-C916-4FA4-9C47-076709583DBE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C9C6-F357-412D-A474-C3AD848B7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988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0907C-C916-4FA4-9C47-076709583DBE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C9C6-F357-412D-A474-C3AD848B7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060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0907C-C916-4FA4-9C47-076709583DBE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C9C6-F357-412D-A474-C3AD848B7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646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0907C-C916-4FA4-9C47-076709583DBE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C9C6-F357-412D-A474-C3AD848B7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951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0907C-C916-4FA4-9C47-076709583DBE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0C9C6-F357-412D-A474-C3AD848B7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65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/>
              <a:t>RapidMiner</a:t>
            </a:r>
            <a:r>
              <a:rPr lang="en-US" b="1" dirty="0"/>
              <a:t> Workshop</a:t>
            </a:r>
            <a:br>
              <a:rPr lang="en-US" b="1" dirty="0"/>
            </a:br>
            <a:r>
              <a:rPr lang="en-US" b="1" dirty="0"/>
              <a:t>- A Crash Course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Presented by : </a:t>
            </a:r>
            <a:r>
              <a:rPr lang="en-US" dirty="0"/>
              <a:t>Aditya Tyagi</a:t>
            </a:r>
          </a:p>
          <a:p>
            <a:r>
              <a:rPr lang="en-US" b="1" dirty="0"/>
              <a:t>Teaching Assistants :</a:t>
            </a:r>
            <a:r>
              <a:rPr lang="en-US" dirty="0"/>
              <a:t> Jerry Chen, </a:t>
            </a:r>
            <a:r>
              <a:rPr lang="en-US" dirty="0" err="1"/>
              <a:t>Kensen</a:t>
            </a:r>
            <a:r>
              <a:rPr lang="en-US" dirty="0"/>
              <a:t> Tan, Jerry Lin</a:t>
            </a:r>
          </a:p>
        </p:txBody>
      </p:sp>
      <p:pic>
        <p:nvPicPr>
          <p:cNvPr id="3074" name="Picture 2" descr="https://scontent-lax3-1.xx.fbcdn.net/l/t31.0-8/12672180_189777708047600_3541597051483385593_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012" y="4510086"/>
            <a:ext cx="2209801" cy="2209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7351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>
                <a:solidFill>
                  <a:srgbClr val="00B0F0"/>
                </a:solidFill>
              </a:rPr>
              <a:t>RapidMiner</a:t>
            </a:r>
            <a:r>
              <a:rPr lang="en-US" b="1" dirty="0">
                <a:solidFill>
                  <a:srgbClr val="00B0F0"/>
                </a:solidFill>
              </a:rPr>
              <a:t> Operators: The fundamental building block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RapidMiner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employs a drag-and-drop approach.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Operators are what you’ll be dragging &amp; dropping.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 operator takes one or more inputs, carries out an operation, and returns one or more outputs. They also usually have parameters that you can adjust.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9810" y="164969"/>
            <a:ext cx="11561976" cy="6414940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476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B0F0"/>
                </a:solidFill>
              </a:rPr>
              <a:t>I : Data Preparation- Visualization &amp; Imputation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Our first step will be to get a feel for the data by exploring some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basic visualizations. </a:t>
            </a: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Observe class distribution and other basic histograms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Now the tough part (from the real-world):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Imputation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(not amputation!)</a:t>
            </a: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Sometimes data is simply not filled in. People forget to enter data (/ or sometimes deliberately do so with malicious intent in order to derail our project.)</a:t>
            </a: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Our answer: replace a missing value in a given record with its corresponding value in another record that is complete and similar to our current record on other attributes.</a:t>
            </a: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Known as a Nearest Neighbor Imputation. </a:t>
            </a:r>
          </a:p>
          <a:p>
            <a:pPr lvl="1"/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9810" y="164969"/>
            <a:ext cx="11561976" cy="6414940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092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B0F0"/>
                </a:solidFill>
              </a:rPr>
              <a:t>II : Modelling 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31975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will be using a Decision Tree to model our data. 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Operators used in this stage</a:t>
            </a: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Apply Model, Decision Tree, Retrieve Data</a:t>
            </a: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Search for them in the Operators Panel.</a:t>
            </a:r>
          </a:p>
          <a:p>
            <a:pPr lvl="1"/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0074" y="3607916"/>
            <a:ext cx="3371851" cy="293133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49810" y="164969"/>
            <a:ext cx="11561976" cy="6414940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674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B0F0"/>
                </a:solidFill>
              </a:rPr>
              <a:t>III : Validating the Model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Answer to the Question : Is the model I generated the best model to answer my questions about the real-world? 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can do this in a few ways: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Split Validation (we’ll be using this today!)</a:t>
            </a: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Train the model on 70% of your source data</a:t>
            </a: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Test the model on the remaining 30% of your source data[whose label you know].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Cross Validation – a More advanced technique that accounts for variations in training data	 </a:t>
            </a:r>
          </a:p>
        </p:txBody>
      </p:sp>
      <p:sp>
        <p:nvSpPr>
          <p:cNvPr id="4" name="Rectangle 3"/>
          <p:cNvSpPr/>
          <p:nvPr/>
        </p:nvSpPr>
        <p:spPr>
          <a:xfrm>
            <a:off x="249810" y="164969"/>
            <a:ext cx="11561976" cy="6414940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776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B0F0"/>
                </a:solidFill>
              </a:rPr>
              <a:t>IV : Operationalizing the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401301" cy="1427163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means embedding the predictive model into a business process. 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(Or unleashing it into the real world to go out and make decisions by itself- for the more imaginatively-inclined people in the audience!)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899" y="3906358"/>
            <a:ext cx="3852864" cy="262349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33625" y="3395663"/>
            <a:ext cx="765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Viktor Frankenstein on his creation :</a:t>
            </a:r>
            <a:r>
              <a:rPr lang="en-US" dirty="0"/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249810" y="164969"/>
            <a:ext cx="11561976" cy="6414940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58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B0F0"/>
                </a:solidFill>
              </a:rPr>
              <a:t>Project II : Sonar Predictions</a:t>
            </a:r>
            <a:br>
              <a:rPr lang="en-US" b="1" dirty="0">
                <a:solidFill>
                  <a:srgbClr val="00B0F0"/>
                </a:solidFill>
              </a:rPr>
            </a:br>
            <a:r>
              <a:rPr lang="en-US" b="1" dirty="0">
                <a:solidFill>
                  <a:srgbClr val="00B0F0"/>
                </a:solidFill>
              </a:rPr>
              <a:t>Stuck between a ‘rock’ &amp; ‘an explosive device’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 illustrate the diversity of applications possible, we’ll explore a dataset from a totally different field: oceanography/mine detection.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dataset was sourced from a mine-detection ship that basically emitted sound waves into the ocean, received a reflection back and then analyzed it to determine whether it’s a metallic mine or a rock.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dataset contains 70 predictor attributes which are sonar readings taken from a variety of aspect angles on the ship.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label is whether a set of particular readings is to be associated with a mine or a rock.</a:t>
            </a:r>
          </a:p>
        </p:txBody>
      </p:sp>
      <p:sp>
        <p:nvSpPr>
          <p:cNvPr id="4" name="Rectangle 3"/>
          <p:cNvSpPr/>
          <p:nvPr/>
        </p:nvSpPr>
        <p:spPr>
          <a:xfrm>
            <a:off x="249810" y="164969"/>
            <a:ext cx="11561976" cy="6414940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0112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B0F0"/>
                </a:solidFill>
              </a:rPr>
              <a:t>I : Data Preparation- Normalization &amp; PCA.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Let’s begin with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visualizing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the data using the same steps as before.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time however, we need to carry out two things first:</a:t>
            </a: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Due to the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high number of dimensions/predictor variables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involved (some of which we suspect to be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highly correlated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because they are basically readings of the same Sonar signal taken from different angles.), we will employ  a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dimensionality reduction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procedure known as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Principal Component Analysis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Think of it in terms of black box : you enter say, a 50 variable dataset, and get out a derived dataset consisting only of say, 10 variables.</a:t>
            </a: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These 10 variables are known as Principal Components and they are simply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linear combinations of the old columns/variables. </a:t>
            </a: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They are artificial in that they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 not correspond to anything in the real-world.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Lastly, we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normalize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the data before we begin model creation using a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z-score normalization.</a:t>
            </a:r>
          </a:p>
        </p:txBody>
      </p:sp>
      <p:sp>
        <p:nvSpPr>
          <p:cNvPr id="4" name="Rectangle 3"/>
          <p:cNvSpPr/>
          <p:nvPr/>
        </p:nvSpPr>
        <p:spPr>
          <a:xfrm>
            <a:off x="249810" y="164969"/>
            <a:ext cx="11561976" cy="6414940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6612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B0F0"/>
                </a:solidFill>
              </a:rPr>
              <a:t>II: Modelling 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907" y="1490974"/>
            <a:ext cx="9625553" cy="2020511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Let’s use a logistic regression to model the data.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Logistic Regression fits a logistic function through the data points and then uses them to generate probabilities of an instance being in a given class. The probabilities are then used to make a classification decision. (e.g. if the p(instance being a Rock) &gt;= 0.5, then I shall classify this instance as being a Rock.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Operators used in this stage : Apply model, Logistic Regression , Retrieve. </a:t>
            </a:r>
          </a:p>
        </p:txBody>
      </p:sp>
      <p:sp>
        <p:nvSpPr>
          <p:cNvPr id="4" name="Rectangle 3"/>
          <p:cNvSpPr/>
          <p:nvPr/>
        </p:nvSpPr>
        <p:spPr>
          <a:xfrm>
            <a:off x="249810" y="164969"/>
            <a:ext cx="11561976" cy="6414940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6414" y="3274569"/>
            <a:ext cx="4469558" cy="323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1763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B0F0"/>
                </a:solidFill>
              </a:rPr>
              <a:t>III : Validating the Model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Let’s use the same split validation methodology as before using a 70:30 split.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9810" y="164969"/>
            <a:ext cx="11561976" cy="6414940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0555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B0F0"/>
                </a:solidFill>
              </a:rPr>
              <a:t>IV : Operationalizing the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Now that we’re done validating, we need to operationalize our model.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Train your model using all your source data and let it out in the real-world.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natural application : Navy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Minehunting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</a:p>
        </p:txBody>
      </p:sp>
      <p:sp>
        <p:nvSpPr>
          <p:cNvPr id="4" name="Rectangle 3"/>
          <p:cNvSpPr/>
          <p:nvPr/>
        </p:nvSpPr>
        <p:spPr>
          <a:xfrm>
            <a:off x="249810" y="164969"/>
            <a:ext cx="11561976" cy="6414940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626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B0F0"/>
                </a:solidFill>
              </a:rPr>
              <a:t>Who are we and more importantly who are you?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Aditya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“I’m an IEOR Sophomore, hailing from Abu Dhabi. I love reading history in my spare time and I just bought a squash racket for myself. Hope to play this Thanksgiving Week!”</a:t>
            </a:r>
          </a:p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Jerry Chen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“I’m a 4th year East Bay native studying Statistics with an emphasis on machine learning and practical data analysis. In my spare time, I also enjoy design, animation, and video editing.” </a:t>
            </a:r>
          </a:p>
          <a:p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Kensen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Tan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 “I’m majoring in Statistics and minoring in IEOR (graduating in Dec. 2017). I came to LA from China when I was 11. This Thanksgiving I will be going to Arizona (I think).”</a:t>
            </a:r>
          </a:p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Jerry Lin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“I’m a 3rd year Math major, currently doing renewable energy research at RAEL and election research with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FairVote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I love politics and am contemplating starting a vegetarian fast food restaurant.”</a:t>
            </a:r>
          </a:p>
        </p:txBody>
      </p:sp>
      <p:sp>
        <p:nvSpPr>
          <p:cNvPr id="4" name="Rectangle 3"/>
          <p:cNvSpPr/>
          <p:nvPr/>
        </p:nvSpPr>
        <p:spPr>
          <a:xfrm>
            <a:off x="249810" y="164969"/>
            <a:ext cx="11561976" cy="6414940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3980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B0F0"/>
                </a:solidFill>
              </a:rPr>
              <a:t>Let’s take stock of all we’ve accomplished…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carried out an array of data preprocessing steps: dimensionality reduction (PCA), normalization, imputation.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applied, tested &amp; validated two complete Machine Learning models: Decision Trees &amp; Logistic Regression using techniques such as Split Validation.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what’s even more remarkable is that we did this all in a span of two hours, without writing even a line of code!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9810" y="164969"/>
            <a:ext cx="11561976" cy="6414940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102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B0F0"/>
                </a:solidFill>
              </a:rPr>
              <a:t>And that brings us to the end of our workshop- but that doesn’t mean our work needs to end!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I’m sure you all are amazed at the power of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RapidMiner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It not only enables to you to start making meaningful data science projects with minimal coding background, but also speeds up the entire process (as we saw here today).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It’s particularly relevant to those from a non-technical/CS background (Business Administration, Humanities, Social Sciences, etc.) who still want a share of the fast-expanding data-science pie.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What we did today would normally require 1000s of lines of code and countless hours of debugging, etc.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real-world caveat : while it keeps the coding under the hood, you still need to have a grasp of the underlying statistical theory/concepts in order to make the right decisions.    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9810" y="164969"/>
            <a:ext cx="11561976" cy="6414940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4938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B0F0"/>
                </a:solidFill>
              </a:rPr>
              <a:t>Here’s where we say goodbye…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040332" cy="3076313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was our pleasure having everyone over; I hope this sparks a curiosity for data science in all of you and that it empowers you to create your own project(s).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We’re happy to have let you in on the secret!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Stay tuned with DSSB’s events and hit ‘like’ on the Facebook page to keep abreast of latest news and activities within the Data Science Community at Cal.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2" name="Picture 4" descr="https://scontent-lax3-1.xx.fbcdn.net/l/t31.0-8/12672180_189777708047600_3541597051483385593_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387" y="4929187"/>
            <a:ext cx="1866901" cy="186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249810" y="164969"/>
            <a:ext cx="11561976" cy="6414940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042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So that you can map names to faces: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5" y="1435100"/>
            <a:ext cx="1888927" cy="251857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151" y="1435100"/>
            <a:ext cx="1888928" cy="251857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00125" y="4248150"/>
            <a:ext cx="18889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Aditya : “I grew a magnificent moustache this summer. People mistook me for a 1940s-era Indian revolutionary!”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31357" y="4248150"/>
            <a:ext cx="19277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Kensen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: “Don’t be surprised if you see me on a Ray-Ban commercial. In the meantime, NEVER HIDE!”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01443" y="4248150"/>
            <a:ext cx="174867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Jerry Chen: “The woods are lovely, dark, and deep. Well, they better be- coz I’m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gonna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take my profile pic in them.”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606672" y="4298623"/>
            <a:ext cx="17203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Jerry Lin : “The face you make when you realize the mean was 50% and you scored 51% on your midterm.”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8225" y="1519239"/>
            <a:ext cx="2200275" cy="2390774"/>
          </a:xfrm>
          <a:prstGeom prst="rect">
            <a:avLst/>
          </a:prstGeom>
        </p:spPr>
      </p:pic>
      <p:pic>
        <p:nvPicPr>
          <p:cNvPr id="1026" name="Picture 2" descr="https://scontent-lax3-1.xx.fbcdn.net/v/t1.0-9/12049243_10153614131469933_3526783758881575465_n.jpg?oh=ffec7de591671c7cf081262b267d20d9&amp;oe=58CDB19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6448" y="1477962"/>
            <a:ext cx="2060575" cy="2432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249810" y="164969"/>
            <a:ext cx="11561976" cy="6414940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242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B0F0"/>
                </a:solidFill>
              </a:rPr>
              <a:t>What We’ll Be Covering…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Typical Structure of a Data Science Project. We’ll be following this today: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Prep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– {Imputation,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Normalization,Feature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Selection, Dimensionality Red.}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Model the Data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– {Apply/train the predictive mode. E.g. k-NN, SVM, Regression.}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Validate Model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– { Split Validation, k-Fold Cross Val., Leave-out one cross val.}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Operationalize Model into Business Processes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– {Unleash your creation out into the real world to make predictions.}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Deep Dive into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RapidMiner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!</a:t>
            </a:r>
          </a:p>
          <a:p>
            <a:pPr lvl="1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Exploring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dataset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(Labor Negotiations, Sonar).</a:t>
            </a:r>
          </a:p>
          <a:p>
            <a:pPr lvl="1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vs. Process Distinction</a:t>
            </a: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fundamental building block in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RapidMiner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Operators</a:t>
            </a:r>
          </a:p>
          <a:p>
            <a:pPr marL="457200" lvl="1" indent="0">
              <a:buNone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9810" y="164969"/>
            <a:ext cx="11561976" cy="6414940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423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Our Challenge: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45476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 show you the immense power of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RapidMiner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we’re going to build two full-scale data science projects using real world data in as little as two hours! Can it be done? 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011" y="3406038"/>
            <a:ext cx="3845957" cy="274711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49810" y="164969"/>
            <a:ext cx="11561976" cy="6414940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710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B0F0"/>
                </a:solidFill>
              </a:rPr>
              <a:t>Some basic ML terminology (if you’re new to the game)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Label :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Attribute whose value we’re trying to predict.</a:t>
            </a:r>
          </a:p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Training Data :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that is used by the model to come up with a decision-making rule for classifying instances.</a:t>
            </a:r>
          </a:p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Test Data :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that hasn’t been ‘seen’ by the model (i.e. not training data), but whose label we know from before. </a:t>
            </a:r>
          </a:p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simple analogy :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Imagine a parent taking his little child out for a walk. He wants to teach him/her to distinguish between cats &amp; dogs. He first shows him 20 animals (either cats or dogs) and tells him which is which [Training data]. He then shows the child a new set of 10 animals and asks him/her to classify. [Testing data] The parent of course knows which is which. </a:t>
            </a:r>
          </a:p>
        </p:txBody>
      </p:sp>
      <p:sp>
        <p:nvSpPr>
          <p:cNvPr id="4" name="Rectangle 3"/>
          <p:cNvSpPr/>
          <p:nvPr/>
        </p:nvSpPr>
        <p:spPr>
          <a:xfrm>
            <a:off x="249810" y="164969"/>
            <a:ext cx="11561976" cy="6414940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183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Armed with that, let’s get the party started…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224155" cy="2015798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Download &amp; install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RapidMiner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Studio 7.3.0 from their website.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When prompted, create an account (it should take no more than 4 minutes.)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439" y="3333059"/>
            <a:ext cx="3840163" cy="294237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49810" y="164969"/>
            <a:ext cx="11561976" cy="6414940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979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Introducing the Dataset: Labor Negotiations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is from all collective agreements reached in the business and personal services sector local companies in Canada in ’87. 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--&gt;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Will be useful when applying for Canadian citizenship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&lt;----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Has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16 Predictive Attributes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{Length of service, 1</a:t>
            </a:r>
            <a:r>
              <a:rPr lang="en-US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Wage Inc., etc.}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Label is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“Whether there was a positive outcome (suitable for management or not).”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We’re playing from the capitalist side here!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57 ‘instances’ (records) in total. Each record represents a particular labor negotiation result (i.e. ‘Good’ or ‘bad’).</a:t>
            </a:r>
            <a:b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9810" y="164969"/>
            <a:ext cx="11561976" cy="6414940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632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>
                <a:solidFill>
                  <a:srgbClr val="00B0F0"/>
                </a:solidFill>
              </a:rPr>
              <a:t>RapidMiner</a:t>
            </a:r>
            <a:r>
              <a:rPr lang="en-US" b="1" dirty="0">
                <a:solidFill>
                  <a:srgbClr val="00B0F0"/>
                </a:solidFill>
              </a:rPr>
              <a:t> Operators: What makes </a:t>
            </a:r>
            <a:r>
              <a:rPr lang="en-US" b="1" dirty="0" err="1">
                <a:solidFill>
                  <a:srgbClr val="00B0F0"/>
                </a:solidFill>
              </a:rPr>
              <a:t>RapidMiner</a:t>
            </a:r>
            <a:r>
              <a:rPr lang="en-US" b="1" dirty="0">
                <a:solidFill>
                  <a:srgbClr val="00B0F0"/>
                </a:solidFill>
              </a:rPr>
              <a:t> so effective!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924" y="2162968"/>
            <a:ext cx="6366873" cy="3294857"/>
          </a:xfrm>
        </p:spPr>
      </p:pic>
      <p:sp>
        <p:nvSpPr>
          <p:cNvPr id="5" name="Rectangle 4"/>
          <p:cNvSpPr/>
          <p:nvPr/>
        </p:nvSpPr>
        <p:spPr>
          <a:xfrm>
            <a:off x="249810" y="164969"/>
            <a:ext cx="11561976" cy="6414940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489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</TotalTime>
  <Words>1667</Words>
  <Application>Microsoft Office PowerPoint</Application>
  <PresentationFormat>Widescreen</PresentationFormat>
  <Paragraphs>103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Wingdings</vt:lpstr>
      <vt:lpstr>Office Theme</vt:lpstr>
      <vt:lpstr>RapidMiner Workshop - A Crash Course</vt:lpstr>
      <vt:lpstr>Who are we and more importantly who are you?</vt:lpstr>
      <vt:lpstr>So that you can map names to faces:</vt:lpstr>
      <vt:lpstr>What We’ll Be Covering…</vt:lpstr>
      <vt:lpstr>Our Challenge:</vt:lpstr>
      <vt:lpstr>Some basic ML terminology (if you’re new to the game)</vt:lpstr>
      <vt:lpstr>Armed with that, let’s get the party started…</vt:lpstr>
      <vt:lpstr>Introducing the Dataset: Labor Negotiations</vt:lpstr>
      <vt:lpstr>RapidMiner Operators: What makes RapidMiner so effective!</vt:lpstr>
      <vt:lpstr>RapidMiner Operators: The fundamental building block</vt:lpstr>
      <vt:lpstr>I : Data Preparation- Visualization &amp; Imputation</vt:lpstr>
      <vt:lpstr>II : Modelling the Data</vt:lpstr>
      <vt:lpstr>III : Validating the Model </vt:lpstr>
      <vt:lpstr>IV : Operationalizing the Model</vt:lpstr>
      <vt:lpstr>Project II : Sonar Predictions Stuck between a ‘rock’ &amp; ‘an explosive device’</vt:lpstr>
      <vt:lpstr>I : Data Preparation- Normalization &amp; PCA. </vt:lpstr>
      <vt:lpstr>II: Modelling the data</vt:lpstr>
      <vt:lpstr>III : Validating the Model </vt:lpstr>
      <vt:lpstr>IV : Operationalizing the Model</vt:lpstr>
      <vt:lpstr>Let’s take stock of all we’ve accomplished…</vt:lpstr>
      <vt:lpstr>And that brings us to the end of our workshop- but that doesn’t mean our work needs to end!</vt:lpstr>
      <vt:lpstr>Here’s where we say goodbye…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RapidMiner Workshop -A Crash Course</dc:title>
  <dc:creator>Aditya Tyagi</dc:creator>
  <cp:lastModifiedBy>Aditya Tyagi</cp:lastModifiedBy>
  <cp:revision>35</cp:revision>
  <dcterms:created xsi:type="dcterms:W3CDTF">2016-11-16T23:25:42Z</dcterms:created>
  <dcterms:modified xsi:type="dcterms:W3CDTF">2016-11-18T02:14:36Z</dcterms:modified>
</cp:coreProperties>
</file>