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Proxima Nova"/>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6.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ProximaNova-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There’s a ton of different joins! But the default is inner join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kaggle.com/datasets" TargetMode="External"/><Relationship Id="rId4" Type="http://schemas.openxmlformats.org/officeDocument/2006/relationships/hyperlink" Target="https://www.reddit.com/r/datasets/" TargetMode="External"/><Relationship Id="rId5" Type="http://schemas.openxmlformats.org/officeDocument/2006/relationships/hyperlink" Target="https://tinyurl.com/l4xylj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qlitestudio.pl/index.rvt" TargetMode="External"/><Relationship Id="rId4" Type="http://schemas.openxmlformats.org/officeDocument/2006/relationships/hyperlink" Target="https://www.kaggle.com/crowdflower/twitter-airline-senti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SQL</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Lecturers: Alexander Ivanoff, Heather Chen</a:t>
            </a:r>
          </a:p>
          <a:p>
            <a:pPr lvl="0">
              <a:spcBef>
                <a:spcPts val="0"/>
              </a:spcBef>
              <a:buNone/>
            </a:pPr>
            <a:r>
              <a:rPr lang="en"/>
              <a:t>Wednesday, April 26, 2017</a:t>
            </a:r>
          </a:p>
        </p:txBody>
      </p:sp>
      <p:pic>
        <p:nvPicPr>
          <p:cNvPr id="61" name="Shape 61"/>
          <p:cNvPicPr preferRelativeResize="0"/>
          <p:nvPr/>
        </p:nvPicPr>
        <p:blipFill>
          <a:blip r:embed="rId3">
            <a:alphaModFix/>
          </a:blip>
          <a:stretch>
            <a:fillRect/>
          </a:stretch>
        </p:blipFill>
        <p:spPr>
          <a:xfrm>
            <a:off x="7741276" y="4098174"/>
            <a:ext cx="1237025" cy="890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Making tables</a:t>
            </a:r>
          </a:p>
        </p:txBody>
      </p:sp>
      <p:pic>
        <p:nvPicPr>
          <p:cNvPr descr="Screen Shot 2017-04-23 at 4.14.35 PM.png" id="125" name="Shape 125"/>
          <p:cNvPicPr preferRelativeResize="0"/>
          <p:nvPr/>
        </p:nvPicPr>
        <p:blipFill>
          <a:blip r:embed="rId3">
            <a:alphaModFix/>
          </a:blip>
          <a:stretch>
            <a:fillRect/>
          </a:stretch>
        </p:blipFill>
        <p:spPr>
          <a:xfrm>
            <a:off x="422375" y="1436675"/>
            <a:ext cx="8299250" cy="16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SELECT …   FROM ...</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 don’t always want all the columns from a table (data can be big!), so we use SELECT and FROM to declare what we want </a:t>
            </a:r>
          </a:p>
          <a:p>
            <a:pPr indent="-228600" lvl="0" marL="457200" rtl="0">
              <a:spcBef>
                <a:spcPts val="0"/>
              </a:spcBef>
            </a:pPr>
            <a:r>
              <a:rPr lang="en"/>
              <a:t>Selects only the specified columns from the specified tables</a:t>
            </a:r>
          </a:p>
          <a:p>
            <a:pPr lvl="0" rtl="0">
              <a:spcBef>
                <a:spcPts val="0"/>
              </a:spcBef>
              <a:buNone/>
            </a:pPr>
            <a:r>
              <a:t/>
            </a:r>
            <a:endParaRPr/>
          </a:p>
          <a:p>
            <a:pPr lvl="0" rtl="0">
              <a:spcBef>
                <a:spcPts val="0"/>
              </a:spcBef>
              <a:buNone/>
            </a:pPr>
            <a:r>
              <a:t/>
            </a:r>
            <a:endParaRPr/>
          </a:p>
          <a:p>
            <a:pPr lvl="0" marR="0" rtl="0" algn="l">
              <a:lnSpc>
                <a:spcPct val="115000"/>
              </a:lnSpc>
              <a:spcBef>
                <a:spcPts val="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4171124" y="2359075"/>
            <a:ext cx="4390149" cy="2209800"/>
          </a:xfrm>
          <a:prstGeom prst="rect">
            <a:avLst/>
          </a:prstGeom>
          <a:noFill/>
          <a:ln>
            <a:noFill/>
          </a:ln>
        </p:spPr>
      </p:pic>
      <p:sp>
        <p:nvSpPr>
          <p:cNvPr id="133" name="Shape 133"/>
          <p:cNvSpPr txBox="1"/>
          <p:nvPr/>
        </p:nvSpPr>
        <p:spPr>
          <a:xfrm>
            <a:off x="735925" y="2511375"/>
            <a:ext cx="2911500" cy="1589700"/>
          </a:xfrm>
          <a:prstGeom prst="rect">
            <a:avLst/>
          </a:prstGeom>
          <a:noFill/>
          <a:ln>
            <a:noFill/>
          </a:ln>
        </p:spPr>
        <p:txBody>
          <a:bodyPr anchorCtr="0" anchor="t" bIns="91425" lIns="91425" rIns="91425" tIns="91425">
            <a:noAutofit/>
          </a:bodyPr>
          <a:lstStyle/>
          <a:p>
            <a:pPr lvl="0">
              <a:spcBef>
                <a:spcPts val="0"/>
              </a:spcBef>
              <a:buNone/>
            </a:pPr>
            <a:r>
              <a:rPr lang="en" sz="1800">
                <a:latin typeface="Proxima Nova"/>
                <a:ea typeface="Proxima Nova"/>
                <a:cs typeface="Proxima Nova"/>
                <a:sym typeface="Proxima Nova"/>
              </a:rPr>
              <a:t>Here if we only want to see </a:t>
            </a:r>
            <a:r>
              <a:rPr b="1" lang="en" sz="1800">
                <a:latin typeface="Proxima Nova"/>
                <a:ea typeface="Proxima Nova"/>
                <a:cs typeface="Proxima Nova"/>
                <a:sym typeface="Proxima Nova"/>
              </a:rPr>
              <a:t>price and number of bedrooms</a:t>
            </a:r>
            <a:r>
              <a:rPr lang="en" sz="1800">
                <a:latin typeface="Proxima Nova"/>
                <a:ea typeface="Proxima Nova"/>
                <a:cs typeface="Proxima Nova"/>
                <a:sym typeface="Proxima Nova"/>
              </a:rPr>
              <a:t>, we will write: </a:t>
            </a:r>
          </a:p>
          <a:p>
            <a:pPr lvl="0">
              <a:spcBef>
                <a:spcPts val="0"/>
              </a:spcBef>
              <a:buNone/>
            </a:pPr>
            <a:r>
              <a:rPr lang="en" sz="1800">
                <a:solidFill>
                  <a:schemeClr val="dk2"/>
                </a:solidFill>
                <a:latin typeface="Proxima Nova"/>
                <a:ea typeface="Proxima Nova"/>
                <a:cs typeface="Proxima Nova"/>
                <a:sym typeface="Proxima Nova"/>
              </a:rPr>
              <a:t>SELECT price, bedrooms FROM housing;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Understanding our database</a:t>
            </a:r>
          </a:p>
        </p:txBody>
      </p:sp>
      <p:sp>
        <p:nvSpPr>
          <p:cNvPr id="139" name="Shape 139"/>
          <p:cNvSpPr txBox="1"/>
          <p:nvPr>
            <p:ph idx="1" type="body"/>
          </p:nvPr>
        </p:nvSpPr>
        <p:spPr>
          <a:xfrm>
            <a:off x="3017200" y="1152475"/>
            <a:ext cx="5815200" cy="3416400"/>
          </a:xfrm>
          <a:prstGeom prst="rect">
            <a:avLst/>
          </a:prstGeom>
        </p:spPr>
        <p:txBody>
          <a:bodyPr anchorCtr="0" anchor="t" bIns="91425" lIns="91425" rIns="91425" tIns="91425">
            <a:noAutofit/>
          </a:bodyPr>
          <a:lstStyle/>
          <a:p>
            <a:pPr lvl="0">
              <a:spcBef>
                <a:spcPts val="0"/>
              </a:spcBef>
              <a:buNone/>
            </a:pPr>
            <a:r>
              <a:rPr lang="en"/>
              <a:t>The table name is </a:t>
            </a:r>
            <a:r>
              <a:rPr b="1" lang="en"/>
              <a:t>Tweets</a:t>
            </a:r>
          </a:p>
          <a:p>
            <a:pPr lvl="0">
              <a:spcBef>
                <a:spcPts val="0"/>
              </a:spcBef>
              <a:buNone/>
            </a:pPr>
            <a:r>
              <a:rPr lang="en"/>
              <a:t>Column names are all the titles listed underneath “Columns”</a:t>
            </a:r>
          </a:p>
        </p:txBody>
      </p:sp>
      <p:pic>
        <p:nvPicPr>
          <p:cNvPr descr="Screen Shot 2017-04-23 at 4.20.41 PM.png" id="140" name="Shape 140"/>
          <p:cNvPicPr preferRelativeResize="0"/>
          <p:nvPr/>
        </p:nvPicPr>
        <p:blipFill>
          <a:blip r:embed="rId3">
            <a:alphaModFix/>
          </a:blip>
          <a:stretch>
            <a:fillRect/>
          </a:stretch>
        </p:blipFill>
        <p:spPr>
          <a:xfrm>
            <a:off x="365296" y="1152474"/>
            <a:ext cx="2132468"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Practicing SELECT</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It’s time to start working with our Twitter Airline Sentiment database!</a:t>
            </a:r>
          </a:p>
          <a:p>
            <a:pPr lvl="0">
              <a:spcBef>
                <a:spcPts val="0"/>
              </a:spcBef>
              <a:buNone/>
            </a:pPr>
            <a:r>
              <a:rPr lang="en">
                <a:solidFill>
                  <a:srgbClr val="3C78D8"/>
                </a:solidFill>
              </a:rPr>
              <a:t>Exercise: </a:t>
            </a:r>
            <a:r>
              <a:rPr lang="en">
                <a:solidFill>
                  <a:srgbClr val="3C78D8"/>
                </a:solidFill>
              </a:rPr>
              <a:t>Write a </a:t>
            </a:r>
            <a:r>
              <a:rPr b="1" lang="en">
                <a:solidFill>
                  <a:srgbClr val="3C78D8"/>
                </a:solidFill>
              </a:rPr>
              <a:t>query</a:t>
            </a:r>
            <a:r>
              <a:rPr lang="en">
                <a:solidFill>
                  <a:srgbClr val="3C78D8"/>
                </a:solidFill>
              </a:rPr>
              <a:t> to </a:t>
            </a:r>
            <a:r>
              <a:rPr b="1" lang="en">
                <a:solidFill>
                  <a:srgbClr val="3C78D8"/>
                </a:solidFill>
              </a:rPr>
              <a:t>select </a:t>
            </a:r>
            <a:r>
              <a:rPr lang="en">
                <a:solidFill>
                  <a:srgbClr val="3C78D8"/>
                </a:solidFill>
              </a:rPr>
              <a:t>the columns tweet_id, airline_sentiment, airline, and tweet_created</a:t>
            </a:r>
          </a:p>
        </p:txBody>
      </p:sp>
      <p:sp>
        <p:nvSpPr>
          <p:cNvPr id="147" name="Shape 147"/>
          <p:cNvSpPr txBox="1"/>
          <p:nvPr/>
        </p:nvSpPr>
        <p:spPr>
          <a:xfrm>
            <a:off x="1150950" y="3029075"/>
            <a:ext cx="6842100" cy="7890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SELECT tweet_id, airline_sentiment, airline, tweet_created </a:t>
            </a:r>
          </a:p>
          <a:p>
            <a:pPr lvl="0">
              <a:spcBef>
                <a:spcPts val="0"/>
              </a:spcBef>
              <a:buNone/>
            </a:pPr>
            <a:r>
              <a:rPr lang="en" sz="1800">
                <a:latin typeface="Proxima Nova"/>
                <a:ea typeface="Proxima Nova"/>
                <a:cs typeface="Proxima Nova"/>
                <a:sym typeface="Proxima Nova"/>
              </a:rPr>
              <a:t>FROM Tweets;</a:t>
            </a:r>
          </a:p>
        </p:txBody>
      </p:sp>
      <p:sp>
        <p:nvSpPr>
          <p:cNvPr id="148" name="Shape 148"/>
          <p:cNvSpPr/>
          <p:nvPr/>
        </p:nvSpPr>
        <p:spPr>
          <a:xfrm>
            <a:off x="328550" y="1722050"/>
            <a:ext cx="8225100" cy="789000"/>
          </a:xfrm>
          <a:prstGeom prst="rect">
            <a:avLst/>
          </a:prstGeom>
          <a:noFill/>
          <a:ln cap="flat" cmpd="sng" w="28575">
            <a:solidFill>
              <a:srgbClr val="3C78D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WHERE … </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Only returns records for which the boolean/filter is true </a:t>
            </a:r>
          </a:p>
          <a:p>
            <a:pPr lvl="0" algn="ctr">
              <a:spcBef>
                <a:spcPts val="0"/>
              </a:spcBef>
              <a:buNone/>
            </a:pPr>
            <a:r>
              <a:rPr lang="en"/>
              <a:t>&gt; , &gt;= , = , &lt; , &lt;= , &lt;&gt;</a:t>
            </a:r>
          </a:p>
          <a:p>
            <a:pPr lvl="0">
              <a:spcBef>
                <a:spcPts val="0"/>
              </a:spcBef>
              <a:buNone/>
            </a:pPr>
            <a:r>
              <a:t/>
            </a:r>
            <a:endParaRPr/>
          </a:p>
          <a:p>
            <a:pPr lvl="0">
              <a:spcBef>
                <a:spcPts val="0"/>
              </a:spcBef>
              <a:buNone/>
            </a:pPr>
            <a:r>
              <a:rPr lang="en"/>
              <a:t>e.g.</a:t>
            </a:r>
          </a:p>
          <a:p>
            <a:pPr lvl="0">
              <a:spcBef>
                <a:spcPts val="0"/>
              </a:spcBef>
              <a:buNone/>
            </a:pPr>
            <a:r>
              <a:rPr lang="en"/>
              <a:t>SELECT * FROM houses</a:t>
            </a:r>
          </a:p>
          <a:p>
            <a:pPr lvl="0">
              <a:spcBef>
                <a:spcPts val="0"/>
              </a:spcBef>
              <a:buNone/>
            </a:pPr>
            <a:r>
              <a:rPr lang="en"/>
              <a:t>WHERE bedrooms = 3;</a:t>
            </a:r>
          </a:p>
        </p:txBody>
      </p:sp>
      <p:pic>
        <p:nvPicPr>
          <p:cNvPr id="155" name="Shape 155"/>
          <p:cNvPicPr preferRelativeResize="0"/>
          <p:nvPr/>
        </p:nvPicPr>
        <p:blipFill>
          <a:blip r:embed="rId3">
            <a:alphaModFix/>
          </a:blip>
          <a:stretch>
            <a:fillRect/>
          </a:stretch>
        </p:blipFill>
        <p:spPr>
          <a:xfrm>
            <a:off x="4080874" y="2809699"/>
            <a:ext cx="4813174" cy="192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Practicing WHERE</a:t>
            </a:r>
          </a:p>
        </p:txBody>
      </p:sp>
      <p:sp>
        <p:nvSpPr>
          <p:cNvPr id="161" name="Shape 161"/>
          <p:cNvSpPr txBox="1"/>
          <p:nvPr>
            <p:ph idx="1" type="body"/>
          </p:nvPr>
        </p:nvSpPr>
        <p:spPr>
          <a:xfrm>
            <a:off x="311700" y="1375087"/>
            <a:ext cx="8520600" cy="803700"/>
          </a:xfrm>
          <a:prstGeom prst="rect">
            <a:avLst/>
          </a:prstGeom>
          <a:ln cap="flat" cmpd="sng" w="28575">
            <a:solidFill>
              <a:srgbClr val="3C78D8"/>
            </a:solidFill>
            <a:prstDash val="solid"/>
            <a:round/>
            <a:headEnd len="med" w="med" type="none"/>
            <a:tailEnd len="med" w="med" type="none"/>
          </a:ln>
        </p:spPr>
        <p:txBody>
          <a:bodyPr anchorCtr="0" anchor="t" bIns="91425" lIns="91425" rIns="91425" tIns="91425">
            <a:noAutofit/>
          </a:bodyPr>
          <a:lstStyle/>
          <a:p>
            <a:pPr indent="-228600" lvl="0" marL="457200">
              <a:spcBef>
                <a:spcPts val="0"/>
              </a:spcBef>
              <a:buClr>
                <a:srgbClr val="3C78D8"/>
              </a:buClr>
              <a:buAutoNum type="arabicPeriod"/>
            </a:pPr>
            <a:r>
              <a:rPr lang="en">
                <a:solidFill>
                  <a:srgbClr val="3C78D8"/>
                </a:solidFill>
              </a:rPr>
              <a:t>Write a query to select the text of tweets where the airline is United</a:t>
            </a:r>
          </a:p>
          <a:p>
            <a:pPr indent="-228600" lvl="0" marL="457200">
              <a:spcBef>
                <a:spcPts val="0"/>
              </a:spcBef>
              <a:buClr>
                <a:srgbClr val="3C78D8"/>
              </a:buClr>
              <a:buAutoNum type="arabicPeriod"/>
            </a:pPr>
            <a:r>
              <a:rPr lang="en">
                <a:solidFill>
                  <a:srgbClr val="3C78D8"/>
                </a:solidFill>
              </a:rPr>
              <a:t>Write a query to select the retweet count and text of the negative tweets </a:t>
            </a:r>
          </a:p>
        </p:txBody>
      </p:sp>
      <p:sp>
        <p:nvSpPr>
          <p:cNvPr id="162" name="Shape 162"/>
          <p:cNvSpPr txBox="1"/>
          <p:nvPr/>
        </p:nvSpPr>
        <p:spPr>
          <a:xfrm>
            <a:off x="687275" y="2536150"/>
            <a:ext cx="5532600" cy="4395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SELECT text FROM Tweets WHERE airline = “United”;</a:t>
            </a:r>
          </a:p>
        </p:txBody>
      </p:sp>
      <p:sp>
        <p:nvSpPr>
          <p:cNvPr id="163" name="Shape 163"/>
          <p:cNvSpPr txBox="1"/>
          <p:nvPr/>
        </p:nvSpPr>
        <p:spPr>
          <a:xfrm>
            <a:off x="687275" y="3354050"/>
            <a:ext cx="7128000" cy="8037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SELECT retweet_count, text FROM Tweets WHERE airline_sentiment = “negative”;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ORDER BY …  (ASC/DESC)</a:t>
            </a: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Sorts results in ASCending or DESCending order according to the column specified</a:t>
            </a:r>
          </a:p>
          <a:p>
            <a:pPr indent="-228600" lvl="0" marL="457200" rtl="0">
              <a:spcBef>
                <a:spcPts val="0"/>
              </a:spcBef>
            </a:pPr>
            <a:r>
              <a:rPr lang="en"/>
              <a:t>Ascending/smallest first is </a:t>
            </a:r>
            <a:r>
              <a:rPr b="1" lang="en"/>
              <a:t>default</a:t>
            </a:r>
            <a:r>
              <a:rPr lang="en"/>
              <a:t>, meaning if you want results in ascending order, you don’t need to specify</a:t>
            </a:r>
          </a:p>
          <a:p>
            <a:pPr indent="-228600" lvl="0" marL="457200" rtl="0">
              <a:spcBef>
                <a:spcPts val="0"/>
              </a:spcBef>
            </a:pPr>
            <a:r>
              <a:rPr lang="en"/>
              <a:t>If you want results in decreasing order, you must add DESC at the end of the ORDER BY clause</a:t>
            </a:r>
          </a:p>
          <a:p>
            <a:pPr lvl="0">
              <a:spcBef>
                <a:spcPts val="0"/>
              </a:spcBef>
              <a:buNone/>
            </a:pPr>
            <a:r>
              <a:rPr lang="en"/>
              <a:t>E.g. </a:t>
            </a:r>
          </a:p>
          <a:p>
            <a:pPr lvl="0">
              <a:spcBef>
                <a:spcPts val="0"/>
              </a:spcBef>
              <a:buNone/>
            </a:pPr>
            <a:r>
              <a:rPr lang="en"/>
              <a:t>SELECT * FROM houses       </a:t>
            </a:r>
          </a:p>
          <a:p>
            <a:pPr lvl="0">
              <a:spcBef>
                <a:spcPts val="0"/>
              </a:spcBef>
              <a:buNone/>
            </a:pPr>
            <a:r>
              <a:rPr lang="en"/>
              <a:t>ORDER BY sqft; </a:t>
            </a:r>
          </a:p>
        </p:txBody>
      </p:sp>
      <p:pic>
        <p:nvPicPr>
          <p:cNvPr id="170" name="Shape 170"/>
          <p:cNvPicPr preferRelativeResize="0"/>
          <p:nvPr/>
        </p:nvPicPr>
        <p:blipFill>
          <a:blip r:embed="rId3">
            <a:alphaModFix/>
          </a:blip>
          <a:stretch>
            <a:fillRect/>
          </a:stretch>
        </p:blipFill>
        <p:spPr>
          <a:xfrm>
            <a:off x="4894800" y="2808125"/>
            <a:ext cx="3398324" cy="1682224"/>
          </a:xfrm>
          <a:prstGeom prst="rect">
            <a:avLst/>
          </a:prstGeom>
          <a:noFill/>
          <a:ln>
            <a:noFill/>
          </a:ln>
        </p:spPr>
      </p:pic>
      <p:sp>
        <p:nvSpPr>
          <p:cNvPr id="171" name="Shape 171"/>
          <p:cNvSpPr/>
          <p:nvPr/>
        </p:nvSpPr>
        <p:spPr>
          <a:xfrm>
            <a:off x="3290425" y="3753675"/>
            <a:ext cx="997800" cy="261300"/>
          </a:xfrm>
          <a:prstGeom prst="rightArrow">
            <a:avLst>
              <a:gd fmla="val 50000" name="adj1"/>
              <a:gd fmla="val 50000" name="adj2"/>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Practicing ORDER BY</a:t>
            </a:r>
          </a:p>
        </p:txBody>
      </p:sp>
      <p:sp>
        <p:nvSpPr>
          <p:cNvPr id="177" name="Shape 177"/>
          <p:cNvSpPr txBox="1"/>
          <p:nvPr>
            <p:ph idx="1" type="body"/>
          </p:nvPr>
        </p:nvSpPr>
        <p:spPr>
          <a:xfrm>
            <a:off x="357025" y="1356400"/>
            <a:ext cx="8520600" cy="1158600"/>
          </a:xfrm>
          <a:prstGeom prst="rect">
            <a:avLst/>
          </a:prstGeom>
          <a:ln cap="flat" cmpd="sng" w="28575">
            <a:solidFill>
              <a:srgbClr val="3C78D8"/>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3C78D8"/>
                </a:solidFill>
              </a:rPr>
              <a:t>Exercise: Write a query that selects </a:t>
            </a:r>
            <a:r>
              <a:rPr b="1" lang="en">
                <a:solidFill>
                  <a:srgbClr val="3C78D8"/>
                </a:solidFill>
              </a:rPr>
              <a:t>airline sentiment</a:t>
            </a:r>
            <a:r>
              <a:rPr lang="en">
                <a:solidFill>
                  <a:srgbClr val="3C78D8"/>
                </a:solidFill>
              </a:rPr>
              <a:t> and </a:t>
            </a:r>
            <a:r>
              <a:rPr b="1" lang="en">
                <a:solidFill>
                  <a:srgbClr val="3C78D8"/>
                </a:solidFill>
              </a:rPr>
              <a:t>airline sentiment confidence </a:t>
            </a:r>
            <a:r>
              <a:rPr lang="en">
                <a:solidFill>
                  <a:srgbClr val="3C78D8"/>
                </a:solidFill>
              </a:rPr>
              <a:t>for all tweets about </a:t>
            </a:r>
            <a:r>
              <a:rPr b="1" lang="en">
                <a:solidFill>
                  <a:srgbClr val="3C78D8"/>
                </a:solidFill>
              </a:rPr>
              <a:t>US Airways</a:t>
            </a:r>
            <a:r>
              <a:rPr lang="en">
                <a:solidFill>
                  <a:srgbClr val="3C78D8"/>
                </a:solidFill>
              </a:rPr>
              <a:t>, sorted by </a:t>
            </a:r>
            <a:r>
              <a:rPr b="1" lang="en">
                <a:solidFill>
                  <a:srgbClr val="3C78D8"/>
                </a:solidFill>
              </a:rPr>
              <a:t>decreasing</a:t>
            </a:r>
            <a:r>
              <a:rPr lang="en">
                <a:solidFill>
                  <a:srgbClr val="3C78D8"/>
                </a:solidFill>
              </a:rPr>
              <a:t> highest confidence </a:t>
            </a:r>
          </a:p>
        </p:txBody>
      </p:sp>
      <p:sp>
        <p:nvSpPr>
          <p:cNvPr id="178" name="Shape 178"/>
          <p:cNvSpPr txBox="1"/>
          <p:nvPr/>
        </p:nvSpPr>
        <p:spPr>
          <a:xfrm>
            <a:off x="1759950" y="3040400"/>
            <a:ext cx="5624100" cy="16047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SELECT airline_sentiment, airline_sentiment_confidence </a:t>
            </a:r>
          </a:p>
          <a:p>
            <a:pPr lvl="0" rtl="0">
              <a:spcBef>
                <a:spcPts val="0"/>
              </a:spcBef>
              <a:buNone/>
            </a:pPr>
            <a:r>
              <a:rPr lang="en" sz="1800">
                <a:latin typeface="Proxima Nova"/>
                <a:ea typeface="Proxima Nova"/>
                <a:cs typeface="Proxima Nova"/>
                <a:sym typeface="Proxima Nova"/>
              </a:rPr>
              <a:t>FROM Tweets </a:t>
            </a:r>
          </a:p>
          <a:p>
            <a:pPr lvl="0" rtl="0">
              <a:spcBef>
                <a:spcPts val="0"/>
              </a:spcBef>
              <a:buNone/>
            </a:pPr>
            <a:r>
              <a:rPr lang="en" sz="1800">
                <a:latin typeface="Proxima Nova"/>
                <a:ea typeface="Proxima Nova"/>
                <a:cs typeface="Proxima Nova"/>
                <a:sym typeface="Proxima Nova"/>
              </a:rPr>
              <a:t>WHERE airline = “US Airways” </a:t>
            </a:r>
          </a:p>
          <a:p>
            <a:pPr lvl="0" rtl="0">
              <a:spcBef>
                <a:spcPts val="0"/>
              </a:spcBef>
              <a:buNone/>
            </a:pPr>
            <a:r>
              <a:rPr lang="en" sz="1800">
                <a:latin typeface="Proxima Nova"/>
                <a:ea typeface="Proxima Nova"/>
                <a:cs typeface="Proxima Nova"/>
                <a:sym typeface="Proxima Nova"/>
              </a:rPr>
              <a:t>ORDER BY airline_sentiment_confidence DESC;</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Aggregates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p:nvPr/>
        </p:nvSpPr>
        <p:spPr>
          <a:xfrm>
            <a:off x="2684787" y="1593925"/>
            <a:ext cx="2826000" cy="342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Aggregate: </a:t>
            </a:r>
          </a:p>
        </p:txBody>
      </p:sp>
      <p:sp>
        <p:nvSpPr>
          <p:cNvPr id="190" name="Shape 190"/>
          <p:cNvSpPr txBox="1"/>
          <p:nvPr>
            <p:ph idx="1" type="body"/>
          </p:nvPr>
        </p:nvSpPr>
        <p:spPr>
          <a:xfrm>
            <a:off x="311700" y="1017725"/>
            <a:ext cx="8520600" cy="3416400"/>
          </a:xfrm>
          <a:prstGeom prst="rect">
            <a:avLst/>
          </a:prstGeom>
        </p:spPr>
        <p:txBody>
          <a:bodyPr anchorCtr="0" anchor="t" bIns="91425" lIns="91425" rIns="91425" tIns="91425">
            <a:noAutofit/>
          </a:bodyPr>
          <a:lstStyle/>
          <a:p>
            <a:pPr lvl="0">
              <a:spcBef>
                <a:spcPts val="0"/>
              </a:spcBef>
              <a:buNone/>
            </a:pPr>
            <a:r>
              <a:rPr lang="en"/>
              <a:t>Def: A</a:t>
            </a:r>
            <a:r>
              <a:rPr lang="en"/>
              <a:t> whole formed by combining several (typically disparate) elements</a:t>
            </a:r>
          </a:p>
          <a:p>
            <a:pPr lvl="0">
              <a:spcBef>
                <a:spcPts val="0"/>
              </a:spcBef>
              <a:buNone/>
            </a:pPr>
            <a:r>
              <a:t/>
            </a:r>
            <a:endParaRPr/>
          </a:p>
          <a:p>
            <a:pPr lvl="0">
              <a:spcBef>
                <a:spcPts val="0"/>
              </a:spcBef>
              <a:buNone/>
            </a:pPr>
            <a:r>
              <a:t/>
            </a:r>
            <a:endParaRPr/>
          </a:p>
        </p:txBody>
      </p:sp>
      <p:pic>
        <p:nvPicPr>
          <p:cNvPr id="191" name="Shape 191"/>
          <p:cNvPicPr preferRelativeResize="0"/>
          <p:nvPr/>
        </p:nvPicPr>
        <p:blipFill>
          <a:blip r:embed="rId3">
            <a:alphaModFix/>
          </a:blip>
          <a:stretch>
            <a:fillRect/>
          </a:stretch>
        </p:blipFill>
        <p:spPr>
          <a:xfrm>
            <a:off x="2739962" y="3865079"/>
            <a:ext cx="2715649" cy="1086245"/>
          </a:xfrm>
          <a:prstGeom prst="rect">
            <a:avLst/>
          </a:prstGeom>
          <a:noFill/>
          <a:ln>
            <a:noFill/>
          </a:ln>
        </p:spPr>
      </p:pic>
      <p:pic>
        <p:nvPicPr>
          <p:cNvPr id="192" name="Shape 192"/>
          <p:cNvPicPr preferRelativeResize="0"/>
          <p:nvPr/>
        </p:nvPicPr>
        <p:blipFill>
          <a:blip r:embed="rId4">
            <a:alphaModFix/>
          </a:blip>
          <a:stretch>
            <a:fillRect/>
          </a:stretch>
        </p:blipFill>
        <p:spPr>
          <a:xfrm>
            <a:off x="5789037" y="2277287"/>
            <a:ext cx="3315400" cy="1412549"/>
          </a:xfrm>
          <a:prstGeom prst="rect">
            <a:avLst/>
          </a:prstGeom>
          <a:noFill/>
          <a:ln>
            <a:noFill/>
          </a:ln>
        </p:spPr>
      </p:pic>
      <p:pic>
        <p:nvPicPr>
          <p:cNvPr id="193" name="Shape 193"/>
          <p:cNvPicPr preferRelativeResize="0"/>
          <p:nvPr/>
        </p:nvPicPr>
        <p:blipFill>
          <a:blip r:embed="rId5">
            <a:alphaModFix/>
          </a:blip>
          <a:stretch>
            <a:fillRect/>
          </a:stretch>
        </p:blipFill>
        <p:spPr>
          <a:xfrm>
            <a:off x="2739950" y="1704600"/>
            <a:ext cx="2715672" cy="572699"/>
          </a:xfrm>
          <a:prstGeom prst="rect">
            <a:avLst/>
          </a:prstGeom>
          <a:noFill/>
          <a:ln>
            <a:noFill/>
          </a:ln>
        </p:spPr>
      </p:pic>
      <p:pic>
        <p:nvPicPr>
          <p:cNvPr id="194" name="Shape 194"/>
          <p:cNvPicPr preferRelativeResize="0"/>
          <p:nvPr/>
        </p:nvPicPr>
        <p:blipFill>
          <a:blip r:embed="rId6">
            <a:alphaModFix/>
          </a:blip>
          <a:stretch>
            <a:fillRect/>
          </a:stretch>
        </p:blipFill>
        <p:spPr>
          <a:xfrm>
            <a:off x="39562" y="2415475"/>
            <a:ext cx="2531700" cy="1274342"/>
          </a:xfrm>
          <a:prstGeom prst="rect">
            <a:avLst/>
          </a:prstGeom>
          <a:noFill/>
          <a:ln>
            <a:noFill/>
          </a:ln>
        </p:spPr>
      </p:pic>
      <p:sp>
        <p:nvSpPr>
          <p:cNvPr id="195" name="Shape 195"/>
          <p:cNvSpPr/>
          <p:nvPr/>
        </p:nvSpPr>
        <p:spPr>
          <a:xfrm>
            <a:off x="5246337" y="2900637"/>
            <a:ext cx="542700" cy="341100"/>
          </a:xfrm>
          <a:prstGeom prst="rightArrow">
            <a:avLst>
              <a:gd fmla="val 50000" name="adj1"/>
              <a:gd fmla="val 50000" name="adj2"/>
            </a:avLst>
          </a:prstGeom>
          <a:solidFill>
            <a:srgbClr val="000000"/>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2571262" y="2900625"/>
            <a:ext cx="542700" cy="341100"/>
          </a:xfrm>
          <a:prstGeom prst="rightArrow">
            <a:avLst>
              <a:gd fmla="val 50000" name="adj1"/>
              <a:gd fmla="val 50000" name="adj2"/>
            </a:avLst>
          </a:prstGeom>
          <a:solidFill>
            <a:srgbClr val="000000"/>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3113962" y="2803475"/>
            <a:ext cx="2100600" cy="759600"/>
          </a:xfrm>
          <a:prstGeom prst="rect">
            <a:avLst/>
          </a:prstGeom>
          <a:noFill/>
          <a:ln>
            <a:noFill/>
          </a:ln>
        </p:spPr>
        <p:txBody>
          <a:bodyPr anchorCtr="0" anchor="t" bIns="91425" lIns="91425" rIns="91425" tIns="91425">
            <a:noAutofit/>
          </a:bodyPr>
          <a:lstStyle/>
          <a:p>
            <a:pPr lvl="0">
              <a:spcBef>
                <a:spcPts val="0"/>
              </a:spcBef>
              <a:buNone/>
            </a:pPr>
            <a:r>
              <a:rPr b="1" lang="en"/>
              <a:t>These are aggregated </a:t>
            </a:r>
          </a:p>
        </p:txBody>
      </p:sp>
      <p:sp>
        <p:nvSpPr>
          <p:cNvPr id="198" name="Shape 198"/>
          <p:cNvSpPr txBox="1"/>
          <p:nvPr/>
        </p:nvSpPr>
        <p:spPr>
          <a:xfrm>
            <a:off x="282412" y="1611150"/>
            <a:ext cx="2046000" cy="759600"/>
          </a:xfrm>
          <a:prstGeom prst="rect">
            <a:avLst/>
          </a:prstGeom>
          <a:noFill/>
          <a:ln>
            <a:noFill/>
          </a:ln>
        </p:spPr>
        <p:txBody>
          <a:bodyPr anchorCtr="0" anchor="t" bIns="91425" lIns="91425" rIns="91425" tIns="91425">
            <a:noAutofit/>
          </a:bodyPr>
          <a:lstStyle/>
          <a:p>
            <a:pPr lvl="0">
              <a:spcBef>
                <a:spcPts val="0"/>
              </a:spcBef>
              <a:buNone/>
            </a:pPr>
            <a:r>
              <a:rPr lang="en"/>
              <a:t>GROUP BY bedrooms</a:t>
            </a:r>
          </a:p>
        </p:txBody>
      </p:sp>
      <p:sp>
        <p:nvSpPr>
          <p:cNvPr id="199" name="Shape 199"/>
          <p:cNvSpPr txBox="1"/>
          <p:nvPr/>
        </p:nvSpPr>
        <p:spPr>
          <a:xfrm>
            <a:off x="5789087" y="1517700"/>
            <a:ext cx="3315300" cy="759600"/>
          </a:xfrm>
          <a:prstGeom prst="rect">
            <a:avLst/>
          </a:prstGeom>
          <a:noFill/>
          <a:ln>
            <a:noFill/>
          </a:ln>
        </p:spPr>
        <p:txBody>
          <a:bodyPr anchorCtr="0" anchor="t" bIns="91425" lIns="91425" rIns="91425" tIns="91425">
            <a:noAutofit/>
          </a:bodyPr>
          <a:lstStyle/>
          <a:p>
            <a:pPr lvl="0">
              <a:spcBef>
                <a:spcPts val="0"/>
              </a:spcBef>
              <a:buNone/>
            </a:pPr>
            <a:r>
              <a:rPr lang="en"/>
              <a:t>SUM(price), SUM(sqft), SUM(lotsize)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The Structured Query Language (SQL)</a:t>
            </a:r>
          </a:p>
        </p:txBody>
      </p:sp>
      <p:sp>
        <p:nvSpPr>
          <p:cNvPr id="67" name="Shape 67"/>
          <p:cNvSpPr txBox="1"/>
          <p:nvPr>
            <p:ph idx="1" type="body"/>
          </p:nvPr>
        </p:nvSpPr>
        <p:spPr>
          <a:xfrm>
            <a:off x="311700" y="1152475"/>
            <a:ext cx="4255200" cy="3416400"/>
          </a:xfrm>
          <a:prstGeom prst="rect">
            <a:avLst/>
          </a:prstGeom>
        </p:spPr>
        <p:txBody>
          <a:bodyPr anchorCtr="0" anchor="t" bIns="91425" lIns="91425" rIns="91425" tIns="91425">
            <a:noAutofit/>
          </a:bodyPr>
          <a:lstStyle/>
          <a:p>
            <a:pPr lvl="0">
              <a:spcBef>
                <a:spcPts val="0"/>
              </a:spcBef>
              <a:buNone/>
            </a:pPr>
            <a:r>
              <a:rPr i="1" lang="en">
                <a:solidFill>
                  <a:srgbClr val="000000"/>
                </a:solidFill>
              </a:rPr>
              <a:t>What does SQL look like?</a:t>
            </a:r>
          </a:p>
          <a:p>
            <a:pPr lvl="0">
              <a:spcBef>
                <a:spcPts val="0"/>
              </a:spcBef>
              <a:buNone/>
            </a:pPr>
            <a:r>
              <a:rPr lang="en">
                <a:solidFill>
                  <a:srgbClr val="000000"/>
                </a:solidFill>
              </a:rPr>
              <a:t>SELECT ptype, AVG(cost) </a:t>
            </a:r>
          </a:p>
          <a:p>
            <a:pPr lvl="0">
              <a:spcBef>
                <a:spcPts val="0"/>
              </a:spcBef>
              <a:buNone/>
            </a:pPr>
            <a:r>
              <a:rPr lang="en">
                <a:solidFill>
                  <a:srgbClr val="000000"/>
                </a:solidFill>
              </a:rPr>
              <a:t>FROM products </a:t>
            </a:r>
          </a:p>
          <a:p>
            <a:pPr lvl="0">
              <a:spcBef>
                <a:spcPts val="0"/>
              </a:spcBef>
              <a:buNone/>
            </a:pPr>
            <a:r>
              <a:rPr lang="en">
                <a:solidFill>
                  <a:srgbClr val="000000"/>
                </a:solidFill>
              </a:rPr>
              <a:t>WHERE  cost &gt; 50</a:t>
            </a:r>
          </a:p>
          <a:p>
            <a:pPr lvl="0">
              <a:spcBef>
                <a:spcPts val="0"/>
              </a:spcBef>
              <a:buNone/>
            </a:pPr>
            <a:r>
              <a:rPr lang="en">
                <a:solidFill>
                  <a:srgbClr val="000000"/>
                </a:solidFill>
              </a:rPr>
              <a:t>GROUP BY ptype </a:t>
            </a:r>
          </a:p>
          <a:p>
            <a:pPr lvl="0">
              <a:spcBef>
                <a:spcPts val="0"/>
              </a:spcBef>
              <a:buNone/>
            </a:pPr>
            <a:r>
              <a:rPr lang="en">
                <a:solidFill>
                  <a:srgbClr val="000000"/>
                </a:solidFill>
              </a:rPr>
              <a:t>ORDER BY cost</a:t>
            </a:r>
          </a:p>
        </p:txBody>
      </p:sp>
      <p:sp>
        <p:nvSpPr>
          <p:cNvPr id="68" name="Shape 68"/>
          <p:cNvSpPr txBox="1"/>
          <p:nvPr/>
        </p:nvSpPr>
        <p:spPr>
          <a:xfrm flipH="1">
            <a:off x="5438100" y="1152475"/>
            <a:ext cx="3549000" cy="3416400"/>
          </a:xfrm>
          <a:prstGeom prst="rect">
            <a:avLst/>
          </a:prstGeom>
          <a:noFill/>
          <a:ln>
            <a:noFill/>
          </a:ln>
        </p:spPr>
        <p:txBody>
          <a:bodyPr anchorCtr="0" anchor="t" bIns="91425" lIns="91425" rIns="91425" tIns="91425">
            <a:noAutofit/>
          </a:bodyPr>
          <a:lstStyle/>
          <a:p>
            <a:pPr lvl="0">
              <a:spcBef>
                <a:spcPts val="0"/>
              </a:spcBef>
              <a:buNone/>
            </a:pPr>
            <a:r>
              <a:rPr lang="en" u="sng">
                <a:solidFill>
                  <a:srgbClr val="666666"/>
                </a:solidFill>
                <a:latin typeface="Proxima Nova"/>
                <a:ea typeface="Proxima Nova"/>
                <a:cs typeface="Proxima Nova"/>
                <a:sym typeface="Proxima Nova"/>
              </a:rPr>
              <a:t>Recursive</a:t>
            </a:r>
          </a:p>
          <a:p>
            <a:pPr lvl="0">
              <a:spcBef>
                <a:spcPts val="0"/>
              </a:spcBef>
              <a:buNone/>
            </a:pPr>
            <a:r>
              <a:rPr lang="en">
                <a:solidFill>
                  <a:srgbClr val="666666"/>
                </a:solidFill>
                <a:latin typeface="Proxima Nova"/>
                <a:ea typeface="Proxima Nova"/>
                <a:cs typeface="Proxima Nova"/>
                <a:sym typeface="Proxima Nova"/>
              </a:rPr>
              <a:t>You can always add new clauses</a:t>
            </a:r>
          </a:p>
          <a:p>
            <a:pPr lvl="0">
              <a:spcBef>
                <a:spcPts val="0"/>
              </a:spcBef>
              <a:buNone/>
            </a:pPr>
            <a:r>
              <a:t/>
            </a:r>
            <a:endParaRPr>
              <a:solidFill>
                <a:srgbClr val="666666"/>
              </a:solidFill>
              <a:latin typeface="Proxima Nova"/>
              <a:ea typeface="Proxima Nova"/>
              <a:cs typeface="Proxima Nova"/>
              <a:sym typeface="Proxima Nova"/>
            </a:endParaRPr>
          </a:p>
          <a:p>
            <a:pPr lvl="0">
              <a:spcBef>
                <a:spcPts val="0"/>
              </a:spcBef>
              <a:buNone/>
            </a:pPr>
            <a:r>
              <a:rPr lang="en">
                <a:solidFill>
                  <a:srgbClr val="666666"/>
                </a:solidFill>
                <a:latin typeface="Proxima Nova"/>
                <a:ea typeface="Proxima Nova"/>
                <a:cs typeface="Proxima Nova"/>
                <a:sym typeface="Proxima Nova"/>
              </a:rPr>
              <a:t>KEYWORDS are often written in caps but only for style consistency</a:t>
            </a:r>
          </a:p>
          <a:p>
            <a:pPr lvl="0">
              <a:spcBef>
                <a:spcPts val="0"/>
              </a:spcBef>
              <a:buNone/>
            </a:pPr>
            <a:r>
              <a:t/>
            </a:r>
            <a:endParaRPr>
              <a:solidFill>
                <a:srgbClr val="666666"/>
              </a:solidFill>
              <a:latin typeface="Proxima Nova"/>
              <a:ea typeface="Proxima Nova"/>
              <a:cs typeface="Proxima Nova"/>
              <a:sym typeface="Proxima Nova"/>
            </a:endParaRPr>
          </a:p>
          <a:p>
            <a:pPr lvl="0">
              <a:spcBef>
                <a:spcPts val="0"/>
              </a:spcBef>
              <a:buNone/>
            </a:pPr>
            <a:r>
              <a:rPr lang="en">
                <a:solidFill>
                  <a:srgbClr val="666666"/>
                </a:solidFill>
                <a:latin typeface="Proxima Nova"/>
                <a:ea typeface="Proxima Nova"/>
                <a:cs typeface="Proxima Nova"/>
                <a:sym typeface="Proxima Nova"/>
              </a:rPr>
              <a:t>Commas separate multiple items/queries of a clause</a:t>
            </a:r>
          </a:p>
          <a:p>
            <a:pPr indent="0" lvl="0" marL="0" rtl="0">
              <a:spcBef>
                <a:spcPts val="0"/>
              </a:spcBef>
              <a:buNone/>
            </a:pPr>
            <a:r>
              <a:t/>
            </a:r>
            <a:endParaRPr>
              <a:solidFill>
                <a:srgbClr val="666666"/>
              </a:solidFill>
              <a:latin typeface="Proxima Nova"/>
              <a:ea typeface="Proxima Nova"/>
              <a:cs typeface="Proxima Nova"/>
              <a:sym typeface="Proxima Nova"/>
            </a:endParaRPr>
          </a:p>
          <a:p>
            <a:pPr indent="0" lvl="0" marL="0">
              <a:spcBef>
                <a:spcPts val="0"/>
              </a:spcBef>
              <a:buNone/>
            </a:pPr>
            <a:r>
              <a:rPr lang="en">
                <a:solidFill>
                  <a:srgbClr val="666666"/>
                </a:solidFill>
                <a:latin typeface="Proxima Nova"/>
                <a:ea typeface="Proxima Nova"/>
                <a:cs typeface="Proxima Nova"/>
                <a:sym typeface="Proxima Nova"/>
              </a:rPr>
              <a:t>Each line in the statement to your left is a clause</a:t>
            </a:r>
          </a:p>
        </p:txBody>
      </p:sp>
      <p:sp>
        <p:nvSpPr>
          <p:cNvPr id="69" name="Shape 69"/>
          <p:cNvSpPr txBox="1"/>
          <p:nvPr/>
        </p:nvSpPr>
        <p:spPr>
          <a:xfrm>
            <a:off x="3568725" y="1540775"/>
            <a:ext cx="1472700" cy="572700"/>
          </a:xfrm>
          <a:prstGeom prst="rect">
            <a:avLst/>
          </a:prstGeom>
          <a:noFill/>
          <a:ln>
            <a:noFill/>
          </a:ln>
        </p:spPr>
        <p:txBody>
          <a:bodyPr anchorCtr="0" anchor="t" bIns="91425" lIns="91425" rIns="91425" tIns="91425">
            <a:noAutofit/>
          </a:bodyPr>
          <a:lstStyle/>
          <a:p>
            <a:pPr lvl="0">
              <a:spcBef>
                <a:spcPts val="0"/>
              </a:spcBef>
              <a:buNone/>
            </a:pPr>
            <a:r>
              <a:rPr lang="en">
                <a:solidFill>
                  <a:schemeClr val="dk2"/>
                </a:solidFill>
                <a:latin typeface="Proxima Nova"/>
                <a:ea typeface="Proxima Nova"/>
                <a:cs typeface="Proxima Nova"/>
                <a:sym typeface="Proxima Nova"/>
              </a:rPr>
              <a:t>What you want in your table</a:t>
            </a:r>
          </a:p>
        </p:txBody>
      </p:sp>
      <p:sp>
        <p:nvSpPr>
          <p:cNvPr id="70" name="Shape 70"/>
          <p:cNvSpPr txBox="1"/>
          <p:nvPr/>
        </p:nvSpPr>
        <p:spPr>
          <a:xfrm>
            <a:off x="3568725" y="2146825"/>
            <a:ext cx="1472700" cy="572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2"/>
                </a:solidFill>
                <a:latin typeface="Proxima Nova"/>
                <a:ea typeface="Proxima Nova"/>
                <a:cs typeface="Proxima Nova"/>
                <a:sym typeface="Proxima Nova"/>
              </a:rPr>
              <a:t>What table is your data from?</a:t>
            </a:r>
          </a:p>
        </p:txBody>
      </p:sp>
      <p:sp>
        <p:nvSpPr>
          <p:cNvPr id="71" name="Shape 71"/>
          <p:cNvSpPr txBox="1"/>
          <p:nvPr/>
        </p:nvSpPr>
        <p:spPr>
          <a:xfrm>
            <a:off x="3568725" y="2719525"/>
            <a:ext cx="1472700" cy="5160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2"/>
                </a:solidFill>
                <a:latin typeface="Proxima Nova"/>
                <a:ea typeface="Proxima Nova"/>
                <a:cs typeface="Proxima Nova"/>
                <a:sym typeface="Proxima Nova"/>
              </a:rPr>
              <a:t>A “filter” for data in your table</a:t>
            </a:r>
          </a:p>
        </p:txBody>
      </p:sp>
      <p:sp>
        <p:nvSpPr>
          <p:cNvPr id="72" name="Shape 72"/>
          <p:cNvSpPr/>
          <p:nvPr/>
        </p:nvSpPr>
        <p:spPr>
          <a:xfrm>
            <a:off x="3070250" y="1835350"/>
            <a:ext cx="430500" cy="1473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3070250" y="2858050"/>
            <a:ext cx="430500" cy="1473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3070250" y="2346687"/>
            <a:ext cx="430500" cy="1473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GROUP BY … </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GROUP BY defaults to returning a count for each aggregated column but can also be specified with a different aggregate function.</a:t>
            </a:r>
          </a:p>
          <a:p>
            <a:pPr lvl="0" algn="ctr">
              <a:spcBef>
                <a:spcPts val="0"/>
              </a:spcBef>
              <a:buNone/>
            </a:pPr>
            <a:r>
              <a:rPr lang="en" sz="2400"/>
              <a:t>SUM, COUNT, AVG, MIN, MAX</a:t>
            </a:r>
          </a:p>
          <a:p>
            <a:pPr lvl="0" rtl="0" algn="ctr">
              <a:spcBef>
                <a:spcPts val="0"/>
              </a:spcBef>
              <a:buNone/>
            </a:pPr>
            <a:r>
              <a:rPr lang="en"/>
              <a:t>And you can write your own!</a:t>
            </a:r>
          </a:p>
          <a:p>
            <a:pPr lvl="0" rtl="0" algn="ctr">
              <a:spcBef>
                <a:spcPts val="0"/>
              </a:spcBef>
              <a:buNone/>
            </a:pPr>
            <a:r>
              <a:t/>
            </a:r>
            <a:endParaRPr/>
          </a:p>
          <a:p>
            <a:pPr lvl="0" algn="ctr">
              <a:spcBef>
                <a:spcPts val="0"/>
              </a:spcBef>
              <a:buNone/>
            </a:pPr>
            <a:r>
              <a:rPr lang="en"/>
              <a:t>(P.S. You can only apply aggregate functions to non-grouped columns)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GROUPING</a:t>
            </a:r>
          </a:p>
        </p:txBody>
      </p:sp>
      <p:sp>
        <p:nvSpPr>
          <p:cNvPr id="211" name="Shape 211"/>
          <p:cNvSpPr txBox="1"/>
          <p:nvPr/>
        </p:nvSpPr>
        <p:spPr>
          <a:xfrm>
            <a:off x="2734150" y="2555225"/>
            <a:ext cx="3984000" cy="11496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2000">
                <a:latin typeface="Proxima Nova"/>
                <a:ea typeface="Proxima Nova"/>
                <a:cs typeface="Proxima Nova"/>
                <a:sym typeface="Proxima Nova"/>
              </a:rPr>
              <a:t>SELECT airline, COUNT(*) </a:t>
            </a:r>
          </a:p>
          <a:p>
            <a:pPr lvl="0">
              <a:spcBef>
                <a:spcPts val="0"/>
              </a:spcBef>
              <a:buNone/>
            </a:pPr>
            <a:r>
              <a:rPr lang="en" sz="2000">
                <a:latin typeface="Proxima Nova"/>
                <a:ea typeface="Proxima Nova"/>
                <a:cs typeface="Proxima Nova"/>
                <a:sym typeface="Proxima Nova"/>
              </a:rPr>
              <a:t>FROM Tweets </a:t>
            </a:r>
          </a:p>
          <a:p>
            <a:pPr lvl="0">
              <a:spcBef>
                <a:spcPts val="0"/>
              </a:spcBef>
              <a:buNone/>
            </a:pPr>
            <a:r>
              <a:rPr lang="en" sz="2000">
                <a:latin typeface="Proxima Nova"/>
                <a:ea typeface="Proxima Nova"/>
                <a:cs typeface="Proxima Nova"/>
                <a:sym typeface="Proxima Nova"/>
              </a:rPr>
              <a:t>GROUP BY airline;</a:t>
            </a:r>
          </a:p>
          <a:p>
            <a:pPr lvl="0">
              <a:spcBef>
                <a:spcPts val="0"/>
              </a:spcBef>
              <a:buNone/>
            </a:pPr>
            <a:r>
              <a:t/>
            </a:r>
            <a:endParaRPr/>
          </a:p>
          <a:p>
            <a:pPr lvl="0">
              <a:spcBef>
                <a:spcPts val="0"/>
              </a:spcBef>
              <a:buNone/>
            </a:pPr>
            <a:r>
              <a:t/>
            </a:r>
            <a:endParaRPr/>
          </a:p>
        </p:txBody>
      </p:sp>
      <p:sp>
        <p:nvSpPr>
          <p:cNvPr id="212" name="Shape 212"/>
          <p:cNvSpPr txBox="1"/>
          <p:nvPr/>
        </p:nvSpPr>
        <p:spPr>
          <a:xfrm>
            <a:off x="1435050" y="1277725"/>
            <a:ext cx="6273900" cy="734400"/>
          </a:xfrm>
          <a:prstGeom prst="rect">
            <a:avLst/>
          </a:prstGeom>
          <a:noFill/>
          <a:ln cap="flat" cmpd="sng" w="28575">
            <a:solidFill>
              <a:srgbClr val="3C78D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3C78D8"/>
                </a:solidFill>
                <a:latin typeface="Proxima Nova"/>
                <a:ea typeface="Proxima Nova"/>
                <a:cs typeface="Proxima Nova"/>
                <a:sym typeface="Proxima Nova"/>
              </a:rPr>
              <a:t>Exercise: </a:t>
            </a:r>
            <a:r>
              <a:rPr lang="en" sz="1800">
                <a:solidFill>
                  <a:srgbClr val="3C78D8"/>
                </a:solidFill>
                <a:latin typeface="Proxima Nova"/>
                <a:ea typeface="Proxima Nova"/>
                <a:cs typeface="Proxima Nova"/>
                <a:sym typeface="Proxima Nova"/>
              </a:rPr>
              <a:t>Write a query </a:t>
            </a:r>
            <a:r>
              <a:rPr lang="en" sz="1800">
                <a:solidFill>
                  <a:srgbClr val="3C78D8"/>
                </a:solidFill>
                <a:latin typeface="Proxima Nova"/>
                <a:ea typeface="Proxima Nova"/>
                <a:cs typeface="Proxima Nova"/>
                <a:sym typeface="Proxima Nova"/>
              </a:rPr>
              <a:t>that returns a table with a row for each </a:t>
            </a:r>
            <a:r>
              <a:rPr b="1" lang="en" sz="1800">
                <a:solidFill>
                  <a:srgbClr val="3C78D8"/>
                </a:solidFill>
                <a:latin typeface="Proxima Nova"/>
                <a:ea typeface="Proxima Nova"/>
                <a:cs typeface="Proxima Nova"/>
                <a:sym typeface="Proxima Nova"/>
              </a:rPr>
              <a:t>airline</a:t>
            </a:r>
            <a:r>
              <a:rPr lang="en" sz="1800">
                <a:solidFill>
                  <a:srgbClr val="3C78D8"/>
                </a:solidFill>
                <a:latin typeface="Proxima Nova"/>
                <a:ea typeface="Proxima Nova"/>
                <a:cs typeface="Proxima Nova"/>
                <a:sym typeface="Proxima Nova"/>
              </a:rPr>
              <a:t> with the </a:t>
            </a:r>
            <a:r>
              <a:rPr b="1" lang="en" sz="1800">
                <a:solidFill>
                  <a:srgbClr val="3C78D8"/>
                </a:solidFill>
                <a:latin typeface="Proxima Nova"/>
                <a:ea typeface="Proxima Nova"/>
                <a:cs typeface="Proxima Nova"/>
                <a:sym typeface="Proxima Nova"/>
              </a:rPr>
              <a:t>count </a:t>
            </a:r>
            <a:r>
              <a:rPr lang="en" sz="1800">
                <a:solidFill>
                  <a:srgbClr val="3C78D8"/>
                </a:solidFill>
                <a:latin typeface="Proxima Nova"/>
                <a:ea typeface="Proxima Nova"/>
                <a:cs typeface="Proxima Nova"/>
                <a:sym typeface="Proxima Nova"/>
              </a:rPr>
              <a:t>of the tweets related to it.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HAVING ...</a:t>
            </a:r>
          </a:p>
        </p:txBody>
      </p:sp>
      <p:sp>
        <p:nvSpPr>
          <p:cNvPr id="218" name="Shape 218"/>
          <p:cNvSpPr txBox="1"/>
          <p:nvPr>
            <p:ph idx="1" type="body"/>
          </p:nvPr>
        </p:nvSpPr>
        <p:spPr>
          <a:xfrm>
            <a:off x="356925" y="1017725"/>
            <a:ext cx="8520600" cy="3585000"/>
          </a:xfrm>
          <a:prstGeom prst="rect">
            <a:avLst/>
          </a:prstGeom>
        </p:spPr>
        <p:txBody>
          <a:bodyPr anchorCtr="0" anchor="t" bIns="91425" lIns="91425" rIns="91425" tIns="91425">
            <a:noAutofit/>
          </a:bodyPr>
          <a:lstStyle/>
          <a:p>
            <a:pPr lvl="0">
              <a:spcBef>
                <a:spcPts val="0"/>
              </a:spcBef>
              <a:buNone/>
            </a:pPr>
            <a:r>
              <a:rPr lang="en"/>
              <a:t>Having has the same functionality as WHERE but is used in the aggregate, not final result</a:t>
            </a:r>
          </a:p>
          <a:p>
            <a:pPr lvl="0">
              <a:spcBef>
                <a:spcPts val="0"/>
              </a:spcBef>
              <a:buNone/>
            </a:pPr>
            <a:r>
              <a:rPr lang="en"/>
              <a:t> </a:t>
            </a:r>
          </a:p>
        </p:txBody>
      </p:sp>
      <p:sp>
        <p:nvSpPr>
          <p:cNvPr id="219" name="Shape 219"/>
          <p:cNvSpPr/>
          <p:nvPr/>
        </p:nvSpPr>
        <p:spPr>
          <a:xfrm>
            <a:off x="2764024" y="1593925"/>
            <a:ext cx="2730600" cy="330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20" name="Shape 220"/>
          <p:cNvPicPr preferRelativeResize="0"/>
          <p:nvPr/>
        </p:nvPicPr>
        <p:blipFill>
          <a:blip r:embed="rId3">
            <a:alphaModFix/>
          </a:blip>
          <a:stretch>
            <a:fillRect/>
          </a:stretch>
        </p:blipFill>
        <p:spPr>
          <a:xfrm>
            <a:off x="2841280" y="3816340"/>
            <a:ext cx="2524599" cy="1031134"/>
          </a:xfrm>
          <a:prstGeom prst="rect">
            <a:avLst/>
          </a:prstGeom>
          <a:noFill/>
          <a:ln>
            <a:noFill/>
          </a:ln>
        </p:spPr>
      </p:pic>
      <p:pic>
        <p:nvPicPr>
          <p:cNvPr id="221" name="Shape 221"/>
          <p:cNvPicPr preferRelativeResize="0"/>
          <p:nvPr/>
        </p:nvPicPr>
        <p:blipFill>
          <a:blip r:embed="rId4">
            <a:alphaModFix/>
          </a:blip>
          <a:stretch>
            <a:fillRect/>
          </a:stretch>
        </p:blipFill>
        <p:spPr>
          <a:xfrm>
            <a:off x="5789037" y="2277287"/>
            <a:ext cx="3315400" cy="1412549"/>
          </a:xfrm>
          <a:prstGeom prst="rect">
            <a:avLst/>
          </a:prstGeom>
          <a:noFill/>
          <a:ln>
            <a:noFill/>
          </a:ln>
        </p:spPr>
      </p:pic>
      <p:pic>
        <p:nvPicPr>
          <p:cNvPr id="222" name="Shape 222"/>
          <p:cNvPicPr preferRelativeResize="0"/>
          <p:nvPr/>
        </p:nvPicPr>
        <p:blipFill>
          <a:blip r:embed="rId5">
            <a:alphaModFix/>
          </a:blip>
          <a:stretch>
            <a:fillRect/>
          </a:stretch>
        </p:blipFill>
        <p:spPr>
          <a:xfrm>
            <a:off x="2841269" y="1765474"/>
            <a:ext cx="2524620" cy="543643"/>
          </a:xfrm>
          <a:prstGeom prst="rect">
            <a:avLst/>
          </a:prstGeom>
          <a:noFill/>
          <a:ln>
            <a:noFill/>
          </a:ln>
        </p:spPr>
      </p:pic>
      <p:pic>
        <p:nvPicPr>
          <p:cNvPr id="223" name="Shape 223"/>
          <p:cNvPicPr preferRelativeResize="0"/>
          <p:nvPr/>
        </p:nvPicPr>
        <p:blipFill>
          <a:blip r:embed="rId6">
            <a:alphaModFix/>
          </a:blip>
          <a:stretch>
            <a:fillRect/>
          </a:stretch>
        </p:blipFill>
        <p:spPr>
          <a:xfrm>
            <a:off x="39562" y="2415475"/>
            <a:ext cx="2531700" cy="1274342"/>
          </a:xfrm>
          <a:prstGeom prst="rect">
            <a:avLst/>
          </a:prstGeom>
          <a:noFill/>
          <a:ln>
            <a:noFill/>
          </a:ln>
        </p:spPr>
      </p:pic>
      <p:sp>
        <p:nvSpPr>
          <p:cNvPr id="224" name="Shape 224"/>
          <p:cNvSpPr/>
          <p:nvPr/>
        </p:nvSpPr>
        <p:spPr>
          <a:xfrm>
            <a:off x="5171328" y="2900830"/>
            <a:ext cx="504600" cy="323700"/>
          </a:xfrm>
          <a:prstGeom prst="rightArrow">
            <a:avLst>
              <a:gd fmla="val 50000" name="adj1"/>
              <a:gd fmla="val 50000" name="adj2"/>
            </a:avLst>
          </a:prstGeom>
          <a:solidFill>
            <a:srgbClr val="000000"/>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2684449" y="2900818"/>
            <a:ext cx="504600" cy="323700"/>
          </a:xfrm>
          <a:prstGeom prst="rightArrow">
            <a:avLst>
              <a:gd fmla="val 50000" name="adj1"/>
              <a:gd fmla="val 50000" name="adj2"/>
            </a:avLst>
          </a:prstGeom>
          <a:solidFill>
            <a:srgbClr val="000000"/>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txBox="1"/>
          <p:nvPr/>
        </p:nvSpPr>
        <p:spPr>
          <a:xfrm>
            <a:off x="3113962" y="2803475"/>
            <a:ext cx="2100600" cy="759600"/>
          </a:xfrm>
          <a:prstGeom prst="rect">
            <a:avLst/>
          </a:prstGeom>
          <a:noFill/>
          <a:ln>
            <a:noFill/>
          </a:ln>
        </p:spPr>
        <p:txBody>
          <a:bodyPr anchorCtr="0" anchor="t" bIns="91425" lIns="91425" rIns="91425" tIns="91425">
            <a:noAutofit/>
          </a:bodyPr>
          <a:lstStyle/>
          <a:p>
            <a:pPr lvl="0" rtl="0">
              <a:spcBef>
                <a:spcPts val="0"/>
              </a:spcBef>
              <a:buNone/>
            </a:pPr>
            <a:r>
              <a:rPr b="1" lang="en"/>
              <a:t>These are aggregated </a:t>
            </a:r>
          </a:p>
        </p:txBody>
      </p:sp>
      <p:sp>
        <p:nvSpPr>
          <p:cNvPr id="227" name="Shape 227"/>
          <p:cNvSpPr txBox="1"/>
          <p:nvPr/>
        </p:nvSpPr>
        <p:spPr>
          <a:xfrm>
            <a:off x="5789087" y="1704600"/>
            <a:ext cx="3315300" cy="759600"/>
          </a:xfrm>
          <a:prstGeom prst="rect">
            <a:avLst/>
          </a:prstGeom>
          <a:noFill/>
          <a:ln>
            <a:noFill/>
          </a:ln>
        </p:spPr>
        <p:txBody>
          <a:bodyPr anchorCtr="0" anchor="t" bIns="91425" lIns="91425" rIns="91425" tIns="91425">
            <a:noAutofit/>
          </a:bodyPr>
          <a:lstStyle/>
          <a:p>
            <a:pPr lvl="0" rtl="0">
              <a:spcBef>
                <a:spcPts val="0"/>
              </a:spcBef>
              <a:buNone/>
            </a:pPr>
            <a:r>
              <a:rPr lang="en"/>
              <a:t>&lt;= HAVING bedrooms = 2</a:t>
            </a:r>
          </a:p>
        </p:txBody>
      </p:sp>
      <p:sp>
        <p:nvSpPr>
          <p:cNvPr id="228" name="Shape 228"/>
          <p:cNvSpPr txBox="1"/>
          <p:nvPr/>
        </p:nvSpPr>
        <p:spPr>
          <a:xfrm>
            <a:off x="5687362" y="4322325"/>
            <a:ext cx="3315300" cy="759600"/>
          </a:xfrm>
          <a:prstGeom prst="rect">
            <a:avLst/>
          </a:prstGeom>
          <a:noFill/>
          <a:ln>
            <a:noFill/>
          </a:ln>
        </p:spPr>
        <p:txBody>
          <a:bodyPr anchorCtr="0" anchor="t" bIns="91425" lIns="91425" rIns="91425" tIns="91425">
            <a:noAutofit/>
          </a:bodyPr>
          <a:lstStyle/>
          <a:p>
            <a:pPr lvl="0" rtl="0">
              <a:spcBef>
                <a:spcPts val="0"/>
              </a:spcBef>
              <a:buNone/>
            </a:pPr>
            <a:r>
              <a:rPr lang="en"/>
              <a:t>&lt;= HAVING bedrooms = 3</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nvSpPr>
        <p:spPr>
          <a:xfrm>
            <a:off x="1316400" y="2787450"/>
            <a:ext cx="5765400" cy="18174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SELECT airline, airline_sentiment, AVG(airline_sentiment_confidence) as c</a:t>
            </a:r>
          </a:p>
          <a:p>
            <a:pPr lvl="0">
              <a:spcBef>
                <a:spcPts val="0"/>
              </a:spcBef>
              <a:buNone/>
            </a:pPr>
            <a:r>
              <a:rPr lang="en" sz="1800">
                <a:latin typeface="Proxima Nova"/>
                <a:ea typeface="Proxima Nova"/>
                <a:cs typeface="Proxima Nova"/>
                <a:sym typeface="Proxima Nova"/>
              </a:rPr>
              <a:t>FROM Tweets</a:t>
            </a:r>
          </a:p>
          <a:p>
            <a:pPr lvl="0" rtl="0">
              <a:spcBef>
                <a:spcPts val="0"/>
              </a:spcBef>
              <a:buNone/>
            </a:pPr>
            <a:r>
              <a:rPr lang="en" sz="1800">
                <a:latin typeface="Proxima Nova"/>
                <a:ea typeface="Proxima Nova"/>
                <a:cs typeface="Proxima Nova"/>
                <a:sym typeface="Proxima Nova"/>
              </a:rPr>
              <a:t>WHERE retweet_count &gt; 0</a:t>
            </a:r>
            <a:r>
              <a:rPr lang="en" sz="1800">
                <a:latin typeface="Proxima Nova"/>
                <a:ea typeface="Proxima Nova"/>
                <a:cs typeface="Proxima Nova"/>
                <a:sym typeface="Proxima Nova"/>
              </a:rPr>
              <a:t> </a:t>
            </a:r>
          </a:p>
          <a:p>
            <a:pPr lvl="0">
              <a:spcBef>
                <a:spcPts val="0"/>
              </a:spcBef>
              <a:buNone/>
            </a:pPr>
            <a:r>
              <a:rPr lang="en" sz="1800">
                <a:latin typeface="Proxima Nova"/>
                <a:ea typeface="Proxima Nova"/>
                <a:cs typeface="Proxima Nova"/>
                <a:sym typeface="Proxima Nova"/>
              </a:rPr>
              <a:t>GROUP BY airline, airline_sentiment </a:t>
            </a:r>
          </a:p>
          <a:p>
            <a:pPr lvl="0" rtl="0">
              <a:spcBef>
                <a:spcPts val="0"/>
              </a:spcBef>
              <a:buNone/>
            </a:pPr>
            <a:r>
              <a:rPr lang="en" sz="1800">
                <a:latin typeface="Proxima Nova"/>
                <a:ea typeface="Proxima Nova"/>
                <a:cs typeface="Proxima Nova"/>
                <a:sym typeface="Proxima Nova"/>
              </a:rPr>
              <a:t>HAVING c &gt; .7;</a:t>
            </a:r>
          </a:p>
          <a:p>
            <a:pPr lvl="0" rtl="0">
              <a:spcBef>
                <a:spcPts val="0"/>
              </a:spcBef>
              <a:buNone/>
            </a:pPr>
            <a:r>
              <a:t/>
            </a:r>
            <a:endParaRPr/>
          </a:p>
          <a:p>
            <a:pPr lvl="0" rtl="0">
              <a:spcBef>
                <a:spcPts val="0"/>
              </a:spcBef>
              <a:buNone/>
            </a:pPr>
            <a:r>
              <a:t/>
            </a:r>
            <a:endParaRPr/>
          </a:p>
        </p:txBody>
      </p:sp>
      <p:sp>
        <p:nvSpPr>
          <p:cNvPr id="234" name="Shape 234"/>
          <p:cNvSpPr txBox="1"/>
          <p:nvPr/>
        </p:nvSpPr>
        <p:spPr>
          <a:xfrm>
            <a:off x="1316400" y="1312325"/>
            <a:ext cx="6511200" cy="1055400"/>
          </a:xfrm>
          <a:prstGeom prst="rect">
            <a:avLst/>
          </a:prstGeom>
          <a:noFill/>
          <a:ln cap="flat" cmpd="sng" w="28575">
            <a:solidFill>
              <a:srgbClr val="3C78D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3C78D8"/>
                </a:solidFill>
                <a:latin typeface="Proxima Nova"/>
                <a:ea typeface="Proxima Nova"/>
                <a:cs typeface="Proxima Nova"/>
                <a:sym typeface="Proxima Nova"/>
              </a:rPr>
              <a:t>Find the </a:t>
            </a:r>
            <a:r>
              <a:rPr b="1" lang="en" sz="1800">
                <a:solidFill>
                  <a:srgbClr val="3C78D8"/>
                </a:solidFill>
                <a:latin typeface="Proxima Nova"/>
                <a:ea typeface="Proxima Nova"/>
                <a:cs typeface="Proxima Nova"/>
                <a:sym typeface="Proxima Nova"/>
              </a:rPr>
              <a:t>average confidence</a:t>
            </a:r>
            <a:r>
              <a:rPr lang="en" sz="1800">
                <a:solidFill>
                  <a:srgbClr val="3C78D8"/>
                </a:solidFill>
                <a:latin typeface="Proxima Nova"/>
                <a:ea typeface="Proxima Nova"/>
                <a:cs typeface="Proxima Nova"/>
                <a:sym typeface="Proxima Nova"/>
              </a:rPr>
              <a:t> for each airline’s various rating levels that have at least one retweet. Your table should have the airline name, sentiment, and the average confidence level.</a:t>
            </a:r>
          </a:p>
        </p:txBody>
      </p:sp>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with GROUP BY… HAVING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Joins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0" y="4118350"/>
            <a:ext cx="991500" cy="572700"/>
          </a:xfrm>
          <a:prstGeom prst="rect">
            <a:avLst/>
          </a:prstGeom>
        </p:spPr>
        <p:txBody>
          <a:bodyPr anchorCtr="0" anchor="t" bIns="91425" lIns="91425" rIns="91425" tIns="91425">
            <a:noAutofit/>
          </a:bodyPr>
          <a:lstStyle/>
          <a:p>
            <a:pPr lvl="0">
              <a:spcBef>
                <a:spcPts val="0"/>
              </a:spcBef>
              <a:buNone/>
            </a:pPr>
            <a:r>
              <a:rPr lang="en" sz="800"/>
              <a:t>https://www.codeproject.com/KB/database/Visual_SQL_Joins/Visual_SQL_JOINS_orig.jpg</a:t>
            </a:r>
          </a:p>
        </p:txBody>
      </p:sp>
      <p:pic>
        <p:nvPicPr>
          <p:cNvPr id="246" name="Shape 246"/>
          <p:cNvPicPr preferRelativeResize="0"/>
          <p:nvPr/>
        </p:nvPicPr>
        <p:blipFill>
          <a:blip r:embed="rId3">
            <a:alphaModFix/>
          </a:blip>
          <a:stretch>
            <a:fillRect/>
          </a:stretch>
        </p:blipFill>
        <p:spPr>
          <a:xfrm>
            <a:off x="1631700" y="443812"/>
            <a:ext cx="5409450" cy="4255874"/>
          </a:xfrm>
          <a:prstGeom prst="rect">
            <a:avLst/>
          </a:prstGeom>
          <a:noFill/>
          <a:ln>
            <a:noFill/>
          </a:ln>
        </p:spPr>
      </p:pic>
      <p:sp>
        <p:nvSpPr>
          <p:cNvPr id="247" name="Shape 247"/>
          <p:cNvSpPr/>
          <p:nvPr/>
        </p:nvSpPr>
        <p:spPr>
          <a:xfrm>
            <a:off x="3291375" y="1189575"/>
            <a:ext cx="2090100" cy="2119800"/>
          </a:xfrm>
          <a:prstGeom prst="ellipse">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Inner Join</a:t>
            </a:r>
          </a:p>
        </p:txBody>
      </p:sp>
      <p:sp>
        <p:nvSpPr>
          <p:cNvPr id="253" name="Shape 253"/>
          <p:cNvSpPr txBox="1"/>
          <p:nvPr>
            <p:ph idx="1" type="body"/>
          </p:nvPr>
        </p:nvSpPr>
        <p:spPr>
          <a:xfrm>
            <a:off x="311700" y="1095825"/>
            <a:ext cx="8520600" cy="3416400"/>
          </a:xfrm>
          <a:prstGeom prst="rect">
            <a:avLst/>
          </a:prstGeom>
        </p:spPr>
        <p:txBody>
          <a:bodyPr anchorCtr="0" anchor="t" bIns="91425" lIns="91425" rIns="91425" tIns="91425">
            <a:noAutofit/>
          </a:bodyPr>
          <a:lstStyle/>
          <a:p>
            <a:pPr lvl="0">
              <a:spcBef>
                <a:spcPts val="0"/>
              </a:spcBef>
              <a:buNone/>
            </a:pPr>
            <a:r>
              <a:rPr lang="en">
                <a:solidFill>
                  <a:schemeClr val="dk2"/>
                </a:solidFill>
              </a:rPr>
              <a:t>This is the </a:t>
            </a:r>
            <a:r>
              <a:rPr b="1" lang="en">
                <a:solidFill>
                  <a:schemeClr val="dk2"/>
                </a:solidFill>
              </a:rPr>
              <a:t>DEFAULT</a:t>
            </a:r>
            <a:r>
              <a:rPr lang="en">
                <a:solidFill>
                  <a:schemeClr val="dk2"/>
                </a:solidFill>
              </a:rPr>
              <a:t> </a:t>
            </a:r>
            <a:r>
              <a:rPr b="1" lang="en">
                <a:solidFill>
                  <a:schemeClr val="dk2"/>
                </a:solidFill>
              </a:rPr>
              <a:t>join.</a:t>
            </a:r>
            <a:r>
              <a:rPr lang="en">
                <a:solidFill>
                  <a:schemeClr val="dk2"/>
                </a:solidFill>
              </a:rPr>
              <a:t> </a:t>
            </a:r>
            <a:r>
              <a:rPr lang="en">
                <a:solidFill>
                  <a:schemeClr val="dk2"/>
                </a:solidFill>
              </a:rPr>
              <a:t>Takes </a:t>
            </a:r>
            <a:r>
              <a:rPr b="1" lang="en">
                <a:solidFill>
                  <a:schemeClr val="dk2"/>
                </a:solidFill>
              </a:rPr>
              <a:t>only values that are in both tables. </a:t>
            </a:r>
          </a:p>
        </p:txBody>
      </p:sp>
      <p:sp>
        <p:nvSpPr>
          <p:cNvPr id="254" name="Shape 254"/>
          <p:cNvSpPr txBox="1"/>
          <p:nvPr/>
        </p:nvSpPr>
        <p:spPr>
          <a:xfrm>
            <a:off x="509825" y="1574750"/>
            <a:ext cx="1212300" cy="572700"/>
          </a:xfrm>
          <a:prstGeom prst="rect">
            <a:avLst/>
          </a:prstGeom>
          <a:noFill/>
          <a:ln>
            <a:noFill/>
          </a:ln>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Table name: </a:t>
            </a:r>
            <a:r>
              <a:rPr b="1" lang="en">
                <a:latin typeface="Proxima Nova"/>
                <a:ea typeface="Proxima Nova"/>
                <a:cs typeface="Proxima Nova"/>
                <a:sym typeface="Proxima Nova"/>
              </a:rPr>
              <a:t>employees</a:t>
            </a:r>
          </a:p>
        </p:txBody>
      </p:sp>
      <p:pic>
        <p:nvPicPr>
          <p:cNvPr descr="Screen Shot 2017-04-25 at 10.56.23 PM.png" id="255" name="Shape 255"/>
          <p:cNvPicPr preferRelativeResize="0"/>
          <p:nvPr/>
        </p:nvPicPr>
        <p:blipFill>
          <a:blip r:embed="rId3">
            <a:alphaModFix/>
          </a:blip>
          <a:stretch>
            <a:fillRect/>
          </a:stretch>
        </p:blipFill>
        <p:spPr>
          <a:xfrm>
            <a:off x="576825" y="2243200"/>
            <a:ext cx="1555650" cy="2554674"/>
          </a:xfrm>
          <a:prstGeom prst="rect">
            <a:avLst/>
          </a:prstGeom>
          <a:noFill/>
          <a:ln>
            <a:noFill/>
          </a:ln>
        </p:spPr>
      </p:pic>
      <p:sp>
        <p:nvSpPr>
          <p:cNvPr id="256" name="Shape 256"/>
          <p:cNvSpPr txBox="1"/>
          <p:nvPr/>
        </p:nvSpPr>
        <p:spPr>
          <a:xfrm>
            <a:off x="2610875" y="1574750"/>
            <a:ext cx="1212300" cy="572700"/>
          </a:xfrm>
          <a:prstGeom prst="rect">
            <a:avLst/>
          </a:prstGeom>
          <a:noFill/>
          <a:ln>
            <a:noFill/>
          </a:ln>
        </p:spPr>
        <p:txBody>
          <a:bodyPr anchorCtr="0" anchor="t" bIns="91425" lIns="91425" rIns="91425" tIns="91425">
            <a:noAutofit/>
          </a:bodyPr>
          <a:lstStyle/>
          <a:p>
            <a:pPr lvl="0" rtl="0">
              <a:spcBef>
                <a:spcPts val="0"/>
              </a:spcBef>
              <a:buNone/>
            </a:pPr>
            <a:r>
              <a:rPr lang="en">
                <a:latin typeface="Proxima Nova"/>
                <a:ea typeface="Proxima Nova"/>
                <a:cs typeface="Proxima Nova"/>
                <a:sym typeface="Proxima Nova"/>
              </a:rPr>
              <a:t>Table name: </a:t>
            </a:r>
            <a:r>
              <a:rPr b="1" lang="en">
                <a:latin typeface="Proxima Nova"/>
                <a:ea typeface="Proxima Nova"/>
                <a:cs typeface="Proxima Nova"/>
                <a:sym typeface="Proxima Nova"/>
              </a:rPr>
              <a:t>locations</a:t>
            </a:r>
          </a:p>
        </p:txBody>
      </p:sp>
      <p:pic>
        <p:nvPicPr>
          <p:cNvPr descr="Screen Shot 2017-04-25 at 10.55.24 PM.png" id="257" name="Shape 257"/>
          <p:cNvPicPr preferRelativeResize="0"/>
          <p:nvPr/>
        </p:nvPicPr>
        <p:blipFill>
          <a:blip r:embed="rId4">
            <a:alphaModFix/>
          </a:blip>
          <a:stretch>
            <a:fillRect/>
          </a:stretch>
        </p:blipFill>
        <p:spPr>
          <a:xfrm>
            <a:off x="2661800" y="2243200"/>
            <a:ext cx="2989143" cy="25546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SQL Syntax for Joins</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lang="en"/>
              <a:t>The following SQL code matches IDs from table1 and table2 and gives you column2 from table1 and column3 from table2. (One row for each unique ID)</a:t>
            </a:r>
          </a:p>
          <a:p>
            <a:pPr lvl="0" rtl="0" algn="ctr">
              <a:spcBef>
                <a:spcPts val="0"/>
              </a:spcBef>
              <a:buNone/>
            </a:pPr>
            <a:r>
              <a:rPr b="1" lang="en"/>
              <a:t>SELECT table1.ID, table1.column2, table2.column3</a:t>
            </a:r>
          </a:p>
          <a:p>
            <a:pPr lvl="0" rtl="0" algn="ctr">
              <a:spcBef>
                <a:spcPts val="0"/>
              </a:spcBef>
              <a:buNone/>
            </a:pPr>
            <a:r>
              <a:rPr b="1" lang="en"/>
              <a:t>FROM table1</a:t>
            </a:r>
          </a:p>
          <a:p>
            <a:pPr lvl="0" rtl="0" algn="ctr">
              <a:spcBef>
                <a:spcPts val="0"/>
              </a:spcBef>
              <a:buNone/>
            </a:pPr>
            <a:r>
              <a:rPr b="1" lang="en"/>
              <a:t>JOIN table2 ON table1.ID = table2.ID</a:t>
            </a:r>
          </a:p>
          <a:p>
            <a:pPr lvl="0" rtl="0" algn="ctr">
              <a:spcBef>
                <a:spcPts val="0"/>
              </a:spcBef>
              <a:buNone/>
            </a:pPr>
            <a:r>
              <a:t/>
            </a:r>
            <a:endParaRPr b="1" sz="2500"/>
          </a:p>
          <a:p>
            <a:pPr lvl="0" algn="l">
              <a:spcBef>
                <a:spcPts val="0"/>
              </a:spcBef>
              <a:buNone/>
            </a:pPr>
            <a:r>
              <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Inner Join</a:t>
            </a:r>
          </a:p>
        </p:txBody>
      </p:sp>
      <p:sp>
        <p:nvSpPr>
          <p:cNvPr id="269" name="Shape 269"/>
          <p:cNvSpPr txBox="1"/>
          <p:nvPr/>
        </p:nvSpPr>
        <p:spPr>
          <a:xfrm>
            <a:off x="509825" y="1155550"/>
            <a:ext cx="1269000" cy="420600"/>
          </a:xfrm>
          <a:prstGeom prst="rect">
            <a:avLst/>
          </a:prstGeom>
          <a:noFill/>
          <a:ln>
            <a:noFill/>
          </a:ln>
        </p:spPr>
        <p:txBody>
          <a:bodyPr anchorCtr="0" anchor="t" bIns="91425" lIns="91425" rIns="91425" tIns="91425">
            <a:noAutofit/>
          </a:bodyPr>
          <a:lstStyle/>
          <a:p>
            <a:pPr lvl="0" rtl="0">
              <a:spcBef>
                <a:spcPts val="0"/>
              </a:spcBef>
              <a:buNone/>
            </a:pPr>
            <a:r>
              <a:rPr lang="en">
                <a:latin typeface="Proxima Nova"/>
                <a:ea typeface="Proxima Nova"/>
                <a:cs typeface="Proxima Nova"/>
                <a:sym typeface="Proxima Nova"/>
              </a:rPr>
              <a:t>Table name: </a:t>
            </a:r>
            <a:r>
              <a:rPr b="1" lang="en">
                <a:latin typeface="Proxima Nova"/>
                <a:ea typeface="Proxima Nova"/>
                <a:cs typeface="Proxima Nova"/>
                <a:sym typeface="Proxima Nova"/>
              </a:rPr>
              <a:t>employees</a:t>
            </a:r>
          </a:p>
        </p:txBody>
      </p:sp>
      <p:pic>
        <p:nvPicPr>
          <p:cNvPr descr="Screen Shot 2017-04-25 at 10.56.23 PM.png" id="270" name="Shape 270"/>
          <p:cNvPicPr preferRelativeResize="0"/>
          <p:nvPr/>
        </p:nvPicPr>
        <p:blipFill>
          <a:blip r:embed="rId3">
            <a:alphaModFix/>
          </a:blip>
          <a:stretch>
            <a:fillRect/>
          </a:stretch>
        </p:blipFill>
        <p:spPr>
          <a:xfrm>
            <a:off x="559050" y="1918525"/>
            <a:ext cx="1142699" cy="1876774"/>
          </a:xfrm>
          <a:prstGeom prst="rect">
            <a:avLst/>
          </a:prstGeom>
          <a:noFill/>
          <a:ln>
            <a:noFill/>
          </a:ln>
        </p:spPr>
      </p:pic>
      <p:sp>
        <p:nvSpPr>
          <p:cNvPr id="271" name="Shape 271"/>
          <p:cNvSpPr txBox="1"/>
          <p:nvPr/>
        </p:nvSpPr>
        <p:spPr>
          <a:xfrm>
            <a:off x="2053349" y="1155550"/>
            <a:ext cx="1142700" cy="420600"/>
          </a:xfrm>
          <a:prstGeom prst="rect">
            <a:avLst/>
          </a:prstGeom>
          <a:noFill/>
          <a:ln>
            <a:noFill/>
          </a:ln>
        </p:spPr>
        <p:txBody>
          <a:bodyPr anchorCtr="0" anchor="t" bIns="91425" lIns="91425" rIns="91425" tIns="91425">
            <a:noAutofit/>
          </a:bodyPr>
          <a:lstStyle/>
          <a:p>
            <a:pPr lvl="0" rtl="0">
              <a:spcBef>
                <a:spcPts val="0"/>
              </a:spcBef>
              <a:buNone/>
            </a:pPr>
            <a:r>
              <a:rPr lang="en">
                <a:latin typeface="Proxima Nova"/>
                <a:ea typeface="Proxima Nova"/>
                <a:cs typeface="Proxima Nova"/>
                <a:sym typeface="Proxima Nova"/>
              </a:rPr>
              <a:t>Table name: </a:t>
            </a:r>
            <a:r>
              <a:rPr b="1" lang="en">
                <a:latin typeface="Proxima Nova"/>
                <a:ea typeface="Proxima Nova"/>
                <a:cs typeface="Proxima Nova"/>
                <a:sym typeface="Proxima Nova"/>
              </a:rPr>
              <a:t>locations</a:t>
            </a:r>
          </a:p>
        </p:txBody>
      </p:sp>
      <p:pic>
        <p:nvPicPr>
          <p:cNvPr descr="Screen Shot 2017-04-25 at 10.55.24 PM.png" id="272" name="Shape 272"/>
          <p:cNvPicPr preferRelativeResize="0"/>
          <p:nvPr/>
        </p:nvPicPr>
        <p:blipFill>
          <a:blip r:embed="rId4">
            <a:alphaModFix/>
          </a:blip>
          <a:stretch>
            <a:fillRect/>
          </a:stretch>
        </p:blipFill>
        <p:spPr>
          <a:xfrm>
            <a:off x="2102088" y="1918522"/>
            <a:ext cx="2195960" cy="1876776"/>
          </a:xfrm>
          <a:prstGeom prst="rect">
            <a:avLst/>
          </a:prstGeom>
          <a:noFill/>
          <a:ln>
            <a:noFill/>
          </a:ln>
        </p:spPr>
      </p:pic>
      <p:pic>
        <p:nvPicPr>
          <p:cNvPr descr="Screen Shot 2017-04-25 at 10.55.31 PM.png" id="273" name="Shape 273"/>
          <p:cNvPicPr preferRelativeResize="0"/>
          <p:nvPr/>
        </p:nvPicPr>
        <p:blipFill>
          <a:blip r:embed="rId5">
            <a:alphaModFix/>
          </a:blip>
          <a:stretch>
            <a:fillRect/>
          </a:stretch>
        </p:blipFill>
        <p:spPr>
          <a:xfrm>
            <a:off x="4660349" y="2108625"/>
            <a:ext cx="4171950" cy="2266950"/>
          </a:xfrm>
          <a:prstGeom prst="rect">
            <a:avLst/>
          </a:prstGeom>
          <a:noFill/>
          <a:ln>
            <a:noFill/>
          </a:ln>
        </p:spPr>
      </p:pic>
      <p:sp>
        <p:nvSpPr>
          <p:cNvPr id="274" name="Shape 274"/>
          <p:cNvSpPr txBox="1"/>
          <p:nvPr/>
        </p:nvSpPr>
        <p:spPr>
          <a:xfrm>
            <a:off x="4775025" y="1087625"/>
            <a:ext cx="3942600" cy="725100"/>
          </a:xfrm>
          <a:prstGeom prst="rect">
            <a:avLst/>
          </a:prstGeom>
          <a:noFill/>
          <a:ln cap="flat" cmpd="sng" w="28575">
            <a:solidFill>
              <a:srgbClr val="1155CC"/>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1155CC"/>
                </a:solidFill>
                <a:latin typeface="Proxima Nova"/>
                <a:ea typeface="Proxima Nova"/>
                <a:cs typeface="Proxima Nova"/>
                <a:sym typeface="Proxima Nova"/>
              </a:rPr>
              <a:t>Exercise: What will </a:t>
            </a:r>
            <a:r>
              <a:rPr b="1" lang="en" sz="1800">
                <a:solidFill>
                  <a:srgbClr val="1155CC"/>
                </a:solidFill>
                <a:latin typeface="Proxima Nova"/>
                <a:ea typeface="Proxima Nova"/>
                <a:cs typeface="Proxima Nova"/>
                <a:sym typeface="Proxima Nova"/>
              </a:rPr>
              <a:t>joining</a:t>
            </a:r>
            <a:r>
              <a:rPr lang="en" sz="1800">
                <a:solidFill>
                  <a:srgbClr val="1155CC"/>
                </a:solidFill>
                <a:latin typeface="Proxima Nova"/>
                <a:ea typeface="Proxima Nova"/>
                <a:cs typeface="Proxima Nova"/>
                <a:sym typeface="Proxima Nova"/>
              </a:rPr>
              <a:t> employees and locations result in?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with JOIN...ON</a:t>
            </a:r>
          </a:p>
        </p:txBody>
      </p:sp>
      <p:sp>
        <p:nvSpPr>
          <p:cNvPr id="280" name="Shape 280"/>
          <p:cNvSpPr txBox="1"/>
          <p:nvPr/>
        </p:nvSpPr>
        <p:spPr>
          <a:xfrm>
            <a:off x="509825" y="1155550"/>
            <a:ext cx="1269000" cy="420600"/>
          </a:xfrm>
          <a:prstGeom prst="rect">
            <a:avLst/>
          </a:prstGeom>
          <a:noFill/>
          <a:ln>
            <a:noFill/>
          </a:ln>
        </p:spPr>
        <p:txBody>
          <a:bodyPr anchorCtr="0" anchor="t" bIns="91425" lIns="91425" rIns="91425" tIns="91425">
            <a:noAutofit/>
          </a:bodyPr>
          <a:lstStyle/>
          <a:p>
            <a:pPr lvl="0" rtl="0">
              <a:spcBef>
                <a:spcPts val="0"/>
              </a:spcBef>
              <a:buNone/>
            </a:pPr>
            <a:r>
              <a:rPr lang="en">
                <a:latin typeface="Proxima Nova"/>
                <a:ea typeface="Proxima Nova"/>
                <a:cs typeface="Proxima Nova"/>
                <a:sym typeface="Proxima Nova"/>
              </a:rPr>
              <a:t>Table name: </a:t>
            </a:r>
            <a:r>
              <a:rPr b="1" lang="en">
                <a:latin typeface="Proxima Nova"/>
                <a:ea typeface="Proxima Nova"/>
                <a:cs typeface="Proxima Nova"/>
                <a:sym typeface="Proxima Nova"/>
              </a:rPr>
              <a:t>employees</a:t>
            </a:r>
          </a:p>
        </p:txBody>
      </p:sp>
      <p:pic>
        <p:nvPicPr>
          <p:cNvPr descr="Screen Shot 2017-04-25 at 10.56.23 PM.png" id="281" name="Shape 281"/>
          <p:cNvPicPr preferRelativeResize="0"/>
          <p:nvPr/>
        </p:nvPicPr>
        <p:blipFill>
          <a:blip r:embed="rId3">
            <a:alphaModFix/>
          </a:blip>
          <a:stretch>
            <a:fillRect/>
          </a:stretch>
        </p:blipFill>
        <p:spPr>
          <a:xfrm>
            <a:off x="559050" y="1918525"/>
            <a:ext cx="1142699" cy="1876774"/>
          </a:xfrm>
          <a:prstGeom prst="rect">
            <a:avLst/>
          </a:prstGeom>
          <a:noFill/>
          <a:ln>
            <a:noFill/>
          </a:ln>
        </p:spPr>
      </p:pic>
      <p:sp>
        <p:nvSpPr>
          <p:cNvPr id="282" name="Shape 282"/>
          <p:cNvSpPr txBox="1"/>
          <p:nvPr/>
        </p:nvSpPr>
        <p:spPr>
          <a:xfrm>
            <a:off x="2053349" y="1155550"/>
            <a:ext cx="1142700" cy="420600"/>
          </a:xfrm>
          <a:prstGeom prst="rect">
            <a:avLst/>
          </a:prstGeom>
          <a:noFill/>
          <a:ln>
            <a:noFill/>
          </a:ln>
        </p:spPr>
        <p:txBody>
          <a:bodyPr anchorCtr="0" anchor="t" bIns="91425" lIns="91425" rIns="91425" tIns="91425">
            <a:noAutofit/>
          </a:bodyPr>
          <a:lstStyle/>
          <a:p>
            <a:pPr lvl="0" rtl="0">
              <a:spcBef>
                <a:spcPts val="0"/>
              </a:spcBef>
              <a:buNone/>
            </a:pPr>
            <a:r>
              <a:rPr lang="en">
                <a:latin typeface="Proxima Nova"/>
                <a:ea typeface="Proxima Nova"/>
                <a:cs typeface="Proxima Nova"/>
                <a:sym typeface="Proxima Nova"/>
              </a:rPr>
              <a:t>Table name: </a:t>
            </a:r>
            <a:r>
              <a:rPr b="1" lang="en">
                <a:latin typeface="Proxima Nova"/>
                <a:ea typeface="Proxima Nova"/>
                <a:cs typeface="Proxima Nova"/>
                <a:sym typeface="Proxima Nova"/>
              </a:rPr>
              <a:t>locations</a:t>
            </a:r>
          </a:p>
        </p:txBody>
      </p:sp>
      <p:pic>
        <p:nvPicPr>
          <p:cNvPr descr="Screen Shot 2017-04-25 at 10.55.24 PM.png" id="283" name="Shape 283"/>
          <p:cNvPicPr preferRelativeResize="0"/>
          <p:nvPr/>
        </p:nvPicPr>
        <p:blipFill>
          <a:blip r:embed="rId4">
            <a:alphaModFix/>
          </a:blip>
          <a:stretch>
            <a:fillRect/>
          </a:stretch>
        </p:blipFill>
        <p:spPr>
          <a:xfrm>
            <a:off x="2102088" y="1918522"/>
            <a:ext cx="2195960" cy="1876776"/>
          </a:xfrm>
          <a:prstGeom prst="rect">
            <a:avLst/>
          </a:prstGeom>
          <a:noFill/>
          <a:ln>
            <a:noFill/>
          </a:ln>
        </p:spPr>
      </p:pic>
      <p:sp>
        <p:nvSpPr>
          <p:cNvPr id="284" name="Shape 284"/>
          <p:cNvSpPr txBox="1"/>
          <p:nvPr/>
        </p:nvSpPr>
        <p:spPr>
          <a:xfrm>
            <a:off x="5245450" y="1155550"/>
            <a:ext cx="3330900" cy="1325700"/>
          </a:xfrm>
          <a:prstGeom prst="rect">
            <a:avLst/>
          </a:prstGeom>
          <a:noFill/>
          <a:ln cap="flat" cmpd="sng" w="28575">
            <a:solidFill>
              <a:srgbClr val="1155CC"/>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3C78D8"/>
                </a:solidFill>
                <a:latin typeface="Proxima Nova"/>
                <a:ea typeface="Proxima Nova"/>
                <a:cs typeface="Proxima Nova"/>
                <a:sym typeface="Proxima Nova"/>
              </a:rPr>
              <a:t>Exercise: Write SQL that returns a table with EmpID, Name and Location</a:t>
            </a:r>
            <a:r>
              <a:rPr b="1" lang="en" sz="1800">
                <a:solidFill>
                  <a:srgbClr val="3C78D8"/>
                </a:solidFill>
                <a:latin typeface="Proxima Nova"/>
                <a:ea typeface="Proxima Nova"/>
                <a:cs typeface="Proxima Nova"/>
                <a:sym typeface="Proxima Nova"/>
              </a:rPr>
              <a:t>, joined on EmpID</a:t>
            </a:r>
          </a:p>
        </p:txBody>
      </p:sp>
      <p:sp>
        <p:nvSpPr>
          <p:cNvPr id="285" name="Shape 285"/>
          <p:cNvSpPr txBox="1"/>
          <p:nvPr/>
        </p:nvSpPr>
        <p:spPr>
          <a:xfrm>
            <a:off x="4698400" y="2720950"/>
            <a:ext cx="4263000" cy="1876800"/>
          </a:xfrm>
          <a:prstGeom prst="rect">
            <a:avLst/>
          </a:prstGeom>
          <a:noFill/>
          <a:ln cap="flat" cmpd="sng" w="2857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latin typeface="Proxima Nova"/>
                <a:ea typeface="Proxima Nova"/>
                <a:cs typeface="Proxima Nova"/>
                <a:sym typeface="Proxima Nova"/>
              </a:rPr>
              <a:t>Answer</a:t>
            </a:r>
            <a:r>
              <a:rPr lang="en" sz="1800">
                <a:latin typeface="Proxima Nova"/>
                <a:ea typeface="Proxima Nova"/>
                <a:cs typeface="Proxima Nova"/>
                <a:sym typeface="Proxima Nova"/>
              </a:rPr>
              <a:t>: </a:t>
            </a:r>
          </a:p>
          <a:p>
            <a:pPr lvl="0">
              <a:spcBef>
                <a:spcPts val="0"/>
              </a:spcBef>
              <a:buNone/>
            </a:pPr>
            <a:r>
              <a:rPr lang="en" sz="1800">
                <a:latin typeface="Proxima Nova"/>
                <a:ea typeface="Proxima Nova"/>
                <a:cs typeface="Proxima Nova"/>
                <a:sym typeface="Proxima Nova"/>
              </a:rPr>
              <a:t>SELECT employees.EmpID, employees.Name, locations.Location</a:t>
            </a:r>
          </a:p>
          <a:p>
            <a:pPr lvl="0">
              <a:spcBef>
                <a:spcPts val="0"/>
              </a:spcBef>
              <a:buNone/>
            </a:pPr>
            <a:r>
              <a:rPr lang="en" sz="1800">
                <a:latin typeface="Proxima Nova"/>
                <a:ea typeface="Proxima Nova"/>
                <a:cs typeface="Proxima Nova"/>
                <a:sym typeface="Proxima Nova"/>
              </a:rPr>
              <a:t>FROM employees</a:t>
            </a:r>
          </a:p>
          <a:p>
            <a:pPr lvl="0" rtl="0">
              <a:spcBef>
                <a:spcPts val="0"/>
              </a:spcBef>
              <a:buNone/>
            </a:pPr>
            <a:r>
              <a:rPr lang="en" sz="1800">
                <a:latin typeface="Proxima Nova"/>
                <a:ea typeface="Proxima Nova"/>
                <a:cs typeface="Proxima Nova"/>
                <a:sym typeface="Proxima Nova"/>
              </a:rPr>
              <a:t>JOIN locations ON employees.EmpID = locations.EmpID;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18000"/>
            <a:ext cx="8520600" cy="572700"/>
          </a:xfrm>
          <a:prstGeom prst="rect">
            <a:avLst/>
          </a:prstGeom>
        </p:spPr>
        <p:txBody>
          <a:bodyPr anchorCtr="0" anchor="t" bIns="91425" lIns="91425" rIns="91425" tIns="91425">
            <a:noAutofit/>
          </a:bodyPr>
          <a:lstStyle/>
          <a:p>
            <a:pPr lvl="0">
              <a:spcBef>
                <a:spcPts val="0"/>
              </a:spcBef>
              <a:buNone/>
            </a:pPr>
            <a:r>
              <a:rPr lang="en"/>
              <a:t>Tabular Model</a:t>
            </a:r>
          </a:p>
        </p:txBody>
      </p:sp>
      <p:pic>
        <p:nvPicPr>
          <p:cNvPr id="80" name="Shape 80"/>
          <p:cNvPicPr preferRelativeResize="0"/>
          <p:nvPr/>
        </p:nvPicPr>
        <p:blipFill>
          <a:blip r:embed="rId3">
            <a:alphaModFix/>
          </a:blip>
          <a:stretch>
            <a:fillRect/>
          </a:stretch>
        </p:blipFill>
        <p:spPr>
          <a:xfrm>
            <a:off x="311700" y="904224"/>
            <a:ext cx="6109750" cy="3729449"/>
          </a:xfrm>
          <a:prstGeom prst="rect">
            <a:avLst/>
          </a:prstGeom>
          <a:noFill/>
          <a:ln>
            <a:noFill/>
          </a:ln>
        </p:spPr>
      </p:pic>
      <p:sp>
        <p:nvSpPr>
          <p:cNvPr id="81" name="Shape 81"/>
          <p:cNvSpPr txBox="1"/>
          <p:nvPr/>
        </p:nvSpPr>
        <p:spPr>
          <a:xfrm>
            <a:off x="6916975" y="904225"/>
            <a:ext cx="2066700" cy="4032000"/>
          </a:xfrm>
          <a:prstGeom prst="rect">
            <a:avLst/>
          </a:prstGeom>
          <a:noFill/>
          <a:ln>
            <a:noFill/>
          </a:ln>
        </p:spPr>
        <p:txBody>
          <a:bodyPr anchorCtr="0" anchor="t" bIns="91425" lIns="91425" rIns="91425" tIns="91425">
            <a:noAutofit/>
          </a:bodyPr>
          <a:lstStyle/>
          <a:p>
            <a:pPr lvl="0" rtl="0">
              <a:spcBef>
                <a:spcPts val="0"/>
              </a:spcBef>
              <a:buNone/>
            </a:pPr>
            <a:r>
              <a:rPr b="1" lang="en">
                <a:latin typeface="Proxima Nova"/>
                <a:ea typeface="Proxima Nova"/>
                <a:cs typeface="Proxima Nova"/>
                <a:sym typeface="Proxima Nova"/>
              </a:rPr>
              <a:t>How to recognize it:</a:t>
            </a:r>
          </a:p>
          <a:p>
            <a:pPr lvl="0" rtl="0">
              <a:spcBef>
                <a:spcPts val="0"/>
              </a:spcBef>
              <a:buNone/>
            </a:pPr>
            <a:r>
              <a:rPr lang="en">
                <a:latin typeface="Proxima Nova"/>
                <a:ea typeface="Proxima Nova"/>
                <a:cs typeface="Proxima Nova"/>
                <a:sym typeface="Proxima Nova"/>
              </a:rPr>
              <a:t>All information for a single record is contained in a row for that record </a:t>
            </a:r>
          </a:p>
          <a:p>
            <a:pPr lvl="0" rtl="0">
              <a:spcBef>
                <a:spcPts val="0"/>
              </a:spcBef>
              <a:buNone/>
            </a:pPr>
            <a:r>
              <a:t/>
            </a:r>
            <a:endParaRPr>
              <a:latin typeface="Proxima Nova"/>
              <a:ea typeface="Proxima Nova"/>
              <a:cs typeface="Proxima Nova"/>
              <a:sym typeface="Proxima Nova"/>
            </a:endParaRPr>
          </a:p>
          <a:p>
            <a:pPr lvl="0" rtl="0">
              <a:spcBef>
                <a:spcPts val="0"/>
              </a:spcBef>
              <a:buNone/>
            </a:pPr>
            <a:r>
              <a:rPr b="1" lang="en">
                <a:latin typeface="Proxima Nova"/>
                <a:ea typeface="Proxima Nova"/>
                <a:cs typeface="Proxima Nova"/>
                <a:sym typeface="Proxima Nova"/>
              </a:rPr>
              <a:t>Pros:</a:t>
            </a:r>
          </a:p>
          <a:p>
            <a:pPr indent="-228600" lvl="0" marL="457200" rtl="0">
              <a:spcBef>
                <a:spcPts val="0"/>
              </a:spcBef>
              <a:buFont typeface="Proxima Nova"/>
              <a:buChar char="●"/>
            </a:pPr>
            <a:r>
              <a:rPr lang="en">
                <a:latin typeface="Proxima Nova"/>
                <a:ea typeface="Proxima Nova"/>
                <a:cs typeface="Proxima Nova"/>
                <a:sym typeface="Proxima Nova"/>
              </a:rPr>
              <a:t>Easy to read</a:t>
            </a:r>
          </a:p>
          <a:p>
            <a:pPr lvl="0" rtl="0">
              <a:spcBef>
                <a:spcPts val="0"/>
              </a:spcBef>
              <a:buNone/>
            </a:pPr>
            <a:r>
              <a:t/>
            </a:r>
            <a:endParaRPr>
              <a:latin typeface="Proxima Nova"/>
              <a:ea typeface="Proxima Nova"/>
              <a:cs typeface="Proxima Nova"/>
              <a:sym typeface="Proxima Nova"/>
            </a:endParaRPr>
          </a:p>
          <a:p>
            <a:pPr lvl="0" rtl="0">
              <a:spcBef>
                <a:spcPts val="0"/>
              </a:spcBef>
              <a:buNone/>
            </a:pPr>
            <a:r>
              <a:rPr b="1" lang="en">
                <a:latin typeface="Proxima Nova"/>
                <a:ea typeface="Proxima Nova"/>
                <a:cs typeface="Proxima Nova"/>
                <a:sym typeface="Proxima Nova"/>
              </a:rPr>
              <a:t>Cons:</a:t>
            </a:r>
          </a:p>
          <a:p>
            <a:pPr indent="-228600" lvl="0" marL="457200" rtl="0">
              <a:spcBef>
                <a:spcPts val="0"/>
              </a:spcBef>
              <a:buFont typeface="Proxima Nova"/>
              <a:buChar char="●"/>
            </a:pPr>
            <a:r>
              <a:rPr lang="en">
                <a:latin typeface="Proxima Nova"/>
                <a:ea typeface="Proxima Nova"/>
                <a:cs typeface="Proxima Nova"/>
                <a:sym typeface="Proxima Nova"/>
              </a:rPr>
              <a:t>Sparse values</a:t>
            </a:r>
          </a:p>
          <a:p>
            <a:pPr indent="-228600" lvl="0" marL="457200" rtl="0">
              <a:spcBef>
                <a:spcPts val="0"/>
              </a:spcBef>
              <a:buFont typeface="Proxima Nova"/>
              <a:buChar char="●"/>
            </a:pPr>
            <a:r>
              <a:rPr lang="en">
                <a:latin typeface="Proxima Nova"/>
                <a:ea typeface="Proxima Nova"/>
                <a:cs typeface="Proxima Nova"/>
                <a:sym typeface="Proxima Nova"/>
              </a:rPr>
              <a:t>Takes up more space/is slower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nvSpPr>
        <p:spPr>
          <a:xfrm>
            <a:off x="3662375" y="2566100"/>
            <a:ext cx="2385900" cy="786000"/>
          </a:xfrm>
          <a:prstGeom prst="rect">
            <a:avLst/>
          </a:prstGeom>
          <a:noFill/>
          <a:ln>
            <a:noFill/>
          </a:ln>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If you want to pair each name with there they’re from, what would you do?</a:t>
            </a:r>
          </a:p>
        </p:txBody>
      </p:sp>
      <p:sp>
        <p:nvSpPr>
          <p:cNvPr id="291" name="Shape 291"/>
          <p:cNvSpPr txBox="1"/>
          <p:nvPr>
            <p:ph type="title"/>
          </p:nvPr>
        </p:nvSpPr>
        <p:spPr>
          <a:xfrm>
            <a:off x="311700" y="286775"/>
            <a:ext cx="8520600" cy="572700"/>
          </a:xfrm>
          <a:prstGeom prst="rect">
            <a:avLst/>
          </a:prstGeom>
        </p:spPr>
        <p:txBody>
          <a:bodyPr anchorCtr="0" anchor="t" bIns="91425" lIns="91425" rIns="91425" tIns="91425">
            <a:noAutofit/>
          </a:bodyPr>
          <a:lstStyle/>
          <a:p>
            <a:pPr lvl="0">
              <a:spcBef>
                <a:spcPts val="0"/>
              </a:spcBef>
              <a:buNone/>
            </a:pPr>
            <a:r>
              <a:rPr lang="en"/>
              <a:t>Outer Joins</a:t>
            </a:r>
          </a:p>
        </p:txBody>
      </p:sp>
      <p:sp>
        <p:nvSpPr>
          <p:cNvPr id="292" name="Shape 292"/>
          <p:cNvSpPr txBox="1"/>
          <p:nvPr>
            <p:ph idx="1" type="body"/>
          </p:nvPr>
        </p:nvSpPr>
        <p:spPr>
          <a:xfrm>
            <a:off x="311700" y="926375"/>
            <a:ext cx="8520600" cy="756900"/>
          </a:xfrm>
          <a:prstGeom prst="rect">
            <a:avLst/>
          </a:prstGeom>
        </p:spPr>
        <p:txBody>
          <a:bodyPr anchorCtr="0" anchor="t" bIns="91425" lIns="91425" rIns="91425" tIns="91425">
            <a:noAutofit/>
          </a:bodyPr>
          <a:lstStyle/>
          <a:p>
            <a:pPr lvl="0">
              <a:spcBef>
                <a:spcPts val="0"/>
              </a:spcBef>
              <a:buNone/>
            </a:pPr>
            <a:r>
              <a:rPr lang="en"/>
              <a:t>Takes all values from one of the table’s columns and matches them with whatever overlap there is in the other table. </a:t>
            </a:r>
          </a:p>
          <a:p>
            <a:pPr lvl="0">
              <a:spcBef>
                <a:spcPts val="0"/>
              </a:spcBef>
              <a:buNone/>
            </a:pPr>
            <a:r>
              <a:t/>
            </a:r>
            <a:endParaRPr/>
          </a:p>
          <a:p>
            <a:pPr lvl="0" rtl="0">
              <a:spcBef>
                <a:spcPts val="0"/>
              </a:spcBef>
              <a:buNone/>
            </a:pPr>
            <a:r>
              <a:t/>
            </a:r>
            <a:endParaRPr/>
          </a:p>
          <a:p>
            <a:pPr lvl="0" rtl="0">
              <a:spcBef>
                <a:spcPts val="0"/>
              </a:spcBef>
              <a:buNone/>
            </a:pPr>
            <a:r>
              <a:t/>
            </a:r>
            <a:endParaRPr/>
          </a:p>
          <a:p>
            <a:pPr indent="0" lvl="0" marL="457200">
              <a:spcBef>
                <a:spcPts val="0"/>
              </a:spcBef>
              <a:buNone/>
            </a:pPr>
            <a:r>
              <a:t/>
            </a:r>
            <a:endParaRPr/>
          </a:p>
        </p:txBody>
      </p:sp>
      <p:pic>
        <p:nvPicPr>
          <p:cNvPr id="293" name="Shape 293"/>
          <p:cNvPicPr preferRelativeResize="0"/>
          <p:nvPr/>
        </p:nvPicPr>
        <p:blipFill>
          <a:blip r:embed="rId3">
            <a:alphaModFix/>
          </a:blip>
          <a:stretch>
            <a:fillRect/>
          </a:stretch>
        </p:blipFill>
        <p:spPr>
          <a:xfrm>
            <a:off x="513250" y="2192837"/>
            <a:ext cx="648974" cy="1650224"/>
          </a:xfrm>
          <a:prstGeom prst="rect">
            <a:avLst/>
          </a:prstGeom>
          <a:noFill/>
          <a:ln>
            <a:noFill/>
          </a:ln>
        </p:spPr>
      </p:pic>
      <p:pic>
        <p:nvPicPr>
          <p:cNvPr id="294" name="Shape 294"/>
          <p:cNvPicPr preferRelativeResize="0"/>
          <p:nvPr/>
        </p:nvPicPr>
        <p:blipFill>
          <a:blip r:embed="rId4">
            <a:alphaModFix/>
          </a:blip>
          <a:stretch>
            <a:fillRect/>
          </a:stretch>
        </p:blipFill>
        <p:spPr>
          <a:xfrm>
            <a:off x="2021975" y="2192837"/>
            <a:ext cx="1496193" cy="1650225"/>
          </a:xfrm>
          <a:prstGeom prst="rect">
            <a:avLst/>
          </a:prstGeom>
          <a:noFill/>
          <a:ln>
            <a:noFill/>
          </a:ln>
        </p:spPr>
      </p:pic>
      <p:sp>
        <p:nvSpPr>
          <p:cNvPr id="295" name="Shape 295"/>
          <p:cNvSpPr txBox="1"/>
          <p:nvPr/>
        </p:nvSpPr>
        <p:spPr>
          <a:xfrm>
            <a:off x="456587" y="3979362"/>
            <a:ext cx="762300" cy="363600"/>
          </a:xfrm>
          <a:prstGeom prst="rect">
            <a:avLst/>
          </a:prstGeom>
          <a:noFill/>
          <a:ln>
            <a:noFill/>
          </a:ln>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Left</a:t>
            </a:r>
          </a:p>
        </p:txBody>
      </p:sp>
      <p:sp>
        <p:nvSpPr>
          <p:cNvPr id="296" name="Shape 296"/>
          <p:cNvSpPr txBox="1"/>
          <p:nvPr/>
        </p:nvSpPr>
        <p:spPr>
          <a:xfrm>
            <a:off x="2039125" y="3968062"/>
            <a:ext cx="1496100" cy="305100"/>
          </a:xfrm>
          <a:prstGeom prst="rect">
            <a:avLst/>
          </a:prstGeom>
          <a:noFill/>
          <a:ln>
            <a:noFill/>
          </a:ln>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Right</a:t>
            </a:r>
          </a:p>
        </p:txBody>
      </p:sp>
      <p:pic>
        <p:nvPicPr>
          <p:cNvPr id="297" name="Shape 297"/>
          <p:cNvPicPr preferRelativeResize="0"/>
          <p:nvPr/>
        </p:nvPicPr>
        <p:blipFill>
          <a:blip r:embed="rId5">
            <a:alphaModFix/>
          </a:blip>
          <a:stretch>
            <a:fillRect/>
          </a:stretch>
        </p:blipFill>
        <p:spPr>
          <a:xfrm>
            <a:off x="3670900" y="2044125"/>
            <a:ext cx="2385900" cy="2195099"/>
          </a:xfrm>
          <a:prstGeom prst="rect">
            <a:avLst/>
          </a:prstGeom>
          <a:noFill/>
          <a:ln>
            <a:noFill/>
          </a:ln>
        </p:spPr>
      </p:pic>
      <p:sp>
        <p:nvSpPr>
          <p:cNvPr id="298" name="Shape 298"/>
          <p:cNvSpPr txBox="1"/>
          <p:nvPr/>
        </p:nvSpPr>
        <p:spPr>
          <a:xfrm rot="-1829930">
            <a:off x="3459360" y="3018150"/>
            <a:ext cx="2225524" cy="922675"/>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FFFF"/>
                </a:solidFill>
              </a:rPr>
              <a:t>LEFT </a:t>
            </a:r>
          </a:p>
          <a:p>
            <a:pPr lvl="0" algn="ctr">
              <a:spcBef>
                <a:spcPts val="0"/>
              </a:spcBef>
              <a:buNone/>
            </a:pPr>
            <a:r>
              <a:rPr lang="en" sz="1800">
                <a:solidFill>
                  <a:srgbClr val="FFFFFF"/>
                </a:solidFill>
              </a:rPr>
              <a:t>OUTER JOIN</a:t>
            </a:r>
          </a:p>
        </p:txBody>
      </p:sp>
      <p:pic>
        <p:nvPicPr>
          <p:cNvPr id="299" name="Shape 299"/>
          <p:cNvPicPr preferRelativeResize="0"/>
          <p:nvPr/>
        </p:nvPicPr>
        <p:blipFill>
          <a:blip r:embed="rId6">
            <a:alphaModFix/>
          </a:blip>
          <a:stretch>
            <a:fillRect/>
          </a:stretch>
        </p:blipFill>
        <p:spPr>
          <a:xfrm>
            <a:off x="6192476" y="1894600"/>
            <a:ext cx="2577735" cy="249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
                                        <p:tgtEl>
                                          <p:spTgt spid="2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2231700" cy="572700"/>
          </a:xfrm>
          <a:prstGeom prst="rect">
            <a:avLst/>
          </a:prstGeom>
        </p:spPr>
        <p:txBody>
          <a:bodyPr anchorCtr="0" anchor="t" bIns="91425" lIns="91425" rIns="91425" tIns="91425">
            <a:noAutofit/>
          </a:bodyPr>
          <a:lstStyle/>
          <a:p>
            <a:pPr lvl="0">
              <a:spcBef>
                <a:spcPts val="0"/>
              </a:spcBef>
              <a:buNone/>
            </a:pPr>
            <a:r>
              <a:rPr lang="en"/>
              <a:t>Implicit Join</a:t>
            </a:r>
          </a:p>
        </p:txBody>
      </p:sp>
      <p:sp>
        <p:nvSpPr>
          <p:cNvPr id="305" name="Shape 305"/>
          <p:cNvSpPr txBox="1"/>
          <p:nvPr>
            <p:ph idx="1" type="body"/>
          </p:nvPr>
        </p:nvSpPr>
        <p:spPr>
          <a:xfrm>
            <a:off x="5030975" y="625903"/>
            <a:ext cx="1989600" cy="1386000"/>
          </a:xfrm>
          <a:prstGeom prst="rect">
            <a:avLst/>
          </a:prstGeom>
        </p:spPr>
        <p:txBody>
          <a:bodyPr anchorCtr="0" anchor="t" bIns="91425" lIns="91425" rIns="91425" tIns="91425">
            <a:noAutofit/>
          </a:bodyPr>
          <a:lstStyle/>
          <a:p>
            <a:pPr lvl="0">
              <a:spcBef>
                <a:spcPts val="0"/>
              </a:spcBef>
              <a:buNone/>
            </a:pPr>
            <a:r>
              <a:rPr lang="en"/>
              <a:t>SELECT * </a:t>
            </a:r>
          </a:p>
          <a:p>
            <a:pPr lvl="0">
              <a:spcBef>
                <a:spcPts val="0"/>
              </a:spcBef>
              <a:buNone/>
            </a:pPr>
            <a:r>
              <a:rPr lang="en"/>
              <a:t>FROM t1, t2;</a:t>
            </a:r>
          </a:p>
        </p:txBody>
      </p:sp>
      <p:pic>
        <p:nvPicPr>
          <p:cNvPr id="306" name="Shape 306"/>
          <p:cNvPicPr preferRelativeResize="0"/>
          <p:nvPr/>
        </p:nvPicPr>
        <p:blipFill>
          <a:blip r:embed="rId3">
            <a:alphaModFix/>
          </a:blip>
          <a:stretch>
            <a:fillRect/>
          </a:stretch>
        </p:blipFill>
        <p:spPr>
          <a:xfrm>
            <a:off x="3458837" y="2045575"/>
            <a:ext cx="1052349" cy="1052349"/>
          </a:xfrm>
          <a:prstGeom prst="rect">
            <a:avLst/>
          </a:prstGeom>
          <a:noFill/>
          <a:ln>
            <a:noFill/>
          </a:ln>
        </p:spPr>
      </p:pic>
      <p:pic>
        <p:nvPicPr>
          <p:cNvPr id="307" name="Shape 307"/>
          <p:cNvPicPr preferRelativeResize="0"/>
          <p:nvPr/>
        </p:nvPicPr>
        <p:blipFill>
          <a:blip r:embed="rId4">
            <a:alphaModFix/>
          </a:blip>
          <a:stretch>
            <a:fillRect/>
          </a:stretch>
        </p:blipFill>
        <p:spPr>
          <a:xfrm>
            <a:off x="2999575" y="3595925"/>
            <a:ext cx="1587500" cy="1116625"/>
          </a:xfrm>
          <a:prstGeom prst="rect">
            <a:avLst/>
          </a:prstGeom>
          <a:noFill/>
          <a:ln>
            <a:noFill/>
          </a:ln>
        </p:spPr>
      </p:pic>
      <p:pic>
        <p:nvPicPr>
          <p:cNvPr id="308" name="Shape 308"/>
          <p:cNvPicPr preferRelativeResize="0"/>
          <p:nvPr/>
        </p:nvPicPr>
        <p:blipFill>
          <a:blip r:embed="rId5">
            <a:alphaModFix/>
          </a:blip>
          <a:stretch>
            <a:fillRect/>
          </a:stretch>
        </p:blipFill>
        <p:spPr>
          <a:xfrm>
            <a:off x="5381400" y="1853925"/>
            <a:ext cx="3289900" cy="2349925"/>
          </a:xfrm>
          <a:prstGeom prst="rect">
            <a:avLst/>
          </a:prstGeom>
          <a:noFill/>
          <a:ln>
            <a:noFill/>
          </a:ln>
        </p:spPr>
      </p:pic>
      <p:sp>
        <p:nvSpPr>
          <p:cNvPr id="309" name="Shape 309"/>
          <p:cNvSpPr txBox="1"/>
          <p:nvPr/>
        </p:nvSpPr>
        <p:spPr>
          <a:xfrm>
            <a:off x="3063137" y="2045587"/>
            <a:ext cx="395700" cy="407100"/>
          </a:xfrm>
          <a:prstGeom prst="rect">
            <a:avLst/>
          </a:prstGeom>
          <a:noFill/>
          <a:ln>
            <a:noFill/>
          </a:ln>
        </p:spPr>
        <p:txBody>
          <a:bodyPr anchorCtr="0" anchor="t" bIns="91425" lIns="91425" rIns="91425" tIns="91425">
            <a:noAutofit/>
          </a:bodyPr>
          <a:lstStyle/>
          <a:p>
            <a:pPr lvl="0">
              <a:spcBef>
                <a:spcPts val="0"/>
              </a:spcBef>
              <a:buNone/>
            </a:pPr>
            <a:r>
              <a:rPr lang="en"/>
              <a:t>t1:</a:t>
            </a:r>
          </a:p>
        </p:txBody>
      </p:sp>
      <p:sp>
        <p:nvSpPr>
          <p:cNvPr id="310" name="Shape 310"/>
          <p:cNvSpPr txBox="1"/>
          <p:nvPr/>
        </p:nvSpPr>
        <p:spPr>
          <a:xfrm>
            <a:off x="2603875" y="3595937"/>
            <a:ext cx="395700" cy="407100"/>
          </a:xfrm>
          <a:prstGeom prst="rect">
            <a:avLst/>
          </a:prstGeom>
          <a:noFill/>
          <a:ln>
            <a:noFill/>
          </a:ln>
        </p:spPr>
        <p:txBody>
          <a:bodyPr anchorCtr="0" anchor="t" bIns="91425" lIns="91425" rIns="91425" tIns="91425">
            <a:noAutofit/>
          </a:bodyPr>
          <a:lstStyle/>
          <a:p>
            <a:pPr lvl="0" rtl="0">
              <a:spcBef>
                <a:spcPts val="0"/>
              </a:spcBef>
              <a:buNone/>
            </a:pPr>
            <a:r>
              <a:rPr lang="en"/>
              <a:t>t2:</a:t>
            </a:r>
          </a:p>
        </p:txBody>
      </p:sp>
      <p:sp>
        <p:nvSpPr>
          <p:cNvPr id="311" name="Shape 311"/>
          <p:cNvSpPr txBox="1"/>
          <p:nvPr/>
        </p:nvSpPr>
        <p:spPr>
          <a:xfrm>
            <a:off x="311700" y="1130400"/>
            <a:ext cx="2367600" cy="2882700"/>
          </a:xfrm>
          <a:prstGeom prst="rect">
            <a:avLst/>
          </a:prstGeom>
          <a:noFill/>
          <a:ln>
            <a:noFill/>
          </a:ln>
        </p:spPr>
        <p:txBody>
          <a:bodyPr anchorCtr="0" anchor="t" bIns="91425" lIns="91425" rIns="91425" tIns="91425">
            <a:noAutofit/>
          </a:bodyPr>
          <a:lstStyle/>
          <a:p>
            <a:pPr lvl="0">
              <a:spcBef>
                <a:spcPts val="0"/>
              </a:spcBef>
              <a:buNone/>
            </a:pPr>
            <a:r>
              <a:rPr lang="en" sz="1600">
                <a:solidFill>
                  <a:srgbClr val="666666"/>
                </a:solidFill>
                <a:latin typeface="Proxima Nova"/>
                <a:ea typeface="Proxima Nova"/>
                <a:cs typeface="Proxima Nova"/>
                <a:sym typeface="Proxima Nova"/>
              </a:rPr>
              <a:t>Takes and returns all specified overlapping between two tables.</a:t>
            </a:r>
          </a:p>
          <a:p>
            <a:pPr lvl="0">
              <a:spcBef>
                <a:spcPts val="0"/>
              </a:spcBef>
              <a:buNone/>
            </a:pPr>
            <a:r>
              <a:rPr lang="en" sz="1600">
                <a:solidFill>
                  <a:srgbClr val="666666"/>
                </a:solidFill>
                <a:latin typeface="Proxima Nova"/>
                <a:ea typeface="Proxima Nova"/>
                <a:cs typeface="Proxima Nova"/>
                <a:sym typeface="Proxima Nova"/>
              </a:rPr>
              <a:t>Each row represents the unique combinations of relations from the two sets. In this case, the cross product.</a:t>
            </a:r>
          </a:p>
          <a:p>
            <a:pPr lvl="0">
              <a:spcBef>
                <a:spcPts val="0"/>
              </a:spcBef>
              <a:buNone/>
            </a:pPr>
            <a:r>
              <a:t/>
            </a:r>
            <a:endParaRPr sz="1600">
              <a:solidFill>
                <a:srgbClr val="666666"/>
              </a:solidFill>
              <a:latin typeface="Proxima Nova"/>
              <a:ea typeface="Proxima Nova"/>
              <a:cs typeface="Proxima Nova"/>
              <a:sym typeface="Proxima Nova"/>
            </a:endParaRPr>
          </a:p>
          <a:p>
            <a:pPr lvl="0">
              <a:spcBef>
                <a:spcPts val="0"/>
              </a:spcBef>
              <a:buNone/>
            </a:pPr>
            <a:r>
              <a:t/>
            </a:r>
            <a:endParaRPr sz="1600">
              <a:solidFill>
                <a:srgbClr val="666666"/>
              </a:solidFill>
              <a:latin typeface="Proxima Nova"/>
              <a:ea typeface="Proxima Nova"/>
              <a:cs typeface="Proxima Nova"/>
              <a:sym typeface="Proxima Nova"/>
            </a:endParaRPr>
          </a:p>
          <a:p>
            <a:pPr lvl="0">
              <a:spcBef>
                <a:spcPts val="0"/>
              </a:spcBef>
              <a:buNone/>
            </a:pPr>
            <a:r>
              <a:t/>
            </a:r>
            <a:endParaRPr sz="1600">
              <a:solidFill>
                <a:srgbClr val="666666"/>
              </a:solidFill>
              <a:latin typeface="Proxima Nova"/>
              <a:ea typeface="Proxima Nova"/>
              <a:cs typeface="Proxima Nova"/>
              <a:sym typeface="Proxima Nova"/>
            </a:endParaRPr>
          </a:p>
          <a:p>
            <a:pPr lvl="0">
              <a:spcBef>
                <a:spcPts val="0"/>
              </a:spcBef>
              <a:buNone/>
            </a:pPr>
            <a:r>
              <a:rPr lang="en" sz="1500">
                <a:solidFill>
                  <a:srgbClr val="666666"/>
                </a:solidFill>
                <a:latin typeface="Proxima Nova"/>
                <a:ea typeface="Proxima Nova"/>
                <a:cs typeface="Proxima Nova"/>
                <a:sym typeface="Proxima Nova"/>
              </a:rPr>
              <a:t>(technically full outer join)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Your turn!</a:t>
            </a:r>
          </a:p>
        </p:txBody>
      </p:sp>
      <p:sp>
        <p:nvSpPr>
          <p:cNvPr id="317" name="Shape 3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You can run SQLite Studio on your own laptop to run queries on databases anytime</a:t>
            </a:r>
          </a:p>
          <a:p>
            <a:pPr indent="-228600" lvl="0" marL="457200" rtl="0">
              <a:spcBef>
                <a:spcPts val="0"/>
              </a:spcBef>
            </a:pPr>
            <a:r>
              <a:rPr lang="en"/>
              <a:t>Sources for cool datasets</a:t>
            </a:r>
          </a:p>
          <a:p>
            <a:pPr indent="-228600" lvl="1" marL="914400" rtl="0">
              <a:spcBef>
                <a:spcPts val="0"/>
              </a:spcBef>
            </a:pPr>
            <a:r>
              <a:rPr lang="en" u="sng">
                <a:solidFill>
                  <a:schemeClr val="hlink"/>
                </a:solidFill>
                <a:hlinkClick r:id="rId3"/>
              </a:rPr>
              <a:t>https://www.kaggle.com/datasets</a:t>
            </a:r>
            <a:r>
              <a:rPr lang="en"/>
              <a:t> </a:t>
            </a:r>
          </a:p>
          <a:p>
            <a:pPr indent="-228600" lvl="1" marL="914400" rtl="0">
              <a:spcBef>
                <a:spcPts val="0"/>
              </a:spcBef>
            </a:pPr>
            <a:r>
              <a:rPr lang="en" u="sng">
                <a:solidFill>
                  <a:schemeClr val="hlink"/>
                </a:solidFill>
                <a:hlinkClick r:id="rId4"/>
              </a:rPr>
              <a:t>https://www.reddit.com/r/datasets/</a:t>
            </a:r>
            <a:r>
              <a:rPr lang="en"/>
              <a:t> </a:t>
            </a:r>
          </a:p>
          <a:p>
            <a:pPr indent="-228600" lvl="1" marL="914400" rtl="0">
              <a:spcBef>
                <a:spcPts val="0"/>
              </a:spcBef>
            </a:pPr>
            <a:r>
              <a:rPr lang="en"/>
              <a:t>Must be in database file format to use in SQLite Studio </a:t>
            </a:r>
          </a:p>
          <a:p>
            <a:pPr indent="-228600" lvl="0" marL="457200" rtl="0">
              <a:spcBef>
                <a:spcPts val="0"/>
              </a:spcBef>
            </a:pPr>
            <a:r>
              <a:rPr lang="en"/>
              <a:t>Classes: Data 8, CS 186, Data 100, CS 61A</a:t>
            </a:r>
          </a:p>
          <a:p>
            <a:pPr indent="-228600" lvl="0" marL="457200" rtl="0">
              <a:spcBef>
                <a:spcPts val="0"/>
              </a:spcBef>
            </a:pPr>
            <a:r>
              <a:rPr lang="en"/>
              <a:t>Feedback form: </a:t>
            </a:r>
            <a:r>
              <a:rPr b="1" lang="en" sz="3000" u="sng">
                <a:solidFill>
                  <a:schemeClr val="accent5"/>
                </a:solidFill>
                <a:highlight>
                  <a:srgbClr val="FFFFFF"/>
                </a:highlight>
                <a:hlinkClick r:id="rId5"/>
              </a:rPr>
              <a:t>https://tinyurl.com/l4xyljt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ctrTitle"/>
          </p:nvPr>
        </p:nvSpPr>
        <p:spPr>
          <a:xfrm>
            <a:off x="510450" y="1279900"/>
            <a:ext cx="8123100" cy="1588500"/>
          </a:xfrm>
          <a:prstGeom prst="rect">
            <a:avLst/>
          </a:prstGeom>
        </p:spPr>
        <p:txBody>
          <a:bodyPr anchorCtr="0" anchor="b" bIns="91425" lIns="91425" rIns="91425" tIns="91425">
            <a:noAutofit/>
          </a:bodyPr>
          <a:lstStyle/>
          <a:p>
            <a:pPr lvl="0">
              <a:spcBef>
                <a:spcPts val="0"/>
              </a:spcBef>
              <a:buNone/>
            </a:pPr>
            <a:r>
              <a:rPr lang="en" sz="2800"/>
              <a:t>Aliases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 …</a:t>
            </a:r>
          </a:p>
        </p:txBody>
      </p:sp>
      <p:sp>
        <p:nvSpPr>
          <p:cNvPr id="328" name="Shape 3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Renaming Variables</a:t>
            </a:r>
          </a:p>
          <a:p>
            <a:pPr lvl="0">
              <a:spcBef>
                <a:spcPts val="0"/>
              </a:spcBef>
              <a:buNone/>
            </a:pPr>
            <a:r>
              <a:t/>
            </a:r>
            <a:endParaRPr/>
          </a:p>
          <a:p>
            <a:pPr indent="-228600" lvl="0" marL="457200" rtl="0">
              <a:spcBef>
                <a:spcPts val="0"/>
              </a:spcBef>
            </a:pPr>
            <a:r>
              <a:rPr lang="en"/>
              <a:t>SELECT date_created AS date FROM Twitter</a:t>
            </a:r>
          </a:p>
          <a:p>
            <a:pPr lvl="0" rtl="0">
              <a:spcBef>
                <a:spcPts val="0"/>
              </a:spcBef>
              <a:buNone/>
            </a:pPr>
            <a:r>
              <a:t/>
            </a:r>
            <a:endParaRPr/>
          </a:p>
          <a:p>
            <a:pPr indent="-228600" lvl="0" marL="457200" rtl="0">
              <a:spcBef>
                <a:spcPts val="0"/>
              </a:spcBef>
            </a:pPr>
            <a:r>
              <a:rPr lang="en"/>
              <a:t>SELECT t.date_created, r.revenue </a:t>
            </a:r>
          </a:p>
          <a:p>
            <a:pPr indent="457200" lvl="0">
              <a:spcBef>
                <a:spcPts val="0"/>
              </a:spcBef>
              <a:buNone/>
            </a:pPr>
            <a:r>
              <a:rPr lang="en"/>
              <a:t>FROM Twitter as t, Airplane_revenue as r</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WITH… AS ...</a:t>
            </a:r>
          </a:p>
        </p:txBody>
      </p:sp>
      <p:sp>
        <p:nvSpPr>
          <p:cNvPr id="334" name="Shape 334"/>
          <p:cNvSpPr txBox="1"/>
          <p:nvPr>
            <p:ph idx="1" type="body"/>
          </p:nvPr>
        </p:nvSpPr>
        <p:spPr>
          <a:xfrm>
            <a:off x="4641275" y="1152475"/>
            <a:ext cx="4311900" cy="3416400"/>
          </a:xfrm>
          <a:prstGeom prst="rect">
            <a:avLst/>
          </a:prstGeom>
        </p:spPr>
        <p:txBody>
          <a:bodyPr anchorCtr="0" anchor="t" bIns="91425" lIns="91425" rIns="91425" tIns="91425">
            <a:noAutofit/>
          </a:bodyPr>
          <a:lstStyle/>
          <a:p>
            <a:pPr lvl="0">
              <a:spcBef>
                <a:spcPts val="0"/>
              </a:spcBef>
              <a:buNone/>
            </a:pPr>
            <a:r>
              <a:rPr lang="en"/>
              <a:t>WITH airlines AS (</a:t>
            </a:r>
          </a:p>
          <a:p>
            <a:pPr lvl="0">
              <a:spcBef>
                <a:spcPts val="0"/>
              </a:spcBef>
              <a:buNone/>
            </a:pPr>
            <a:r>
              <a:rPr lang="en"/>
              <a:t>SELECT airline, SUM(revenue) as income </a:t>
            </a:r>
          </a:p>
          <a:p>
            <a:pPr lvl="0">
              <a:spcBef>
                <a:spcPts val="0"/>
              </a:spcBef>
              <a:buNone/>
            </a:pPr>
            <a:r>
              <a:rPr lang="en"/>
              <a:t>FROM Tweets, Revenue</a:t>
            </a:r>
          </a:p>
          <a:p>
            <a:pPr lvl="0">
              <a:spcBef>
                <a:spcPts val="0"/>
              </a:spcBef>
              <a:buNone/>
            </a:pPr>
            <a:r>
              <a:rPr lang="en"/>
              <a:t>GROUP BY airline)</a:t>
            </a:r>
          </a:p>
          <a:p>
            <a:pPr lvl="0">
              <a:spcBef>
                <a:spcPts val="0"/>
              </a:spcBef>
              <a:buNone/>
            </a:pPr>
            <a:r>
              <a:rPr lang="en"/>
              <a:t>SELECT airline, income</a:t>
            </a:r>
          </a:p>
          <a:p>
            <a:pPr lvl="0">
              <a:spcBef>
                <a:spcPts val="0"/>
              </a:spcBef>
              <a:buNone/>
            </a:pPr>
            <a:r>
              <a:rPr lang="en"/>
              <a:t>FROM airlines</a:t>
            </a:r>
          </a:p>
          <a:p>
            <a:pPr lvl="0">
              <a:spcBef>
                <a:spcPts val="0"/>
              </a:spcBef>
              <a:buNone/>
            </a:pPr>
            <a:r>
              <a:rPr lang="en"/>
              <a:t>WHERE income &gt; 1,000,000</a:t>
            </a:r>
          </a:p>
          <a:p>
            <a:pPr lvl="0">
              <a:spcBef>
                <a:spcPts val="0"/>
              </a:spcBef>
              <a:buNone/>
            </a:pPr>
            <a:r>
              <a:t/>
            </a:r>
            <a:endParaRPr/>
          </a:p>
          <a:p>
            <a:pPr lvl="0">
              <a:spcBef>
                <a:spcPts val="0"/>
              </a:spcBef>
              <a:buNone/>
            </a:pPr>
            <a:r>
              <a:t/>
            </a:r>
            <a:endParaRPr/>
          </a:p>
        </p:txBody>
      </p:sp>
      <p:sp>
        <p:nvSpPr>
          <p:cNvPr id="335" name="Shape 335"/>
          <p:cNvSpPr txBox="1"/>
          <p:nvPr/>
        </p:nvSpPr>
        <p:spPr>
          <a:xfrm>
            <a:off x="311700" y="1152475"/>
            <a:ext cx="3938700" cy="3416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Creating Subcontexts</a:t>
            </a:r>
          </a:p>
          <a:p>
            <a:pPr lvl="0" rtl="0">
              <a:lnSpc>
                <a:spcPct val="115000"/>
              </a:lnSpc>
              <a:spcBef>
                <a:spcPts val="0"/>
              </a:spcBef>
              <a:spcAft>
                <a:spcPts val="1600"/>
              </a:spcAft>
              <a:buNone/>
            </a:pPr>
            <a:r>
              <a:t/>
            </a:r>
            <a:endParaRPr sz="1800">
              <a:solidFill>
                <a:schemeClr val="accent3"/>
              </a:solidFill>
              <a:latin typeface="Proxima Nova"/>
              <a:ea typeface="Proxima Nova"/>
              <a:cs typeface="Proxima Nova"/>
              <a:sym typeface="Proxima Nova"/>
            </a:endParaRPr>
          </a:p>
          <a:p>
            <a:pPr lvl="0" rtl="0" algn="ctr">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Creates a subquery that you can extract and operate on values from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05400"/>
            <a:ext cx="8520600" cy="572700"/>
          </a:xfrm>
          <a:prstGeom prst="rect">
            <a:avLst/>
          </a:prstGeom>
        </p:spPr>
        <p:txBody>
          <a:bodyPr anchorCtr="0" anchor="t" bIns="91425" lIns="91425" rIns="91425" tIns="91425">
            <a:noAutofit/>
          </a:bodyPr>
          <a:lstStyle/>
          <a:p>
            <a:pPr lvl="0">
              <a:spcBef>
                <a:spcPts val="0"/>
              </a:spcBef>
              <a:buNone/>
            </a:pPr>
            <a:r>
              <a:rPr lang="en"/>
              <a:t>Relational Model</a:t>
            </a:r>
          </a:p>
        </p:txBody>
      </p:sp>
      <p:pic>
        <p:nvPicPr>
          <p:cNvPr id="87" name="Shape 87"/>
          <p:cNvPicPr preferRelativeResize="0"/>
          <p:nvPr/>
        </p:nvPicPr>
        <p:blipFill>
          <a:blip r:embed="rId3">
            <a:alphaModFix/>
          </a:blip>
          <a:stretch>
            <a:fillRect/>
          </a:stretch>
        </p:blipFill>
        <p:spPr>
          <a:xfrm>
            <a:off x="436324" y="1114750"/>
            <a:ext cx="5930750" cy="3122074"/>
          </a:xfrm>
          <a:prstGeom prst="rect">
            <a:avLst/>
          </a:prstGeom>
          <a:noFill/>
          <a:ln>
            <a:noFill/>
          </a:ln>
        </p:spPr>
      </p:pic>
      <p:sp>
        <p:nvSpPr>
          <p:cNvPr id="88" name="Shape 88"/>
          <p:cNvSpPr txBox="1"/>
          <p:nvPr/>
        </p:nvSpPr>
        <p:spPr>
          <a:xfrm>
            <a:off x="6983150" y="904225"/>
            <a:ext cx="2000400" cy="4032000"/>
          </a:xfrm>
          <a:prstGeom prst="rect">
            <a:avLst/>
          </a:prstGeom>
          <a:noFill/>
          <a:ln>
            <a:noFill/>
          </a:ln>
        </p:spPr>
        <p:txBody>
          <a:bodyPr anchorCtr="0" anchor="t" bIns="91425" lIns="91425" rIns="91425" tIns="91425">
            <a:noAutofit/>
          </a:bodyPr>
          <a:lstStyle/>
          <a:p>
            <a:pPr lvl="0" rtl="0">
              <a:spcBef>
                <a:spcPts val="0"/>
              </a:spcBef>
              <a:buNone/>
            </a:pPr>
            <a:r>
              <a:rPr b="1" lang="en">
                <a:latin typeface="Proxima Nova"/>
                <a:ea typeface="Proxima Nova"/>
                <a:cs typeface="Proxima Nova"/>
                <a:sym typeface="Proxima Nova"/>
              </a:rPr>
              <a:t>How to recognize it:</a:t>
            </a:r>
          </a:p>
          <a:p>
            <a:pPr lvl="0" rtl="0">
              <a:spcBef>
                <a:spcPts val="0"/>
              </a:spcBef>
              <a:buNone/>
            </a:pPr>
            <a:r>
              <a:rPr lang="en">
                <a:latin typeface="Proxima Nova"/>
                <a:ea typeface="Proxima Nova"/>
                <a:cs typeface="Proxima Nova"/>
                <a:sym typeface="Proxima Nova"/>
              </a:rPr>
              <a:t>Information is spread across multiple relational schema</a:t>
            </a:r>
          </a:p>
          <a:p>
            <a:pPr lvl="0" rtl="0">
              <a:spcBef>
                <a:spcPts val="0"/>
              </a:spcBef>
              <a:buNone/>
            </a:pPr>
            <a:r>
              <a:t/>
            </a:r>
            <a:endParaRPr>
              <a:latin typeface="Proxima Nova"/>
              <a:ea typeface="Proxima Nova"/>
              <a:cs typeface="Proxima Nova"/>
              <a:sym typeface="Proxima Nova"/>
            </a:endParaRPr>
          </a:p>
          <a:p>
            <a:pPr lvl="0">
              <a:spcBef>
                <a:spcPts val="0"/>
              </a:spcBef>
              <a:buNone/>
            </a:pPr>
            <a:r>
              <a:rPr b="1" lang="en">
                <a:latin typeface="Proxima Nova"/>
                <a:ea typeface="Proxima Nova"/>
                <a:cs typeface="Proxima Nova"/>
                <a:sym typeface="Proxima Nova"/>
              </a:rPr>
              <a:t>Pros:</a:t>
            </a:r>
          </a:p>
          <a:p>
            <a:pPr indent="-228600" lvl="0" marL="457200">
              <a:spcBef>
                <a:spcPts val="0"/>
              </a:spcBef>
              <a:buFont typeface="Proxima Nova"/>
              <a:buChar char="●"/>
            </a:pPr>
            <a:r>
              <a:rPr lang="en">
                <a:latin typeface="Proxima Nova"/>
                <a:ea typeface="Proxima Nova"/>
                <a:cs typeface="Proxima Nova"/>
                <a:sym typeface="Proxima Nova"/>
              </a:rPr>
              <a:t>More efficient</a:t>
            </a:r>
          </a:p>
          <a:p>
            <a:pPr indent="-228600" lvl="0" marL="457200">
              <a:spcBef>
                <a:spcPts val="0"/>
              </a:spcBef>
              <a:buFont typeface="Proxima Nova"/>
              <a:buChar char="●"/>
            </a:pPr>
            <a:r>
              <a:rPr lang="en">
                <a:latin typeface="Proxima Nova"/>
                <a:ea typeface="Proxima Nova"/>
                <a:cs typeface="Proxima Nova"/>
                <a:sym typeface="Proxima Nova"/>
              </a:rPr>
              <a:t>Schema represent real-world relationships</a:t>
            </a:r>
          </a:p>
          <a:p>
            <a:pPr lvl="0" rtl="0">
              <a:spcBef>
                <a:spcPts val="0"/>
              </a:spcBef>
              <a:buNone/>
            </a:pPr>
            <a:r>
              <a:t/>
            </a:r>
            <a:endParaRPr>
              <a:latin typeface="Proxima Nova"/>
              <a:ea typeface="Proxima Nova"/>
              <a:cs typeface="Proxima Nova"/>
              <a:sym typeface="Proxima Nova"/>
            </a:endParaRPr>
          </a:p>
          <a:p>
            <a:pPr lvl="0" rtl="0">
              <a:spcBef>
                <a:spcPts val="0"/>
              </a:spcBef>
              <a:buNone/>
            </a:pPr>
            <a:r>
              <a:rPr b="1" lang="en">
                <a:latin typeface="Proxima Nova"/>
                <a:ea typeface="Proxima Nova"/>
                <a:cs typeface="Proxima Nova"/>
                <a:sym typeface="Proxima Nova"/>
              </a:rPr>
              <a:t>Cons</a:t>
            </a:r>
          </a:p>
          <a:p>
            <a:pPr indent="-228600" lvl="0" marL="457200" rtl="0">
              <a:spcBef>
                <a:spcPts val="0"/>
              </a:spcBef>
              <a:buFont typeface="Proxima Nova"/>
              <a:buChar char="●"/>
            </a:pPr>
            <a:r>
              <a:rPr lang="en">
                <a:latin typeface="Proxima Nova"/>
                <a:ea typeface="Proxima Nova"/>
                <a:cs typeface="Proxima Nova"/>
                <a:sym typeface="Proxima Nova"/>
              </a:rPr>
              <a:t>Requires complex db system to process</a:t>
            </a:r>
          </a:p>
          <a:p>
            <a:pPr lvl="0" rtl="0">
              <a:spcBef>
                <a:spcPts val="0"/>
              </a:spcBef>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Setting up </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Download SQLite Studio </a:t>
            </a:r>
            <a:r>
              <a:rPr lang="en" u="sng">
                <a:solidFill>
                  <a:schemeClr val="hlink"/>
                </a:solidFill>
                <a:hlinkClick r:id="rId3"/>
              </a:rPr>
              <a:t>https://sqlitestudio.pl/index.rvt</a:t>
            </a:r>
            <a:r>
              <a:rPr lang="en"/>
              <a:t> </a:t>
            </a:r>
          </a:p>
          <a:p>
            <a:pPr lvl="0" rtl="0">
              <a:spcBef>
                <a:spcPts val="0"/>
              </a:spcBef>
              <a:buNone/>
            </a:pPr>
            <a:r>
              <a:t/>
            </a:r>
            <a:endParaRPr/>
          </a:p>
          <a:p>
            <a:pPr indent="-228600" lvl="0" marL="457200" rtl="0">
              <a:spcBef>
                <a:spcPts val="0"/>
              </a:spcBef>
              <a:buAutoNum type="arabicPeriod"/>
            </a:pPr>
            <a:r>
              <a:rPr lang="en"/>
              <a:t>Download database (Twitter US Airline Sentiment) </a:t>
            </a:r>
            <a:r>
              <a:rPr lang="en" u="sng">
                <a:solidFill>
                  <a:schemeClr val="hlink"/>
                </a:solidFill>
                <a:hlinkClick r:id="rId4"/>
              </a:rPr>
              <a:t>https://www.kaggle.com/crowdflower/twitter-airline-sentiment</a:t>
            </a:r>
          </a:p>
          <a:p>
            <a:pPr lvl="0">
              <a:spcBef>
                <a:spcPts val="0"/>
              </a:spcBef>
              <a:buNone/>
            </a:pPr>
            <a:r>
              <a:rPr lang="en"/>
              <a:t>	</a:t>
            </a:r>
            <a:r>
              <a:rPr i="1" lang="en" sz="1500"/>
              <a:t>Unzip cpgz database file in </a:t>
            </a:r>
            <a:r>
              <a:rPr b="1" i="1" lang="en" sz="1500"/>
              <a:t>Terminal </a:t>
            </a:r>
            <a:r>
              <a:rPr i="1" lang="en" sz="1500"/>
              <a:t>using the command:</a:t>
            </a:r>
          </a:p>
          <a:p>
            <a:pPr lvl="0" rtl="0">
              <a:spcBef>
                <a:spcPts val="0"/>
              </a:spcBef>
              <a:buNone/>
            </a:pPr>
            <a:r>
              <a:rPr lang="en" sz="1500"/>
              <a:t>		</a:t>
            </a:r>
            <a:r>
              <a:rPr i="1" lang="en" sz="1500"/>
              <a:t>unzip location/of/zipfile.zip</a:t>
            </a:r>
          </a:p>
          <a:p>
            <a:pPr indent="-228600" lvl="0" marL="457200" rtl="0">
              <a:spcBef>
                <a:spcPts val="0"/>
              </a:spcBef>
              <a:buAutoNum type="arabicPeriod"/>
            </a:pPr>
            <a:r>
              <a:rPr lang="en"/>
              <a:t>Upload database into SQLite Studio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CSVs versus Databases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may have noticed that there was a CSV file as well as a database (.sqlite) file in the download. CSV files are commonly found to store and display data in a table format, such as what you’ve seen on Excel. We need to use the SQLite file in SQLite studio because the CSV file simply stores the data but does not have additional capacities to handle and optimize queries</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handle querying tasks, so you don't have to walk over files manually. Databases can handle very complicated queries.</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handle indexing tasks, so if tasks like get record with id = x can be VERY fast</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handle multiprocess/multithreaded access.</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handle access from network</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watch for data integrity</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update data easily (see 1) )</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are reliable</a:t>
            </a:r>
          </a:p>
          <a:p>
            <a:pPr indent="-292100" lvl="0" marL="749300" rtl="0">
              <a:spcBef>
                <a:spcPts val="0"/>
              </a:spcBef>
              <a:spcAft>
                <a:spcPts val="1700"/>
              </a:spcAft>
              <a:buClr>
                <a:srgbClr val="242729"/>
              </a:buClr>
              <a:buSzPct val="100000"/>
              <a:buFont typeface="Proxima Nova"/>
              <a:buAutoNum type="arabicPeriod"/>
            </a:pPr>
            <a:r>
              <a:rPr lang="en" sz="1000">
                <a:solidFill>
                  <a:srgbClr val="242729"/>
                </a:solidFill>
                <a:highlight>
                  <a:srgbClr val="FFFFFF"/>
                </a:highlight>
              </a:rPr>
              <a:t>Databases can handle transactions and concurrent access</a:t>
            </a:r>
          </a:p>
          <a:p>
            <a:pPr indent="-292100" lvl="0" marL="749300" rtl="0">
              <a:spcBef>
                <a:spcPts val="0"/>
              </a:spcBef>
              <a:spcAft>
                <a:spcPts val="1100"/>
              </a:spcAft>
              <a:buClr>
                <a:srgbClr val="242729"/>
              </a:buClr>
              <a:buSzPct val="100000"/>
              <a:buFont typeface="Proxima Nova"/>
              <a:buAutoNum type="arabicPeriod"/>
            </a:pPr>
            <a:r>
              <a:rPr lang="en" sz="1000">
                <a:solidFill>
                  <a:srgbClr val="242729"/>
                </a:solidFill>
                <a:highlight>
                  <a:srgbClr val="FFFFFF"/>
                </a:highlight>
              </a:rPr>
              <a:t>Databases + ORMs let you manipulate data in very programmer friendly way.</a:t>
            </a:r>
          </a:p>
          <a:p>
            <a:pPr lvl="0">
              <a:spcBef>
                <a:spcPts val="0"/>
              </a:spcBef>
              <a:buNone/>
            </a:pPr>
            <a:r>
              <a:rPr lang="en" sz="1000"/>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SQL Syntax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Schemas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Need to clearly identify the tables we’re working with and the structure of the data</a:t>
            </a:r>
          </a:p>
          <a:p>
            <a:pPr indent="-228600" lvl="0" marL="457200">
              <a:spcBef>
                <a:spcPts val="0"/>
              </a:spcBef>
            </a:pPr>
            <a:r>
              <a:rPr lang="en"/>
              <a:t>SQL requires defined </a:t>
            </a:r>
            <a:r>
              <a:rPr b="1" lang="en"/>
              <a:t>schemas, </a:t>
            </a:r>
            <a:r>
              <a:rPr lang="en"/>
              <a:t>(a structure) for databases. </a:t>
            </a:r>
          </a:p>
          <a:p>
            <a:pPr lvl="0">
              <a:spcBef>
                <a:spcPts val="0"/>
              </a:spcBef>
              <a:buNone/>
            </a:pPr>
            <a:r>
              <a:t/>
            </a:r>
            <a:endParaRPr/>
          </a:p>
        </p:txBody>
      </p:sp>
      <p:pic>
        <p:nvPicPr>
          <p:cNvPr descr="Screen Shot 2017-04-23 at 4.03.17 PM.png" id="112" name="Shape 112"/>
          <p:cNvPicPr preferRelativeResize="0"/>
          <p:nvPr/>
        </p:nvPicPr>
        <p:blipFill>
          <a:blip r:embed="rId3">
            <a:alphaModFix/>
          </a:blip>
          <a:stretch>
            <a:fillRect/>
          </a:stretch>
        </p:blipFill>
        <p:spPr>
          <a:xfrm>
            <a:off x="579600" y="2549100"/>
            <a:ext cx="8119399" cy="1957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Schemas</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This table is named </a:t>
            </a:r>
            <a:r>
              <a:rPr b="1" lang="en"/>
              <a:t>flowers</a:t>
            </a:r>
            <a:r>
              <a:rPr lang="en"/>
              <a:t> and has three columns: </a:t>
            </a:r>
            <a:r>
              <a:rPr b="1" lang="en"/>
              <a:t>Number of petals, Name, </a:t>
            </a:r>
            <a:r>
              <a:rPr lang="en"/>
              <a:t>and </a:t>
            </a:r>
            <a:r>
              <a:rPr b="1" lang="en"/>
              <a:t>Color.</a:t>
            </a:r>
          </a:p>
          <a:p>
            <a:pPr lvl="0">
              <a:spcBef>
                <a:spcPts val="0"/>
              </a:spcBef>
              <a:buNone/>
            </a:pPr>
            <a:r>
              <a:rPr i="1" lang="en"/>
              <a:t>Every</a:t>
            </a:r>
            <a:r>
              <a:rPr lang="en"/>
              <a:t> entry that goes into this table must be in the format “Number of petals, Name, Color” and must follow the type specified by that column. Number of petals is an </a:t>
            </a:r>
            <a:r>
              <a:rPr b="1" lang="en"/>
              <a:t>integer</a:t>
            </a:r>
            <a:r>
              <a:rPr lang="en"/>
              <a:t>, and Name and Color are both </a:t>
            </a:r>
            <a:r>
              <a:rPr b="1" lang="en"/>
              <a:t>strings</a:t>
            </a:r>
            <a:r>
              <a:rPr lang="en"/>
              <a:t>. </a:t>
            </a:r>
          </a:p>
          <a:p>
            <a:pPr lvl="0" rtl="0">
              <a:spcBef>
                <a:spcPts val="0"/>
              </a:spcBef>
              <a:buNone/>
            </a:pPr>
            <a:r>
              <a:t/>
            </a:r>
            <a:endParaRPr b="1"/>
          </a:p>
        </p:txBody>
      </p:sp>
      <p:pic>
        <p:nvPicPr>
          <p:cNvPr descr="Screen Shot 2017-04-23 at 4.03.17 PM.png" id="119" name="Shape 119"/>
          <p:cNvPicPr preferRelativeResize="0"/>
          <p:nvPr/>
        </p:nvPicPr>
        <p:blipFill>
          <a:blip r:embed="rId3">
            <a:alphaModFix/>
          </a:blip>
          <a:stretch>
            <a:fillRect/>
          </a:stretch>
        </p:blipFill>
        <p:spPr>
          <a:xfrm>
            <a:off x="1021175" y="3145674"/>
            <a:ext cx="7101651" cy="171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