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p:regular r:id="rId45"/>
      <p:bold r:id="rId46"/>
      <p:italic r:id="rId47"/>
      <p:boldItalic r:id="rId48"/>
    </p:embeddedFont>
    <p:embeddedFont>
      <p:font typeface="Montserrat Light"/>
      <p:regular r:id="rId49"/>
      <p:bold r:id="rId50"/>
      <p:italic r:id="rId51"/>
      <p:boldItalic r:id="rId52"/>
    </p:embeddedFont>
    <p:embeddedFont>
      <p:font typeface="Helvetica Neue"/>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D3124E-13DF-45DC-A50B-51FD4AA8FD77}">
  <a:tblStyle styleId="{DDD3124E-13DF-45DC-A50B-51FD4AA8FD7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Light-italic.fntdata"/><Relationship Id="rId50" Type="http://schemas.openxmlformats.org/officeDocument/2006/relationships/font" Target="fonts/MontserratLight-bold.fntdata"/><Relationship Id="rId53" Type="http://schemas.openxmlformats.org/officeDocument/2006/relationships/font" Target="fonts/HelveticaNeue-regular.fntdata"/><Relationship Id="rId52" Type="http://schemas.openxmlformats.org/officeDocument/2006/relationships/font" Target="fonts/MontserratLight-boldItalic.fntdata"/><Relationship Id="rId11" Type="http://schemas.openxmlformats.org/officeDocument/2006/relationships/slide" Target="slides/slide6.xml"/><Relationship Id="rId55" Type="http://schemas.openxmlformats.org/officeDocument/2006/relationships/font" Target="fonts/HelveticaNeue-italic.fntdata"/><Relationship Id="rId10" Type="http://schemas.openxmlformats.org/officeDocument/2006/relationships/slide" Target="slides/slide5.xml"/><Relationship Id="rId54"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columns: category, sub-category, avg(sales)</a:t>
            </a:r>
            <a:endParaRPr/>
          </a:p>
          <a:p>
            <a:pPr indent="0" lvl="0" marL="0" rtl="0">
              <a:spcBef>
                <a:spcPts val="0"/>
              </a:spcBef>
              <a:spcAft>
                <a:spcPts val="0"/>
              </a:spcAft>
              <a:buNone/>
            </a:pPr>
            <a:r>
              <a:rPr lang="en-US"/>
              <a:t>rows: state</a:t>
            </a:r>
            <a:endParaRPr/>
          </a:p>
          <a:p>
            <a:pPr indent="0" lvl="0" marL="0" rtl="0">
              <a:spcBef>
                <a:spcPts val="0"/>
              </a:spcBef>
              <a:spcAft>
                <a:spcPts val="0"/>
              </a:spcAft>
              <a:buNone/>
            </a:pPr>
            <a:r>
              <a:t/>
            </a:r>
            <a:endParaRPr/>
          </a:p>
          <a:p>
            <a:pPr indent="0" lvl="0" marL="0" rtl="0">
              <a:spcBef>
                <a:spcPts val="0"/>
              </a:spcBef>
              <a:spcAft>
                <a:spcPts val="0"/>
              </a:spcAft>
              <a:buNone/>
            </a:pPr>
            <a:r>
              <a:rPr lang="en-US"/>
              <a:t>Mention: how to sort data by clicking button on top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columns: category, sub-category, avg(sales)</a:t>
            </a:r>
            <a:endParaRPr/>
          </a:p>
          <a:p>
            <a:pPr indent="0" lvl="0" marL="0" rtl="0">
              <a:spcBef>
                <a:spcPts val="0"/>
              </a:spcBef>
              <a:spcAft>
                <a:spcPts val="0"/>
              </a:spcAft>
              <a:buNone/>
            </a:pPr>
            <a:r>
              <a:rPr lang="en-US"/>
              <a:t>rows: state</a:t>
            </a:r>
            <a:endParaRPr/>
          </a:p>
          <a:p>
            <a:pPr indent="0" lvl="0" marL="0" rtl="0">
              <a:spcBef>
                <a:spcPts val="0"/>
              </a:spcBef>
              <a:spcAft>
                <a:spcPts val="0"/>
              </a:spcAft>
              <a:buNone/>
            </a:pPr>
            <a:r>
              <a:t/>
            </a:r>
            <a:endParaRPr/>
          </a:p>
          <a:p>
            <a:pPr indent="0" lvl="0" marL="0" rtl="0">
              <a:spcBef>
                <a:spcPts val="0"/>
              </a:spcBef>
              <a:spcAft>
                <a:spcPts val="0"/>
              </a:spcAft>
              <a:buNone/>
            </a:pPr>
            <a:r>
              <a:rPr lang="en-US"/>
              <a:t>Mention: how to sort data by clicking button on top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filter by right clicking region and writing Region:East/South/West/North or other conditions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right click a dimension</a:t>
            </a:r>
            <a:endParaRPr/>
          </a:p>
          <a:p>
            <a:pPr indent="6985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right click a dimension</a:t>
            </a:r>
            <a:endParaRPr/>
          </a:p>
          <a:p>
            <a:pPr indent="6985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ricky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Clr>
                <a:schemeClr val="dk1"/>
              </a:buClr>
              <a:buSzPts val="1100"/>
              <a:buFont typeface="Arial"/>
              <a:buNone/>
            </a:pPr>
            <a:r>
              <a:rPr lang="en-US"/>
              <a:t>select sodium from nutrition;</a:t>
            </a:r>
            <a:endParaRPr/>
          </a:p>
          <a:p>
            <a:pPr indent="69850" lvl="0" marL="0" rtl="0">
              <a:spcBef>
                <a:spcPts val="0"/>
              </a:spcBef>
              <a:spcAft>
                <a:spcPts val="0"/>
              </a:spcAft>
              <a:buClr>
                <a:schemeClr val="dk1"/>
              </a:buClr>
              <a:buSzPts val="1100"/>
              <a:buFont typeface="Arial"/>
              <a:buNone/>
            </a:pPr>
            <a:r>
              <a:t/>
            </a:r>
            <a:endParaRPr/>
          </a:p>
          <a:p>
            <a:pPr indent="69850" lvl="0" marL="0" rtl="0">
              <a:spcBef>
                <a:spcPts val="0"/>
              </a:spcBef>
              <a:spcAft>
                <a:spcPts val="0"/>
              </a:spcAft>
              <a:buClr>
                <a:schemeClr val="dk1"/>
              </a:buClr>
              <a:buSzPts val="1100"/>
              <a:buFont typeface="Arial"/>
              <a:buNone/>
            </a:pPr>
            <a:r>
              <a:rPr lang="en-US"/>
              <a:t>select mfr, rating from info;</a:t>
            </a:r>
            <a:endParaRPr/>
          </a:p>
          <a:p>
            <a:pPr indent="0" lvl="0" marL="0" rtl="0">
              <a:lnSpc>
                <a:spcPct val="115000"/>
              </a:lnSpc>
              <a:spcBef>
                <a:spcPts val="0"/>
              </a:spcBef>
              <a:spcAft>
                <a:spcPts val="0"/>
              </a:spcAft>
              <a:buClr>
                <a:schemeClr val="dk1"/>
              </a:buClr>
              <a:buSzPts val="1100"/>
              <a:buFont typeface="Arial"/>
              <a:buNone/>
            </a:pPr>
            <a:r>
              <a:t/>
            </a:r>
            <a:endParaRPr/>
          </a:p>
          <a:p>
            <a:pPr indent="0" lvl="0" marL="0" rtl="0">
              <a:lnSpc>
                <a:spcPct val="115000"/>
              </a:lnSpc>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 Category, Sub-category</a:t>
            </a:r>
            <a:endParaRPr/>
          </a:p>
          <a:p>
            <a:pPr indent="0" lvl="0" marL="0" rtl="0">
              <a:spcBef>
                <a:spcPts val="0"/>
              </a:spcBef>
              <a:spcAft>
                <a:spcPts val="0"/>
              </a:spcAft>
              <a:buNone/>
            </a:pPr>
            <a:r>
              <a:rPr lang="en-US"/>
              <a:t>Rows: Region, SUM(Sales)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 Category, Sub-category</a:t>
            </a:r>
            <a:endParaRPr/>
          </a:p>
          <a:p>
            <a:pPr indent="0" lvl="0" marL="0" rtl="0">
              <a:spcBef>
                <a:spcPts val="0"/>
              </a:spcBef>
              <a:spcAft>
                <a:spcPts val="0"/>
              </a:spcAft>
              <a:buNone/>
            </a:pPr>
            <a:r>
              <a:rPr lang="en-US"/>
              <a:t>Rows: Region, SUM(Sales)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columns: city</a:t>
            </a:r>
            <a:endParaRPr/>
          </a:p>
          <a:p>
            <a:pPr indent="0" lvl="0" marL="0" rtl="0">
              <a:spcBef>
                <a:spcPts val="0"/>
              </a:spcBef>
              <a:spcAft>
                <a:spcPts val="0"/>
              </a:spcAft>
              <a:buNone/>
            </a:pPr>
            <a:r>
              <a:rPr lang="en-US"/>
              <a:t>rows: avg(sales)</a:t>
            </a:r>
            <a:endParaRPr/>
          </a:p>
          <a:p>
            <a:pPr indent="0" lvl="0" marL="0" rtl="0">
              <a:spcBef>
                <a:spcPts val="0"/>
              </a:spcBef>
              <a:spcAft>
                <a:spcPts val="0"/>
              </a:spcAft>
              <a:buNone/>
            </a:pPr>
            <a:r>
              <a:rPr lang="en-US"/>
              <a:t>color: state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Clr>
                <a:schemeClr val="dk1"/>
              </a:buClr>
              <a:buSzPts val="1100"/>
              <a:buFont typeface="Arial"/>
              <a:buNone/>
            </a:pPr>
            <a:r>
              <a:rPr lang="en-US"/>
              <a:t>select sodium from nutrition;</a:t>
            </a:r>
            <a:endParaRPr/>
          </a:p>
          <a:p>
            <a:pPr indent="69850" lvl="0" marL="0" rtl="0">
              <a:spcBef>
                <a:spcPts val="0"/>
              </a:spcBef>
              <a:spcAft>
                <a:spcPts val="0"/>
              </a:spcAft>
              <a:buClr>
                <a:schemeClr val="dk1"/>
              </a:buClr>
              <a:buSzPts val="1100"/>
              <a:buFont typeface="Arial"/>
              <a:buNone/>
            </a:pPr>
            <a:r>
              <a:t/>
            </a:r>
            <a:endParaRPr/>
          </a:p>
          <a:p>
            <a:pPr indent="69850" lvl="0" marL="0" rtl="0">
              <a:spcBef>
                <a:spcPts val="0"/>
              </a:spcBef>
              <a:spcAft>
                <a:spcPts val="0"/>
              </a:spcAft>
              <a:buClr>
                <a:schemeClr val="dk1"/>
              </a:buClr>
              <a:buSzPts val="1100"/>
              <a:buFont typeface="Arial"/>
              <a:buNone/>
            </a:pPr>
            <a:r>
              <a:rPr lang="en-US"/>
              <a:t>select mfr, rating from info;</a:t>
            </a:r>
            <a:endParaRPr/>
          </a:p>
          <a:p>
            <a:pPr indent="0" lvl="0" marL="0" rtl="0">
              <a:lnSpc>
                <a:spcPct val="115000"/>
              </a:lnSpc>
              <a:spcBef>
                <a:spcPts val="0"/>
              </a:spcBef>
              <a:spcAft>
                <a:spcPts val="0"/>
              </a:spcAft>
              <a:buClr>
                <a:schemeClr val="dk1"/>
              </a:buClr>
              <a:buSzPts val="1100"/>
              <a:buFont typeface="Arial"/>
              <a:buNone/>
            </a:pPr>
            <a:r>
              <a:t/>
            </a:r>
            <a:endParaRPr/>
          </a:p>
          <a:p>
            <a:pPr indent="0" lvl="0" marL="0" rtl="0">
              <a:lnSpc>
                <a:spcPct val="115000"/>
              </a:lnSpc>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rPr lang="en-US"/>
              <a:t>demo: rows: sales, columns: sub-categories</a:t>
            </a:r>
            <a:endParaRPr/>
          </a:p>
          <a:p>
            <a:pPr indent="69850" lvl="0" marL="0">
              <a:spcBef>
                <a:spcPts val="0"/>
              </a:spcBef>
              <a:spcAft>
                <a:spcPts val="0"/>
              </a:spcAft>
              <a:buNone/>
            </a:pPr>
            <a:r>
              <a:t/>
            </a:r>
            <a:endParaRPr/>
          </a:p>
          <a:p>
            <a:pPr indent="69850" lvl="0" marL="0" rtl="0">
              <a:spcBef>
                <a:spcPts val="0"/>
              </a:spcBef>
              <a:spcAft>
                <a:spcPts val="0"/>
              </a:spcAft>
              <a:buNone/>
            </a:pPr>
            <a:r>
              <a:rPr lang="en-US"/>
              <a:t>question: What would adding region to color do?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 Category, Sub-category</a:t>
            </a:r>
            <a:endParaRPr/>
          </a:p>
          <a:p>
            <a:pPr indent="0" lvl="0" marL="0" rtl="0">
              <a:spcBef>
                <a:spcPts val="0"/>
              </a:spcBef>
              <a:spcAft>
                <a:spcPts val="0"/>
              </a:spcAft>
              <a:buNone/>
            </a:pPr>
            <a:r>
              <a:rPr lang="en-US"/>
              <a:t>Rows: Region, SUM(Sales)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 sales, row: profit  (- both sums)</a:t>
            </a:r>
            <a:endParaRPr/>
          </a:p>
          <a:p>
            <a:pPr indent="0" lvl="0" marL="0" rtl="0">
              <a:spcBef>
                <a:spcPts val="0"/>
              </a:spcBef>
              <a:spcAft>
                <a:spcPts val="0"/>
              </a:spcAft>
              <a:buNone/>
            </a:pPr>
            <a:r>
              <a:rPr lang="en-US"/>
              <a:t>color: category</a:t>
            </a:r>
            <a:endParaRPr/>
          </a:p>
          <a:p>
            <a:pPr indent="0" lvl="0" marL="0" rtl="0">
              <a:spcBef>
                <a:spcPts val="0"/>
              </a:spcBef>
              <a:spcAft>
                <a:spcPts val="0"/>
              </a:spcAft>
              <a:buNone/>
            </a:pPr>
            <a:r>
              <a:rPr lang="en-US"/>
              <a:t>detail: sub-category</a:t>
            </a:r>
            <a:endParaRPr/>
          </a:p>
          <a:p>
            <a:pPr indent="0" lvl="0" marL="0" rtl="0">
              <a:spcBef>
                <a:spcPts val="0"/>
              </a:spcBef>
              <a:spcAft>
                <a:spcPts val="0"/>
              </a:spcAft>
              <a:buNone/>
            </a:pPr>
            <a:r>
              <a:rPr lang="en-US"/>
              <a:t>shape: region</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column: discount row: sales  (- both sums)</a:t>
            </a:r>
            <a:endParaRPr/>
          </a:p>
          <a:p>
            <a:pPr indent="0" lvl="0" marL="0" rtl="0">
              <a:spcBef>
                <a:spcPts val="0"/>
              </a:spcBef>
              <a:spcAft>
                <a:spcPts val="0"/>
              </a:spcAft>
              <a:buNone/>
            </a:pPr>
            <a:r>
              <a:rPr lang="en-US"/>
              <a:t>color: category</a:t>
            </a:r>
            <a:endParaRPr/>
          </a:p>
          <a:p>
            <a:pPr indent="0" lvl="0" marL="0" rtl="0">
              <a:spcBef>
                <a:spcPts val="0"/>
              </a:spcBef>
              <a:spcAft>
                <a:spcPts val="0"/>
              </a:spcAft>
              <a:buNone/>
            </a:pPr>
            <a:r>
              <a:rPr lang="en-US"/>
              <a:t>detail: sub-category</a:t>
            </a:r>
            <a:endParaRPr/>
          </a:p>
          <a:p>
            <a:pPr indent="0" lvl="0" marL="0" rtl="0">
              <a:spcBef>
                <a:spcPts val="0"/>
              </a:spcBef>
              <a:spcAft>
                <a:spcPts val="0"/>
              </a:spcAft>
              <a:buNone/>
            </a:pPr>
            <a:r>
              <a:rPr lang="en-US"/>
              <a:t>shape: region</a:t>
            </a:r>
            <a:endParaRPr/>
          </a:p>
          <a:p>
            <a:pPr indent="0" lvl="0" marL="0" rtl="0">
              <a:spcBef>
                <a:spcPts val="0"/>
              </a:spcBef>
              <a:spcAft>
                <a:spcPts val="0"/>
              </a:spcAft>
              <a:buNone/>
            </a:pPr>
            <a:r>
              <a:t/>
            </a:r>
            <a:endParaRPr/>
          </a:p>
          <a:p>
            <a:pPr indent="0" lvl="0" marL="0" rtl="0">
              <a:spcBef>
                <a:spcPts val="0"/>
              </a:spcBef>
              <a:spcAft>
                <a:spcPts val="0"/>
              </a:spcAft>
              <a:buNone/>
            </a:pPr>
            <a:r>
              <a:rPr lang="en-US"/>
              <a:t>Note: show why using states as a shape is bad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rPr lang="en-US"/>
              <a:t>nicole: quick review, do distinct</a:t>
            </a:r>
            <a:endParaRPr/>
          </a:p>
          <a:p>
            <a:pPr indent="69850" lvl="0" marL="0">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US"/>
              <a:t>select distinct(shelf)</a:t>
            </a:r>
            <a:endParaRPr/>
          </a:p>
          <a:p>
            <a:pPr indent="0" lvl="0" marL="0" rtl="0">
              <a:lnSpc>
                <a:spcPct val="115000"/>
              </a:lnSpc>
              <a:spcBef>
                <a:spcPts val="0"/>
              </a:spcBef>
              <a:spcAft>
                <a:spcPts val="0"/>
              </a:spcAft>
              <a:buClr>
                <a:schemeClr val="dk1"/>
              </a:buClr>
              <a:buSzPts val="1100"/>
              <a:buFont typeface="Arial"/>
              <a:buNone/>
            </a:pPr>
            <a:r>
              <a:rPr lang="en-US"/>
              <a:t>from info</a:t>
            </a:r>
            <a:endParaRPr/>
          </a:p>
          <a:p>
            <a:pPr indent="0" lvl="0" marL="0" rtl="0">
              <a:lnSpc>
                <a:spcPct val="115000"/>
              </a:lnSpc>
              <a:spcBef>
                <a:spcPts val="0"/>
              </a:spcBef>
              <a:spcAft>
                <a:spcPts val="0"/>
              </a:spcAft>
              <a:buClr>
                <a:schemeClr val="dk1"/>
              </a:buClr>
              <a:buSzPts val="1100"/>
              <a:buFont typeface="Arial"/>
              <a:buNone/>
            </a:pPr>
            <a:r>
              <a:rPr lang="en-US"/>
              <a:t>order by shelf;</a:t>
            </a:r>
            <a:endParaRPr/>
          </a:p>
          <a:p>
            <a:pPr indent="6985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nicole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nicole</a:t>
            </a:r>
            <a:endParaRPr/>
          </a:p>
          <a:p>
            <a:pPr indent="69850" lvl="0" marL="0" rtl="0">
              <a:spcBef>
                <a:spcPts val="0"/>
              </a:spcBef>
              <a:spcAft>
                <a:spcPts val="0"/>
              </a:spcAft>
              <a:buNone/>
            </a:pPr>
            <a:r>
              <a:t/>
            </a:r>
            <a:endParaRPr/>
          </a:p>
          <a:p>
            <a:pPr indent="0" lvl="0" marL="0" rtl="0">
              <a:spcBef>
                <a:spcPts val="0"/>
              </a:spcBef>
              <a:spcAft>
                <a:spcPts val="0"/>
              </a:spcAft>
              <a:buNone/>
            </a:pPr>
            <a:r>
              <a:rPr lang="en-US"/>
              <a:t>select count(*) </a:t>
            </a:r>
            <a:endParaRPr/>
          </a:p>
          <a:p>
            <a:pPr indent="0" lvl="0" marL="0">
              <a:spcBef>
                <a:spcPts val="0"/>
              </a:spcBef>
              <a:spcAft>
                <a:spcPts val="0"/>
              </a:spcAft>
              <a:buNone/>
            </a:pPr>
            <a:r>
              <a:rPr lang="en-US"/>
              <a:t>from info;</a:t>
            </a:r>
            <a:endParaRPr/>
          </a:p>
          <a:p>
            <a:pPr indent="69850" lvl="0" marL="0">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US"/>
              <a:t>select count(distinct(shelf))</a:t>
            </a:r>
            <a:endParaRPr/>
          </a:p>
          <a:p>
            <a:pPr indent="0" lvl="0" marL="0" rtl="0">
              <a:lnSpc>
                <a:spcPct val="115000"/>
              </a:lnSpc>
              <a:spcBef>
                <a:spcPts val="0"/>
              </a:spcBef>
              <a:spcAft>
                <a:spcPts val="0"/>
              </a:spcAft>
              <a:buClr>
                <a:schemeClr val="dk1"/>
              </a:buClr>
              <a:buSzPts val="1100"/>
              <a:buFont typeface="Arial"/>
              <a:buNone/>
            </a:pPr>
            <a:r>
              <a:rPr lang="en-US"/>
              <a:t>from info;</a:t>
            </a:r>
            <a:endParaRPr/>
          </a:p>
          <a:p>
            <a:pPr indent="6985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nicole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ricky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ricky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spcBef>
                <a:spcPts val="0"/>
              </a:spcBef>
              <a:spcAft>
                <a:spcPts val="0"/>
              </a:spcAft>
              <a:buNone/>
            </a:pPr>
            <a:r>
              <a:rPr lang="en-US"/>
              <a:t>nicole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rPr lang="en-US"/>
              <a:t>nicole</a:t>
            </a:r>
            <a:endParaRPr/>
          </a:p>
          <a:p>
            <a:pPr indent="69850" lvl="0" marL="0">
              <a:spcBef>
                <a:spcPts val="0"/>
              </a:spcBef>
              <a:spcAft>
                <a:spcPts val="0"/>
              </a:spcAft>
              <a:buNone/>
            </a:pPr>
            <a:r>
              <a:t/>
            </a:r>
            <a:endParaRPr/>
          </a:p>
          <a:p>
            <a:pPr indent="69850" lvl="0" marL="0" rtl="0">
              <a:spcBef>
                <a:spcPts val="0"/>
              </a:spcBef>
              <a:spcAft>
                <a:spcPts val="0"/>
              </a:spcAft>
              <a:buNone/>
            </a:pPr>
            <a:r>
              <a:rPr lang="en-US"/>
              <a:t>after this, live demo importing cereal.db into sqlite studio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rPr lang="en-US"/>
              <a:t>nicole</a:t>
            </a:r>
            <a:endParaRPr/>
          </a:p>
          <a:p>
            <a:pPr indent="69850" lvl="0" marL="0">
              <a:spcBef>
                <a:spcPts val="0"/>
              </a:spcBef>
              <a:spcAft>
                <a:spcPts val="0"/>
              </a:spcAft>
              <a:buNone/>
            </a:pPr>
            <a:r>
              <a:t/>
            </a:r>
            <a:endParaRPr/>
          </a:p>
          <a:p>
            <a:pPr indent="69850" lvl="0" marL="0" rtl="0">
              <a:spcBef>
                <a:spcPts val="0"/>
              </a:spcBef>
              <a:spcAft>
                <a:spcPts val="0"/>
              </a:spcAft>
              <a:buNone/>
            </a:pPr>
            <a:r>
              <a:rPr lang="en-US"/>
              <a:t>available on github, also show how to see this in sqlite studio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5200">
                <a:solidFill>
                  <a:schemeClr val="dk1"/>
                </a:solidFill>
              </a:defRPr>
            </a:lvl2pPr>
            <a:lvl3pPr indent="0" lvl="2" algn="ctr">
              <a:spcBef>
                <a:spcPts val="0"/>
              </a:spcBef>
              <a:spcAft>
                <a:spcPts val="0"/>
              </a:spcAft>
              <a:buClr>
                <a:schemeClr val="dk1"/>
              </a:buClr>
              <a:buSzPts val="1400"/>
              <a:buFont typeface="Arial"/>
              <a:buNone/>
              <a:defRPr sz="5200">
                <a:solidFill>
                  <a:schemeClr val="dk1"/>
                </a:solidFill>
              </a:defRPr>
            </a:lvl3pPr>
            <a:lvl4pPr indent="0" lvl="3" algn="ctr">
              <a:spcBef>
                <a:spcPts val="0"/>
              </a:spcBef>
              <a:spcAft>
                <a:spcPts val="0"/>
              </a:spcAft>
              <a:buClr>
                <a:schemeClr val="dk1"/>
              </a:buClr>
              <a:buSzPts val="1400"/>
              <a:buFont typeface="Arial"/>
              <a:buNone/>
              <a:defRPr sz="5200">
                <a:solidFill>
                  <a:schemeClr val="dk1"/>
                </a:solidFill>
              </a:defRPr>
            </a:lvl4pPr>
            <a:lvl5pPr indent="0" lvl="4" algn="ctr">
              <a:spcBef>
                <a:spcPts val="0"/>
              </a:spcBef>
              <a:spcAft>
                <a:spcPts val="0"/>
              </a:spcAft>
              <a:buClr>
                <a:schemeClr val="dk1"/>
              </a:buClr>
              <a:buSzPts val="1400"/>
              <a:buFont typeface="Arial"/>
              <a:buNone/>
              <a:defRPr sz="5200">
                <a:solidFill>
                  <a:schemeClr val="dk1"/>
                </a:solidFill>
              </a:defRPr>
            </a:lvl5pPr>
            <a:lvl6pPr indent="0" lvl="5" algn="ctr">
              <a:spcBef>
                <a:spcPts val="0"/>
              </a:spcBef>
              <a:spcAft>
                <a:spcPts val="0"/>
              </a:spcAft>
              <a:buClr>
                <a:schemeClr val="dk1"/>
              </a:buClr>
              <a:buSzPts val="1400"/>
              <a:buFont typeface="Arial"/>
              <a:buNone/>
              <a:defRPr sz="5200">
                <a:solidFill>
                  <a:schemeClr val="dk1"/>
                </a:solidFill>
              </a:defRPr>
            </a:lvl6pPr>
            <a:lvl7pPr indent="0" lvl="6" algn="ctr">
              <a:spcBef>
                <a:spcPts val="0"/>
              </a:spcBef>
              <a:spcAft>
                <a:spcPts val="0"/>
              </a:spcAft>
              <a:buClr>
                <a:schemeClr val="dk1"/>
              </a:buClr>
              <a:buSzPts val="1400"/>
              <a:buFont typeface="Arial"/>
              <a:buNone/>
              <a:defRPr sz="5200">
                <a:solidFill>
                  <a:schemeClr val="dk1"/>
                </a:solidFill>
              </a:defRPr>
            </a:lvl7pPr>
            <a:lvl8pPr indent="0" lvl="7" algn="ctr">
              <a:spcBef>
                <a:spcPts val="0"/>
              </a:spcBef>
              <a:spcAft>
                <a:spcPts val="0"/>
              </a:spcAft>
              <a:buClr>
                <a:schemeClr val="dk1"/>
              </a:buClr>
              <a:buSzPts val="1400"/>
              <a:buFont typeface="Arial"/>
              <a:buNone/>
              <a:defRPr sz="5200">
                <a:solidFill>
                  <a:schemeClr val="dk1"/>
                </a:solidFill>
              </a:defRPr>
            </a:lvl8pPr>
            <a:lvl9pPr indent="0" lvl="8" algn="ctr">
              <a:spcBef>
                <a:spcPts val="0"/>
              </a:spcBef>
              <a:spcAft>
                <a:spcPts val="0"/>
              </a:spcAft>
              <a:buClr>
                <a:schemeClr val="dk1"/>
              </a:buClr>
              <a:buSzPts val="1400"/>
              <a:buFont typeface="Arial"/>
              <a:buNone/>
              <a:defRPr sz="5200">
                <a:solidFill>
                  <a:schemeClr val="dk1"/>
                </a:solidFil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800"/>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332473" y="4663225"/>
            <a:ext cx="6888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12000">
                <a:solidFill>
                  <a:schemeClr val="dk1"/>
                </a:solidFill>
              </a:defRPr>
            </a:lvl2pPr>
            <a:lvl3pPr indent="0" lvl="2" algn="ctr">
              <a:spcBef>
                <a:spcPts val="0"/>
              </a:spcBef>
              <a:spcAft>
                <a:spcPts val="0"/>
              </a:spcAft>
              <a:buClr>
                <a:schemeClr val="dk1"/>
              </a:buClr>
              <a:buSzPts val="1400"/>
              <a:buFont typeface="Arial"/>
              <a:buNone/>
              <a:defRPr sz="12000">
                <a:solidFill>
                  <a:schemeClr val="dk1"/>
                </a:solidFill>
              </a:defRPr>
            </a:lvl3pPr>
            <a:lvl4pPr indent="0" lvl="3" algn="ctr">
              <a:spcBef>
                <a:spcPts val="0"/>
              </a:spcBef>
              <a:spcAft>
                <a:spcPts val="0"/>
              </a:spcAft>
              <a:buClr>
                <a:schemeClr val="dk1"/>
              </a:buClr>
              <a:buSzPts val="1400"/>
              <a:buFont typeface="Arial"/>
              <a:buNone/>
              <a:defRPr sz="12000">
                <a:solidFill>
                  <a:schemeClr val="dk1"/>
                </a:solidFill>
              </a:defRPr>
            </a:lvl4pPr>
            <a:lvl5pPr indent="0" lvl="4" algn="ctr">
              <a:spcBef>
                <a:spcPts val="0"/>
              </a:spcBef>
              <a:spcAft>
                <a:spcPts val="0"/>
              </a:spcAft>
              <a:buClr>
                <a:schemeClr val="dk1"/>
              </a:buClr>
              <a:buSzPts val="1400"/>
              <a:buFont typeface="Arial"/>
              <a:buNone/>
              <a:defRPr sz="12000">
                <a:solidFill>
                  <a:schemeClr val="dk1"/>
                </a:solidFill>
              </a:defRPr>
            </a:lvl5pPr>
            <a:lvl6pPr indent="0" lvl="5" algn="ctr">
              <a:spcBef>
                <a:spcPts val="0"/>
              </a:spcBef>
              <a:spcAft>
                <a:spcPts val="0"/>
              </a:spcAft>
              <a:buClr>
                <a:schemeClr val="dk1"/>
              </a:buClr>
              <a:buSzPts val="1400"/>
              <a:buFont typeface="Arial"/>
              <a:buNone/>
              <a:defRPr sz="12000">
                <a:solidFill>
                  <a:schemeClr val="dk1"/>
                </a:solidFill>
              </a:defRPr>
            </a:lvl6pPr>
            <a:lvl7pPr indent="0" lvl="6" algn="ctr">
              <a:spcBef>
                <a:spcPts val="0"/>
              </a:spcBef>
              <a:spcAft>
                <a:spcPts val="0"/>
              </a:spcAft>
              <a:buClr>
                <a:schemeClr val="dk1"/>
              </a:buClr>
              <a:buSzPts val="1400"/>
              <a:buFont typeface="Arial"/>
              <a:buNone/>
              <a:defRPr sz="12000">
                <a:solidFill>
                  <a:schemeClr val="dk1"/>
                </a:solidFill>
              </a:defRPr>
            </a:lvl7pPr>
            <a:lvl8pPr indent="0" lvl="7" algn="ctr">
              <a:spcBef>
                <a:spcPts val="0"/>
              </a:spcBef>
              <a:spcAft>
                <a:spcPts val="0"/>
              </a:spcAft>
              <a:buClr>
                <a:schemeClr val="dk1"/>
              </a:buClr>
              <a:buSzPts val="1400"/>
              <a:buFont typeface="Arial"/>
              <a:buNone/>
              <a:defRPr sz="12000">
                <a:solidFill>
                  <a:schemeClr val="dk1"/>
                </a:solidFill>
              </a:defRPr>
            </a:lvl8pPr>
            <a:lvl9pPr indent="0" lvl="8" algn="ctr">
              <a:spcBef>
                <a:spcPts val="0"/>
              </a:spcBef>
              <a:spcAft>
                <a:spcPts val="0"/>
              </a:spcAft>
              <a:buClr>
                <a:schemeClr val="dk1"/>
              </a:buClr>
              <a:buSzPts val="1400"/>
              <a:buFont typeface="Arial"/>
              <a:buNone/>
              <a:defRPr sz="12000">
                <a:solidFill>
                  <a:schemeClr val="dk1"/>
                </a:solidFil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3600">
                <a:solidFill>
                  <a:schemeClr val="dk1"/>
                </a:solidFill>
              </a:defRPr>
            </a:lvl2pPr>
            <a:lvl3pPr indent="0" lvl="2" algn="ctr">
              <a:spcBef>
                <a:spcPts val="0"/>
              </a:spcBef>
              <a:spcAft>
                <a:spcPts val="0"/>
              </a:spcAft>
              <a:buClr>
                <a:schemeClr val="dk1"/>
              </a:buClr>
              <a:buSzPts val="1400"/>
              <a:buFont typeface="Arial"/>
              <a:buNone/>
              <a:defRPr sz="3600">
                <a:solidFill>
                  <a:schemeClr val="dk1"/>
                </a:solidFill>
              </a:defRPr>
            </a:lvl3pPr>
            <a:lvl4pPr indent="0" lvl="3" algn="ctr">
              <a:spcBef>
                <a:spcPts val="0"/>
              </a:spcBef>
              <a:spcAft>
                <a:spcPts val="0"/>
              </a:spcAft>
              <a:buClr>
                <a:schemeClr val="dk1"/>
              </a:buClr>
              <a:buSzPts val="1400"/>
              <a:buFont typeface="Arial"/>
              <a:buNone/>
              <a:defRPr sz="3600">
                <a:solidFill>
                  <a:schemeClr val="dk1"/>
                </a:solidFill>
              </a:defRPr>
            </a:lvl4pPr>
            <a:lvl5pPr indent="0" lvl="4" algn="ctr">
              <a:spcBef>
                <a:spcPts val="0"/>
              </a:spcBef>
              <a:spcAft>
                <a:spcPts val="0"/>
              </a:spcAft>
              <a:buClr>
                <a:schemeClr val="dk1"/>
              </a:buClr>
              <a:buSzPts val="1400"/>
              <a:buFont typeface="Arial"/>
              <a:buNone/>
              <a:defRPr sz="3600">
                <a:solidFill>
                  <a:schemeClr val="dk1"/>
                </a:solidFill>
              </a:defRPr>
            </a:lvl5pPr>
            <a:lvl6pPr indent="0" lvl="5" algn="ctr">
              <a:spcBef>
                <a:spcPts val="0"/>
              </a:spcBef>
              <a:spcAft>
                <a:spcPts val="0"/>
              </a:spcAft>
              <a:buClr>
                <a:schemeClr val="dk1"/>
              </a:buClr>
              <a:buSzPts val="1400"/>
              <a:buFont typeface="Arial"/>
              <a:buNone/>
              <a:defRPr sz="3600">
                <a:solidFill>
                  <a:schemeClr val="dk1"/>
                </a:solidFill>
              </a:defRPr>
            </a:lvl6pPr>
            <a:lvl7pPr indent="0" lvl="6" algn="ctr">
              <a:spcBef>
                <a:spcPts val="0"/>
              </a:spcBef>
              <a:spcAft>
                <a:spcPts val="0"/>
              </a:spcAft>
              <a:buClr>
                <a:schemeClr val="dk1"/>
              </a:buClr>
              <a:buSzPts val="1400"/>
              <a:buFont typeface="Arial"/>
              <a:buNone/>
              <a:defRPr sz="3600">
                <a:solidFill>
                  <a:schemeClr val="dk1"/>
                </a:solidFill>
              </a:defRPr>
            </a:lvl7pPr>
            <a:lvl8pPr indent="0" lvl="7" algn="ctr">
              <a:spcBef>
                <a:spcPts val="0"/>
              </a:spcBef>
              <a:spcAft>
                <a:spcPts val="0"/>
              </a:spcAft>
              <a:buClr>
                <a:schemeClr val="dk1"/>
              </a:buClr>
              <a:buSzPts val="1400"/>
              <a:buFont typeface="Arial"/>
              <a:buNone/>
              <a:defRPr sz="3600">
                <a:solidFill>
                  <a:schemeClr val="dk1"/>
                </a:solidFill>
              </a:defRPr>
            </a:lvl8pPr>
            <a:lvl9pPr indent="0" lvl="8" algn="ctr">
              <a:spcBef>
                <a:spcPts val="0"/>
              </a:spcBef>
              <a:spcAft>
                <a:spcPts val="0"/>
              </a:spcAft>
              <a:buClr>
                <a:schemeClr val="dk1"/>
              </a:buClr>
              <a:buSzPts val="1400"/>
              <a:buFont typeface="Arial"/>
              <a:buNone/>
              <a:defRPr sz="3600">
                <a:solidFill>
                  <a:schemeClr val="dk1"/>
                </a:solidFill>
              </a:defRPr>
            </a:lvl9pPr>
          </a:lstStyle>
          <a:p/>
        </p:txBody>
      </p:sp>
      <p:sp>
        <p:nvSpPr>
          <p:cNvPr id="15" name="Shape 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18" name="Shape 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9" name="Shape 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7" name="Shape 2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400">
                <a:solidFill>
                  <a:schemeClr val="dk1"/>
                </a:solidFill>
              </a:defRPr>
            </a:lvl2pPr>
            <a:lvl3pPr indent="0" lvl="2">
              <a:spcBef>
                <a:spcPts val="0"/>
              </a:spcBef>
              <a:spcAft>
                <a:spcPts val="0"/>
              </a:spcAft>
              <a:buClr>
                <a:schemeClr val="dk1"/>
              </a:buClr>
              <a:buSzPts val="1400"/>
              <a:buFont typeface="Arial"/>
              <a:buNone/>
              <a:defRPr sz="2400">
                <a:solidFill>
                  <a:schemeClr val="dk1"/>
                </a:solidFill>
              </a:defRPr>
            </a:lvl3pPr>
            <a:lvl4pPr indent="0" lvl="3">
              <a:spcBef>
                <a:spcPts val="0"/>
              </a:spcBef>
              <a:spcAft>
                <a:spcPts val="0"/>
              </a:spcAft>
              <a:buClr>
                <a:schemeClr val="dk1"/>
              </a:buClr>
              <a:buSzPts val="1400"/>
              <a:buFont typeface="Arial"/>
              <a:buNone/>
              <a:defRPr sz="2400">
                <a:solidFill>
                  <a:schemeClr val="dk1"/>
                </a:solidFill>
              </a:defRPr>
            </a:lvl4pPr>
            <a:lvl5pPr indent="0" lvl="4">
              <a:spcBef>
                <a:spcPts val="0"/>
              </a:spcBef>
              <a:spcAft>
                <a:spcPts val="0"/>
              </a:spcAft>
              <a:buClr>
                <a:schemeClr val="dk1"/>
              </a:buClr>
              <a:buSzPts val="1400"/>
              <a:buFont typeface="Arial"/>
              <a:buNone/>
              <a:defRPr sz="2400">
                <a:solidFill>
                  <a:schemeClr val="dk1"/>
                </a:solidFill>
              </a:defRPr>
            </a:lvl5pPr>
            <a:lvl6pPr indent="0" lvl="5">
              <a:spcBef>
                <a:spcPts val="0"/>
              </a:spcBef>
              <a:spcAft>
                <a:spcPts val="0"/>
              </a:spcAft>
              <a:buClr>
                <a:schemeClr val="dk1"/>
              </a:buClr>
              <a:buSzPts val="1400"/>
              <a:buFont typeface="Arial"/>
              <a:buNone/>
              <a:defRPr sz="2400">
                <a:solidFill>
                  <a:schemeClr val="dk1"/>
                </a:solidFill>
              </a:defRPr>
            </a:lvl6pPr>
            <a:lvl7pPr indent="0" lvl="6">
              <a:spcBef>
                <a:spcPts val="0"/>
              </a:spcBef>
              <a:spcAft>
                <a:spcPts val="0"/>
              </a:spcAft>
              <a:buClr>
                <a:schemeClr val="dk1"/>
              </a:buClr>
              <a:buSzPts val="1400"/>
              <a:buFont typeface="Arial"/>
              <a:buNone/>
              <a:defRPr sz="2400">
                <a:solidFill>
                  <a:schemeClr val="dk1"/>
                </a:solidFill>
              </a:defRPr>
            </a:lvl7pPr>
            <a:lvl8pPr indent="0" lvl="7">
              <a:spcBef>
                <a:spcPts val="0"/>
              </a:spcBef>
              <a:spcAft>
                <a:spcPts val="0"/>
              </a:spcAft>
              <a:buClr>
                <a:schemeClr val="dk1"/>
              </a:buClr>
              <a:buSzPts val="1400"/>
              <a:buFont typeface="Arial"/>
              <a:buNone/>
              <a:defRPr sz="2400">
                <a:solidFill>
                  <a:schemeClr val="dk1"/>
                </a:solidFill>
              </a:defRPr>
            </a:lvl8pPr>
            <a:lvl9pPr indent="0" lvl="8">
              <a:spcBef>
                <a:spcPts val="0"/>
              </a:spcBef>
              <a:spcAft>
                <a:spcPts val="0"/>
              </a:spcAft>
              <a:buClr>
                <a:schemeClr val="dk1"/>
              </a:buClr>
              <a:buSzPts val="1400"/>
              <a:buFont typeface="Arial"/>
              <a:buNone/>
              <a:defRPr sz="2400">
                <a:solidFill>
                  <a:schemeClr val="dk1"/>
                </a:solidFil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4800">
                <a:solidFill>
                  <a:schemeClr val="dk1"/>
                </a:solidFill>
              </a:defRPr>
            </a:lvl2pPr>
            <a:lvl3pPr indent="0" lvl="2">
              <a:spcBef>
                <a:spcPts val="0"/>
              </a:spcBef>
              <a:spcAft>
                <a:spcPts val="0"/>
              </a:spcAft>
              <a:buClr>
                <a:schemeClr val="dk1"/>
              </a:buClr>
              <a:buSzPts val="1400"/>
              <a:buFont typeface="Arial"/>
              <a:buNone/>
              <a:defRPr sz="4800">
                <a:solidFill>
                  <a:schemeClr val="dk1"/>
                </a:solidFill>
              </a:defRPr>
            </a:lvl3pPr>
            <a:lvl4pPr indent="0" lvl="3">
              <a:spcBef>
                <a:spcPts val="0"/>
              </a:spcBef>
              <a:spcAft>
                <a:spcPts val="0"/>
              </a:spcAft>
              <a:buClr>
                <a:schemeClr val="dk1"/>
              </a:buClr>
              <a:buSzPts val="1400"/>
              <a:buFont typeface="Arial"/>
              <a:buNone/>
              <a:defRPr sz="4800">
                <a:solidFill>
                  <a:schemeClr val="dk1"/>
                </a:solidFill>
              </a:defRPr>
            </a:lvl4pPr>
            <a:lvl5pPr indent="0" lvl="4">
              <a:spcBef>
                <a:spcPts val="0"/>
              </a:spcBef>
              <a:spcAft>
                <a:spcPts val="0"/>
              </a:spcAft>
              <a:buClr>
                <a:schemeClr val="dk1"/>
              </a:buClr>
              <a:buSzPts val="1400"/>
              <a:buFont typeface="Arial"/>
              <a:buNone/>
              <a:defRPr sz="4800">
                <a:solidFill>
                  <a:schemeClr val="dk1"/>
                </a:solidFill>
              </a:defRPr>
            </a:lvl5pPr>
            <a:lvl6pPr indent="0" lvl="5">
              <a:spcBef>
                <a:spcPts val="0"/>
              </a:spcBef>
              <a:spcAft>
                <a:spcPts val="0"/>
              </a:spcAft>
              <a:buClr>
                <a:schemeClr val="dk1"/>
              </a:buClr>
              <a:buSzPts val="1400"/>
              <a:buFont typeface="Arial"/>
              <a:buNone/>
              <a:defRPr sz="4800">
                <a:solidFill>
                  <a:schemeClr val="dk1"/>
                </a:solidFill>
              </a:defRPr>
            </a:lvl6pPr>
            <a:lvl7pPr indent="0" lvl="6">
              <a:spcBef>
                <a:spcPts val="0"/>
              </a:spcBef>
              <a:spcAft>
                <a:spcPts val="0"/>
              </a:spcAft>
              <a:buClr>
                <a:schemeClr val="dk1"/>
              </a:buClr>
              <a:buSzPts val="1400"/>
              <a:buFont typeface="Arial"/>
              <a:buNone/>
              <a:defRPr sz="4800">
                <a:solidFill>
                  <a:schemeClr val="dk1"/>
                </a:solidFill>
              </a:defRPr>
            </a:lvl7pPr>
            <a:lvl8pPr indent="0" lvl="7">
              <a:spcBef>
                <a:spcPts val="0"/>
              </a:spcBef>
              <a:spcAft>
                <a:spcPts val="0"/>
              </a:spcAft>
              <a:buClr>
                <a:schemeClr val="dk1"/>
              </a:buClr>
              <a:buSzPts val="1400"/>
              <a:buFont typeface="Arial"/>
              <a:buNone/>
              <a:defRPr sz="4800">
                <a:solidFill>
                  <a:schemeClr val="dk1"/>
                </a:solidFill>
              </a:defRPr>
            </a:lvl8pPr>
            <a:lvl9pPr indent="0" lvl="8">
              <a:spcBef>
                <a:spcPts val="0"/>
              </a:spcBef>
              <a:spcAft>
                <a:spcPts val="0"/>
              </a:spcAft>
              <a:buClr>
                <a:schemeClr val="dk1"/>
              </a:buClr>
              <a:buSzPts val="1400"/>
              <a:buFont typeface="Arial"/>
              <a:buNone/>
              <a:defRPr sz="4800">
                <a:solidFill>
                  <a:schemeClr val="dk1"/>
                </a:solidFill>
              </a:defRPr>
            </a:lvl9pPr>
          </a:lstStyle>
          <a:p/>
        </p:txBody>
      </p:sp>
      <p:sp>
        <p:nvSpPr>
          <p:cNvPr id="34" name="Shape 3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4200">
                <a:solidFill>
                  <a:schemeClr val="dk1"/>
                </a:solidFill>
              </a:defRPr>
            </a:lvl2pPr>
            <a:lvl3pPr indent="0" lvl="2" algn="ctr">
              <a:spcBef>
                <a:spcPts val="0"/>
              </a:spcBef>
              <a:spcAft>
                <a:spcPts val="0"/>
              </a:spcAft>
              <a:buClr>
                <a:schemeClr val="dk1"/>
              </a:buClr>
              <a:buSzPts val="1400"/>
              <a:buFont typeface="Arial"/>
              <a:buNone/>
              <a:defRPr sz="4200">
                <a:solidFill>
                  <a:schemeClr val="dk1"/>
                </a:solidFill>
              </a:defRPr>
            </a:lvl3pPr>
            <a:lvl4pPr indent="0" lvl="3" algn="ctr">
              <a:spcBef>
                <a:spcPts val="0"/>
              </a:spcBef>
              <a:spcAft>
                <a:spcPts val="0"/>
              </a:spcAft>
              <a:buClr>
                <a:schemeClr val="dk1"/>
              </a:buClr>
              <a:buSzPts val="1400"/>
              <a:buFont typeface="Arial"/>
              <a:buNone/>
              <a:defRPr sz="4200">
                <a:solidFill>
                  <a:schemeClr val="dk1"/>
                </a:solidFill>
              </a:defRPr>
            </a:lvl4pPr>
            <a:lvl5pPr indent="0" lvl="4" algn="ctr">
              <a:spcBef>
                <a:spcPts val="0"/>
              </a:spcBef>
              <a:spcAft>
                <a:spcPts val="0"/>
              </a:spcAft>
              <a:buClr>
                <a:schemeClr val="dk1"/>
              </a:buClr>
              <a:buSzPts val="1400"/>
              <a:buFont typeface="Arial"/>
              <a:buNone/>
              <a:defRPr sz="4200">
                <a:solidFill>
                  <a:schemeClr val="dk1"/>
                </a:solidFill>
              </a:defRPr>
            </a:lvl5pPr>
            <a:lvl6pPr indent="0" lvl="5" algn="ctr">
              <a:spcBef>
                <a:spcPts val="0"/>
              </a:spcBef>
              <a:spcAft>
                <a:spcPts val="0"/>
              </a:spcAft>
              <a:buClr>
                <a:schemeClr val="dk1"/>
              </a:buClr>
              <a:buSzPts val="1400"/>
              <a:buFont typeface="Arial"/>
              <a:buNone/>
              <a:defRPr sz="4200">
                <a:solidFill>
                  <a:schemeClr val="dk1"/>
                </a:solidFill>
              </a:defRPr>
            </a:lvl6pPr>
            <a:lvl7pPr indent="0" lvl="6" algn="ctr">
              <a:spcBef>
                <a:spcPts val="0"/>
              </a:spcBef>
              <a:spcAft>
                <a:spcPts val="0"/>
              </a:spcAft>
              <a:buClr>
                <a:schemeClr val="dk1"/>
              </a:buClr>
              <a:buSzPts val="1400"/>
              <a:buFont typeface="Arial"/>
              <a:buNone/>
              <a:defRPr sz="4200">
                <a:solidFill>
                  <a:schemeClr val="dk1"/>
                </a:solidFill>
              </a:defRPr>
            </a:lvl7pPr>
            <a:lvl8pPr indent="0" lvl="7" algn="ctr">
              <a:spcBef>
                <a:spcPts val="0"/>
              </a:spcBef>
              <a:spcAft>
                <a:spcPts val="0"/>
              </a:spcAft>
              <a:buClr>
                <a:schemeClr val="dk1"/>
              </a:buClr>
              <a:buSzPts val="1400"/>
              <a:buFont typeface="Arial"/>
              <a:buNone/>
              <a:defRPr sz="4200">
                <a:solidFill>
                  <a:schemeClr val="dk1"/>
                </a:solidFill>
              </a:defRPr>
            </a:lvl8pPr>
            <a:lvl9pPr indent="0" lvl="8" algn="ctr">
              <a:spcBef>
                <a:spcPts val="0"/>
              </a:spcBef>
              <a:spcAft>
                <a:spcPts val="0"/>
              </a:spcAft>
              <a:buClr>
                <a:schemeClr val="dk1"/>
              </a:buClr>
              <a:buSzPts val="1400"/>
              <a:buFont typeface="Arial"/>
              <a:buNone/>
              <a:defRPr sz="4200">
                <a:solidFill>
                  <a:schemeClr val="dk1"/>
                </a:solidFil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800"/>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hyperlink" Target="https://github.com/chenwnicole/dss-sql-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goo.gl/forms/ySMEiNf7FEcLFWOi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tableau.com/ACADEMIC/STUDENT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nvSpPr>
        <p:spPr>
          <a:xfrm>
            <a:off x="5121486" y="1907156"/>
            <a:ext cx="4327200" cy="16995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SzPts val="1100"/>
              <a:buNone/>
            </a:pPr>
            <a:r>
              <a:rPr b="1" lang="en-US" sz="3100">
                <a:solidFill>
                  <a:schemeClr val="dk1"/>
                </a:solidFill>
              </a:rPr>
              <a:t>Tableau </a:t>
            </a:r>
            <a:endParaRPr b="1" sz="3100">
              <a:solidFill>
                <a:schemeClr val="dk1"/>
              </a:solidFill>
            </a:endParaRPr>
          </a:p>
          <a:p>
            <a:pPr indent="0" lvl="0" marL="0" rtl="0" algn="l">
              <a:spcBef>
                <a:spcPts val="0"/>
              </a:spcBef>
              <a:spcAft>
                <a:spcPts val="0"/>
              </a:spcAft>
              <a:buSzPts val="1100"/>
              <a:buNone/>
            </a:pPr>
            <a:r>
              <a:rPr b="1" lang="en-US" sz="3100">
                <a:solidFill>
                  <a:schemeClr val="dk1"/>
                </a:solidFill>
              </a:rPr>
              <a:t>Data Visualization</a:t>
            </a:r>
            <a:endParaRPr b="1" sz="3100">
              <a:solidFill>
                <a:schemeClr val="dk1"/>
              </a:solidFill>
            </a:endParaRPr>
          </a:p>
          <a:p>
            <a:pPr indent="0" lvl="0" marL="0" marR="0" rtl="0" algn="l">
              <a:spcBef>
                <a:spcPts val="0"/>
              </a:spcBef>
              <a:spcAft>
                <a:spcPts val="0"/>
              </a:spcAft>
              <a:buNone/>
            </a:pPr>
            <a:r>
              <a:rPr lang="en-US" sz="2400">
                <a:solidFill>
                  <a:srgbClr val="434343"/>
                </a:solidFill>
                <a:latin typeface="Montserrat"/>
                <a:ea typeface="Montserrat"/>
                <a:cs typeface="Montserrat"/>
                <a:sym typeface="Montserrat"/>
              </a:rPr>
              <a:t>Workshop Series #7</a:t>
            </a:r>
            <a:endParaRPr sz="2400">
              <a:solidFill>
                <a:srgbClr val="434343"/>
              </a:solidFill>
              <a:latin typeface="Montserrat"/>
              <a:ea typeface="Montserrat"/>
              <a:cs typeface="Montserrat"/>
              <a:sym typeface="Montserrat"/>
            </a:endParaRPr>
          </a:p>
        </p:txBody>
      </p:sp>
      <p:pic>
        <p:nvPicPr>
          <p:cNvPr id="55" name="Shape 55"/>
          <p:cNvPicPr preferRelativeResize="0"/>
          <p:nvPr/>
        </p:nvPicPr>
        <p:blipFill>
          <a:blip r:embed="rId4">
            <a:alphaModFix/>
          </a:blip>
          <a:stretch>
            <a:fillRect/>
          </a:stretch>
        </p:blipFill>
        <p:spPr>
          <a:xfrm>
            <a:off x="228600" y="228600"/>
            <a:ext cx="4511884" cy="4511884"/>
          </a:xfrm>
          <a:prstGeom prst="rect">
            <a:avLst/>
          </a:prstGeom>
          <a:noFill/>
          <a:ln>
            <a:noFill/>
          </a:ln>
        </p:spPr>
      </p:pic>
      <p:sp>
        <p:nvSpPr>
          <p:cNvPr id="56" name="Shape 56"/>
          <p:cNvSpPr/>
          <p:nvPr/>
        </p:nvSpPr>
        <p:spPr>
          <a:xfrm>
            <a:off x="4772125" y="1984500"/>
            <a:ext cx="95400" cy="1228800"/>
          </a:xfrm>
          <a:prstGeom prst="rect">
            <a:avLst/>
          </a:prstGeom>
          <a:solidFill>
            <a:srgbClr val="3A3838"/>
          </a:solidFill>
          <a:ln cap="flat" cmpd="sng" w="9525">
            <a:solidFill>
              <a:srgbClr val="3A3838"/>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nvSpPr>
        <p:spPr>
          <a:xfrm>
            <a:off x="382350" y="3955775"/>
            <a:ext cx="8379300" cy="9663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2000" u="sng">
                <a:solidFill>
                  <a:schemeClr val="hlink"/>
                </a:solidFill>
                <a:latin typeface="Consolas"/>
                <a:ea typeface="Consolas"/>
                <a:cs typeface="Consolas"/>
                <a:sym typeface="Consolas"/>
                <a:hlinkClick r:id="rId5"/>
              </a:rPr>
              <a:t>https://github.com/chenwnicole/dss-sql-workshop</a:t>
            </a:r>
            <a:endParaRPr sz="2000">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246562" y="420078"/>
            <a:ext cx="32148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Data Joining</a:t>
            </a:r>
            <a:endParaRPr>
              <a:latin typeface="Montserrat"/>
              <a:ea typeface="Montserrat"/>
              <a:cs typeface="Montserrat"/>
              <a:sym typeface="Montserrat"/>
            </a:endParaRPr>
          </a:p>
        </p:txBody>
      </p:sp>
      <p:sp>
        <p:nvSpPr>
          <p:cNvPr id="128" name="Shape 128"/>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1"/>
              </a:buClr>
              <a:buSzPts val="1100"/>
              <a:buFont typeface="Arial"/>
              <a:buNone/>
            </a:pPr>
            <a:r>
              <a:t/>
            </a:r>
            <a:endParaRPr>
              <a:latin typeface="Consolas"/>
              <a:ea typeface="Consolas"/>
              <a:cs typeface="Consolas"/>
              <a:sym typeface="Consolas"/>
            </a:endParaRPr>
          </a:p>
        </p:txBody>
      </p:sp>
      <p:sp>
        <p:nvSpPr>
          <p:cNvPr id="129" name="Shape 129"/>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descr="Screen Shot 2017-11-11 at 11.01.21 PM.png" id="130" name="Shape 130"/>
          <p:cNvPicPr preferRelativeResize="0"/>
          <p:nvPr/>
        </p:nvPicPr>
        <p:blipFill>
          <a:blip r:embed="rId3">
            <a:alphaModFix/>
          </a:blip>
          <a:stretch>
            <a:fillRect/>
          </a:stretch>
        </p:blipFill>
        <p:spPr>
          <a:xfrm>
            <a:off x="311700" y="828600"/>
            <a:ext cx="8554923" cy="374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246546" y="420075"/>
            <a:ext cx="42714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Inner &amp; Outer Joins on Data</a:t>
            </a:r>
            <a:endParaRPr>
              <a:latin typeface="Montserrat"/>
              <a:ea typeface="Montserrat"/>
              <a:cs typeface="Montserrat"/>
              <a:sym typeface="Montserrat"/>
            </a:endParaRPr>
          </a:p>
        </p:txBody>
      </p:sp>
      <p:sp>
        <p:nvSpPr>
          <p:cNvPr id="136" name="Shape 136"/>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US">
                <a:latin typeface="Consolas"/>
                <a:ea typeface="Consolas"/>
                <a:cs typeface="Consolas"/>
                <a:sym typeface="Consolas"/>
              </a:rPr>
              <a:t>Picture of venn diagram</a:t>
            </a:r>
            <a:endParaRPr b="1">
              <a:latin typeface="Consolas"/>
              <a:ea typeface="Consolas"/>
              <a:cs typeface="Consolas"/>
              <a:sym typeface="Consolas"/>
            </a:endParaRPr>
          </a:p>
        </p:txBody>
      </p:sp>
      <p:sp>
        <p:nvSpPr>
          <p:cNvPr id="137" name="Shape 13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246550" y="420075"/>
            <a:ext cx="44940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Basics: Rows/Columns, </a:t>
            </a:r>
            <a:endParaRPr>
              <a:latin typeface="Montserrat"/>
              <a:ea typeface="Montserrat"/>
              <a:cs typeface="Montserrat"/>
              <a:sym typeface="Montserrat"/>
            </a:endParaRPr>
          </a:p>
        </p:txBody>
      </p:sp>
      <p:sp>
        <p:nvSpPr>
          <p:cNvPr id="143" name="Shape 143"/>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1600">
                <a:latin typeface="Consolas"/>
                <a:ea typeface="Consolas"/>
                <a:cs typeface="Consolas"/>
                <a:sym typeface="Consolas"/>
              </a:rPr>
              <a:t>Rows - Partitions x-axis</a:t>
            </a:r>
            <a:endParaRPr sz="1600">
              <a:latin typeface="Consolas"/>
              <a:ea typeface="Consolas"/>
              <a:cs typeface="Consolas"/>
              <a:sym typeface="Consolas"/>
            </a:endParaRPr>
          </a:p>
          <a:p>
            <a:pPr indent="0" lvl="0" marL="0" rtl="0">
              <a:spcBef>
                <a:spcPts val="1600"/>
              </a:spcBef>
              <a:spcAft>
                <a:spcPts val="0"/>
              </a:spcAft>
              <a:buClr>
                <a:schemeClr val="dk1"/>
              </a:buClr>
              <a:buSzPts val="1100"/>
              <a:buFont typeface="Arial"/>
              <a:buNone/>
            </a:pPr>
            <a:r>
              <a:rPr lang="en-US" sz="1600">
                <a:latin typeface="Consolas"/>
                <a:ea typeface="Consolas"/>
                <a:cs typeface="Consolas"/>
                <a:sym typeface="Consolas"/>
              </a:rPr>
              <a:t>Columns - Partitions y-axis</a:t>
            </a:r>
            <a:endParaRPr sz="1600">
              <a:latin typeface="Consolas"/>
              <a:ea typeface="Consolas"/>
              <a:cs typeface="Consolas"/>
              <a:sym typeface="Consolas"/>
            </a:endParaRPr>
          </a:p>
          <a:p>
            <a:pPr indent="0" lvl="0" marL="0" rtl="0">
              <a:spcBef>
                <a:spcPts val="1600"/>
              </a:spcBef>
              <a:spcAft>
                <a:spcPts val="1600"/>
              </a:spcAft>
              <a:buClr>
                <a:schemeClr val="dk1"/>
              </a:buClr>
              <a:buSzPts val="1100"/>
              <a:buFont typeface="Arial"/>
              <a:buNone/>
            </a:pPr>
            <a:r>
              <a:rPr lang="en-US" sz="1600">
                <a:latin typeface="Consolas"/>
                <a:ea typeface="Consolas"/>
                <a:cs typeface="Consolas"/>
                <a:sym typeface="Consolas"/>
              </a:rPr>
              <a:t>Short demo of what this looks like</a:t>
            </a:r>
            <a:endParaRPr sz="1600">
              <a:latin typeface="Consolas"/>
              <a:ea typeface="Consolas"/>
              <a:cs typeface="Consolas"/>
              <a:sym typeface="Consolas"/>
            </a:endParaRPr>
          </a:p>
        </p:txBody>
      </p:sp>
      <p:sp>
        <p:nvSpPr>
          <p:cNvPr id="144" name="Shape 144"/>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Measures &amp; Dimensions</a:t>
            </a:r>
            <a:endParaRPr>
              <a:latin typeface="Montserrat"/>
              <a:ea typeface="Montserrat"/>
              <a:cs typeface="Montserrat"/>
              <a:sym typeface="Montserrat"/>
            </a:endParaRPr>
          </a:p>
        </p:txBody>
      </p:sp>
      <p:sp>
        <p:nvSpPr>
          <p:cNvPr id="150" name="Shape 150"/>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999999"/>
                </a:solidFill>
                <a:latin typeface="Consolas"/>
                <a:ea typeface="Consolas"/>
                <a:cs typeface="Consolas"/>
                <a:sym typeface="Consolas"/>
              </a:rPr>
              <a:t>Measures - quantitative data</a:t>
            </a:r>
            <a:endParaRPr>
              <a:solidFill>
                <a:srgbClr val="999999"/>
              </a:solidFill>
              <a:latin typeface="Consolas"/>
              <a:ea typeface="Consolas"/>
              <a:cs typeface="Consolas"/>
              <a:sym typeface="Consolas"/>
            </a:endParaRPr>
          </a:p>
          <a:p>
            <a:pPr indent="0" lvl="0" marL="0" rtl="0">
              <a:spcBef>
                <a:spcPts val="1600"/>
              </a:spcBef>
              <a:spcAft>
                <a:spcPts val="0"/>
              </a:spcAft>
              <a:buNone/>
            </a:pPr>
            <a:r>
              <a:rPr lang="en-US">
                <a:solidFill>
                  <a:srgbClr val="999999"/>
                </a:solidFill>
                <a:latin typeface="Consolas"/>
                <a:ea typeface="Consolas"/>
                <a:cs typeface="Consolas"/>
                <a:sym typeface="Consolas"/>
              </a:rPr>
              <a:t>Dimensions - Categorical data (split things into groups)</a:t>
            </a:r>
            <a:endParaRPr>
              <a:solidFill>
                <a:srgbClr val="999999"/>
              </a:solidFill>
              <a:latin typeface="Consolas"/>
              <a:ea typeface="Consolas"/>
              <a:cs typeface="Consolas"/>
              <a:sym typeface="Consolas"/>
            </a:endParaRPr>
          </a:p>
          <a:p>
            <a:pPr indent="0" lvl="0" marL="0" rtl="0">
              <a:spcBef>
                <a:spcPts val="1600"/>
              </a:spcBef>
              <a:spcAft>
                <a:spcPts val="0"/>
              </a:spcAft>
              <a:buNone/>
            </a:pPr>
            <a:r>
              <a:t/>
            </a:r>
            <a:endParaRPr>
              <a:solidFill>
                <a:srgbClr val="999999"/>
              </a:solidFill>
              <a:latin typeface="Consolas"/>
              <a:ea typeface="Consolas"/>
              <a:cs typeface="Consolas"/>
              <a:sym typeface="Consolas"/>
            </a:endParaRPr>
          </a:p>
          <a:p>
            <a:pPr indent="0" lvl="0" marL="0" rtl="0">
              <a:spcBef>
                <a:spcPts val="1600"/>
              </a:spcBef>
              <a:spcAft>
                <a:spcPts val="0"/>
              </a:spcAft>
              <a:buNone/>
            </a:pPr>
            <a:r>
              <a:rPr lang="en-US">
                <a:solidFill>
                  <a:srgbClr val="999999"/>
                </a:solidFill>
                <a:latin typeface="Consolas"/>
                <a:ea typeface="Consolas"/>
                <a:cs typeface="Consolas"/>
                <a:sym typeface="Consolas"/>
              </a:rPr>
              <a:t>Can use measures or dimensions for either rows or columns, make sure what you are trying to display makes sense logically first</a:t>
            </a:r>
            <a:endParaRPr>
              <a:solidFill>
                <a:srgbClr val="999999"/>
              </a:solidFill>
              <a:latin typeface="Consolas"/>
              <a:ea typeface="Consolas"/>
              <a:cs typeface="Consolas"/>
              <a:sym typeface="Consolas"/>
            </a:endParaRPr>
          </a:p>
          <a:p>
            <a:pPr indent="0" lvl="0" marL="0" rtl="0">
              <a:spcBef>
                <a:spcPts val="1600"/>
              </a:spcBef>
              <a:spcAft>
                <a:spcPts val="1600"/>
              </a:spcAft>
              <a:buNone/>
            </a:pPr>
            <a:r>
              <a:t/>
            </a:r>
            <a:endParaRPr/>
          </a:p>
        </p:txBody>
      </p:sp>
      <p:sp>
        <p:nvSpPr>
          <p:cNvPr id="151" name="Shape 151"/>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nvSpPr>
        <p:spPr>
          <a:xfrm>
            <a:off x="246550" y="420075"/>
            <a:ext cx="59535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Brief Demo of Rows/Columns &amp; Measures/Dimensions</a:t>
            </a:r>
            <a:endParaRPr>
              <a:latin typeface="Montserrat"/>
              <a:ea typeface="Montserrat"/>
              <a:cs typeface="Montserrat"/>
              <a:sym typeface="Montserrat"/>
            </a:endParaRPr>
          </a:p>
        </p:txBody>
      </p:sp>
      <p:sp>
        <p:nvSpPr>
          <p:cNvPr id="157" name="Shape 157"/>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999999"/>
              </a:solidFill>
              <a:latin typeface="Consolas"/>
              <a:ea typeface="Consolas"/>
              <a:cs typeface="Consolas"/>
              <a:sym typeface="Consolas"/>
            </a:endParaRPr>
          </a:p>
          <a:p>
            <a:pPr indent="0" lvl="0" marL="0" rtl="0">
              <a:spcBef>
                <a:spcPts val="1600"/>
              </a:spcBef>
              <a:spcAft>
                <a:spcPts val="1600"/>
              </a:spcAft>
              <a:buNone/>
            </a:pPr>
            <a:r>
              <a:t/>
            </a:r>
            <a:endParaRPr/>
          </a:p>
        </p:txBody>
      </p:sp>
      <p:sp>
        <p:nvSpPr>
          <p:cNvPr id="158" name="Shape 158"/>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nvSpPr>
        <p:spPr>
          <a:xfrm>
            <a:off x="246550" y="420075"/>
            <a:ext cx="59535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Alias</a:t>
            </a:r>
            <a:endParaRPr>
              <a:latin typeface="Montserrat"/>
              <a:ea typeface="Montserrat"/>
              <a:cs typeface="Montserrat"/>
              <a:sym typeface="Montserrat"/>
            </a:endParaRPr>
          </a:p>
        </p:txBody>
      </p:sp>
      <p:sp>
        <p:nvSpPr>
          <p:cNvPr id="164" name="Shape 164"/>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999999"/>
                </a:solidFill>
                <a:latin typeface="Consolas"/>
                <a:ea typeface="Consolas"/>
                <a:cs typeface="Consolas"/>
                <a:sym typeface="Consolas"/>
              </a:rPr>
              <a:t>Changes names, just right click the variable</a:t>
            </a:r>
            <a:endParaRPr>
              <a:solidFill>
                <a:srgbClr val="999999"/>
              </a:solidFill>
              <a:latin typeface="Consolas"/>
              <a:ea typeface="Consolas"/>
              <a:cs typeface="Consolas"/>
              <a:sym typeface="Consolas"/>
            </a:endParaRPr>
          </a:p>
          <a:p>
            <a:pPr indent="0" lvl="0" marL="0" rtl="0">
              <a:spcBef>
                <a:spcPts val="1600"/>
              </a:spcBef>
              <a:spcAft>
                <a:spcPts val="0"/>
              </a:spcAft>
              <a:buNone/>
            </a:pPr>
            <a:r>
              <a:rPr lang="en-US">
                <a:solidFill>
                  <a:srgbClr val="999999"/>
                </a:solidFill>
                <a:latin typeface="Consolas"/>
                <a:ea typeface="Consolas"/>
                <a:cs typeface="Consolas"/>
                <a:sym typeface="Consolas"/>
              </a:rPr>
              <a:t>Do brief demo, alias on some random variable.</a:t>
            </a:r>
            <a:endParaRPr>
              <a:solidFill>
                <a:srgbClr val="999999"/>
              </a:solidFill>
              <a:latin typeface="Consolas"/>
              <a:ea typeface="Consolas"/>
              <a:cs typeface="Consolas"/>
              <a:sym typeface="Consolas"/>
            </a:endParaRPr>
          </a:p>
          <a:p>
            <a:pPr indent="0" lvl="0" marL="0" rtl="0">
              <a:spcBef>
                <a:spcPts val="1600"/>
              </a:spcBef>
              <a:spcAft>
                <a:spcPts val="1600"/>
              </a:spcAft>
              <a:buNone/>
            </a:pPr>
            <a:r>
              <a:t/>
            </a:r>
            <a:endParaRPr/>
          </a:p>
        </p:txBody>
      </p:sp>
      <p:sp>
        <p:nvSpPr>
          <p:cNvPr id="165" name="Shape 165"/>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Filters</a:t>
            </a:r>
            <a:endParaRPr>
              <a:latin typeface="Montserrat"/>
              <a:ea typeface="Montserrat"/>
              <a:cs typeface="Montserrat"/>
              <a:sym typeface="Montserrat"/>
            </a:endParaRPr>
          </a:p>
        </p:txBody>
      </p:sp>
      <p:sp>
        <p:nvSpPr>
          <p:cNvPr id="171" name="Shape 171"/>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Places a condition on values</a:t>
            </a:r>
            <a:endParaRPr>
              <a:latin typeface="Montserrat Light"/>
              <a:ea typeface="Montserrat Light"/>
              <a:cs typeface="Montserrat Light"/>
              <a:sym typeface="Montserrat Light"/>
            </a:endParaRPr>
          </a:p>
          <a:p>
            <a:pPr indent="-342900" lvl="0" marL="457200" rtl="0">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Possible booleans</a:t>
            </a:r>
            <a:endParaRPr>
              <a:latin typeface="Montserrat Light"/>
              <a:ea typeface="Montserrat Light"/>
              <a:cs typeface="Montserrat Light"/>
              <a:sym typeface="Montserrat Light"/>
            </a:endParaRPr>
          </a:p>
          <a:p>
            <a:pPr indent="-342900" lvl="1" marL="914400" rtl="0">
              <a:spcBef>
                <a:spcPts val="0"/>
              </a:spcBef>
              <a:spcAft>
                <a:spcPts val="0"/>
              </a:spcAft>
              <a:buSzPts val="1800"/>
              <a:buFont typeface="Montserrat Light"/>
              <a:buAutoNum type="alphaLcPeriod"/>
            </a:pPr>
            <a:r>
              <a:rPr lang="en-US" sz="1800">
                <a:latin typeface="Montserrat Light"/>
                <a:ea typeface="Montserrat Light"/>
                <a:cs typeface="Montserrat Light"/>
                <a:sym typeface="Montserrat Light"/>
              </a:rPr>
              <a:t>&gt;</a:t>
            </a:r>
            <a:endParaRPr sz="1800">
              <a:latin typeface="Montserrat Light"/>
              <a:ea typeface="Montserrat Light"/>
              <a:cs typeface="Montserrat Light"/>
              <a:sym typeface="Montserrat Light"/>
            </a:endParaRPr>
          </a:p>
          <a:p>
            <a:pPr indent="-342900" lvl="1" marL="914400" rtl="0">
              <a:spcBef>
                <a:spcPts val="0"/>
              </a:spcBef>
              <a:spcAft>
                <a:spcPts val="0"/>
              </a:spcAft>
              <a:buSzPts val="1800"/>
              <a:buFont typeface="Montserrat Light"/>
              <a:buAutoNum type="alphaLcPeriod"/>
            </a:pPr>
            <a:r>
              <a:rPr lang="en-US" sz="1800">
                <a:latin typeface="Montserrat Light"/>
                <a:ea typeface="Montserrat Light"/>
                <a:cs typeface="Montserrat Light"/>
                <a:sym typeface="Montserrat Light"/>
              </a:rPr>
              <a:t>&lt;</a:t>
            </a:r>
            <a:endParaRPr sz="1800">
              <a:latin typeface="Montserrat Light"/>
              <a:ea typeface="Montserrat Light"/>
              <a:cs typeface="Montserrat Light"/>
              <a:sym typeface="Montserrat Light"/>
            </a:endParaRPr>
          </a:p>
          <a:p>
            <a:pPr indent="-342900" lvl="1" marL="914400" rtl="0">
              <a:spcBef>
                <a:spcPts val="0"/>
              </a:spcBef>
              <a:spcAft>
                <a:spcPts val="0"/>
              </a:spcAft>
              <a:buSzPts val="1800"/>
              <a:buFont typeface="Montserrat Light"/>
              <a:buAutoNum type="alphaLcPeriod"/>
            </a:pPr>
            <a:r>
              <a:rPr lang="en-US" sz="1800">
                <a:latin typeface="Montserrat Light"/>
                <a:ea typeface="Montserrat Light"/>
                <a:cs typeface="Montserrat Light"/>
                <a:sym typeface="Montserrat Light"/>
              </a:rPr>
              <a:t>&gt;=</a:t>
            </a:r>
            <a:endParaRPr sz="1800">
              <a:latin typeface="Montserrat Light"/>
              <a:ea typeface="Montserrat Light"/>
              <a:cs typeface="Montserrat Light"/>
              <a:sym typeface="Montserrat Light"/>
            </a:endParaRPr>
          </a:p>
          <a:p>
            <a:pPr indent="-342900" lvl="1" marL="914400" rtl="0">
              <a:spcBef>
                <a:spcPts val="0"/>
              </a:spcBef>
              <a:spcAft>
                <a:spcPts val="0"/>
              </a:spcAft>
              <a:buSzPts val="1800"/>
              <a:buFont typeface="Montserrat Light"/>
              <a:buAutoNum type="alphaLcPeriod"/>
            </a:pPr>
            <a:r>
              <a:rPr lang="en-US" sz="1800">
                <a:latin typeface="Montserrat Light"/>
                <a:ea typeface="Montserrat Light"/>
                <a:cs typeface="Montserrat Light"/>
                <a:sym typeface="Montserrat Light"/>
              </a:rPr>
              <a:t>&lt;=</a:t>
            </a:r>
            <a:endParaRPr sz="1800">
              <a:latin typeface="Montserrat Light"/>
              <a:ea typeface="Montserrat Light"/>
              <a:cs typeface="Montserrat Light"/>
              <a:sym typeface="Montserrat Light"/>
            </a:endParaRPr>
          </a:p>
          <a:p>
            <a:pPr indent="-342900" lvl="1" marL="914400" rtl="0">
              <a:spcBef>
                <a:spcPts val="0"/>
              </a:spcBef>
              <a:spcAft>
                <a:spcPts val="0"/>
              </a:spcAft>
              <a:buSzPts val="1800"/>
              <a:buFont typeface="Montserrat Light"/>
              <a:buAutoNum type="alphaLcPeriod"/>
            </a:pPr>
            <a:r>
              <a:rPr lang="en-US" sz="1800">
                <a:latin typeface="Montserrat Light"/>
                <a:ea typeface="Montserrat Light"/>
                <a:cs typeface="Montserrat Light"/>
                <a:sym typeface="Montserrat Light"/>
              </a:rPr>
              <a:t>etc</a:t>
            </a:r>
            <a:endParaRPr sz="1800">
              <a:latin typeface="Montserrat Light"/>
              <a:ea typeface="Montserrat Light"/>
              <a:cs typeface="Montserrat Light"/>
              <a:sym typeface="Montserrat Light"/>
            </a:endParaRPr>
          </a:p>
          <a:p>
            <a:pPr indent="-342900" lvl="0" marL="457200" rtl="0">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Certain categorical variables</a:t>
            </a:r>
            <a:endParaRPr sz="1800">
              <a:latin typeface="Montserrat Light"/>
              <a:ea typeface="Montserrat Light"/>
              <a:cs typeface="Montserrat Light"/>
              <a:sym typeface="Montserrat Light"/>
            </a:endParaRPr>
          </a:p>
          <a:p>
            <a:pPr indent="0" lvl="0" marL="0" marR="0" rtl="0" algn="l">
              <a:lnSpc>
                <a:spcPct val="115000"/>
              </a:lnSpc>
              <a:spcBef>
                <a:spcPts val="1600"/>
              </a:spcBef>
              <a:spcAft>
                <a:spcPts val="0"/>
              </a:spcAft>
              <a:buNone/>
            </a:pPr>
            <a:r>
              <a:t/>
            </a:r>
            <a:endParaRPr sz="1800">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172" name="Shape 172"/>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Filters Demo</a:t>
            </a:r>
            <a:endParaRPr>
              <a:latin typeface="Montserrat"/>
              <a:ea typeface="Montserrat"/>
              <a:cs typeface="Montserrat"/>
              <a:sym typeface="Montserrat"/>
            </a:endParaRPr>
          </a:p>
        </p:txBody>
      </p:sp>
      <p:sp>
        <p:nvSpPr>
          <p:cNvPr id="178" name="Shape 178"/>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800">
              <a:latin typeface="Montserrat Light"/>
              <a:ea typeface="Montserrat Light"/>
              <a:cs typeface="Montserrat Light"/>
              <a:sym typeface="Montserrat Light"/>
            </a:endParaRPr>
          </a:p>
          <a:p>
            <a:pPr indent="0" lvl="0" marL="0" marR="0" rtl="0" algn="l">
              <a:lnSpc>
                <a:spcPct val="115000"/>
              </a:lnSpc>
              <a:spcBef>
                <a:spcPts val="1600"/>
              </a:spcBef>
              <a:spcAft>
                <a:spcPts val="0"/>
              </a:spcAft>
              <a:buNone/>
            </a:pPr>
            <a:r>
              <a:t/>
            </a:r>
            <a:endParaRPr sz="1800">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179" name="Shape 179"/>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descr="Screen Shot 2017-11-12 at 2.29.26 AM.png" id="180" name="Shape 180"/>
          <p:cNvPicPr preferRelativeResize="0"/>
          <p:nvPr/>
        </p:nvPicPr>
        <p:blipFill>
          <a:blip r:embed="rId3">
            <a:alphaModFix/>
          </a:blip>
          <a:stretch>
            <a:fillRect/>
          </a:stretch>
        </p:blipFill>
        <p:spPr>
          <a:xfrm>
            <a:off x="1241898" y="828600"/>
            <a:ext cx="5909325" cy="3935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Sets</a:t>
            </a:r>
            <a:endParaRPr>
              <a:latin typeface="Montserrat"/>
              <a:ea typeface="Montserrat"/>
              <a:cs typeface="Montserrat"/>
              <a:sym typeface="Montserrat"/>
            </a:endParaRPr>
          </a:p>
        </p:txBody>
      </p:sp>
      <p:sp>
        <p:nvSpPr>
          <p:cNvPr id="186" name="Shape 186"/>
          <p:cNvSpPr txBox="1"/>
          <p:nvPr>
            <p:ph idx="4294967295" type="body"/>
          </p:nvPr>
        </p:nvSpPr>
        <p:spPr>
          <a:xfrm>
            <a:off x="1530300" y="1262250"/>
            <a:ext cx="6083400" cy="261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000">
                <a:highlight>
                  <a:srgbClr val="F4CCCC"/>
                </a:highlight>
                <a:latin typeface="Consolas"/>
                <a:ea typeface="Consolas"/>
                <a:cs typeface="Consolas"/>
                <a:sym typeface="Consolas"/>
              </a:rPr>
              <a:t>Corrals data into subsets, based on conditions</a:t>
            </a:r>
            <a:endParaRPr sz="2000">
              <a:highlight>
                <a:srgbClr val="F4CCCC"/>
              </a:highlight>
              <a:latin typeface="Consolas"/>
              <a:ea typeface="Consolas"/>
              <a:cs typeface="Consolas"/>
              <a:sym typeface="Consolas"/>
            </a:endParaRPr>
          </a:p>
          <a:p>
            <a:pPr indent="0" lvl="0" marL="0" rtl="0">
              <a:spcBef>
                <a:spcPts val="1600"/>
              </a:spcBef>
              <a:spcAft>
                <a:spcPts val="1600"/>
              </a:spcAft>
              <a:buNone/>
            </a:pPr>
            <a:r>
              <a:rPr lang="en-US" sz="2000">
                <a:highlight>
                  <a:srgbClr val="F4CCCC"/>
                </a:highlight>
                <a:latin typeface="Consolas"/>
                <a:ea typeface="Consolas"/>
                <a:cs typeface="Consolas"/>
                <a:sym typeface="Consolas"/>
              </a:rPr>
              <a:t>Advantage: Stores subsets for easy access</a:t>
            </a:r>
            <a:endParaRPr sz="2000">
              <a:highlight>
                <a:srgbClr val="F4CCCC"/>
              </a:highlight>
              <a:latin typeface="Consolas"/>
              <a:ea typeface="Consolas"/>
              <a:cs typeface="Consolas"/>
              <a:sym typeface="Consolas"/>
            </a:endParaRPr>
          </a:p>
        </p:txBody>
      </p:sp>
      <p:sp>
        <p:nvSpPr>
          <p:cNvPr id="187" name="Shape 18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Sets</a:t>
            </a:r>
            <a:endParaRPr>
              <a:latin typeface="Montserrat"/>
              <a:ea typeface="Montserrat"/>
              <a:cs typeface="Montserrat"/>
              <a:sym typeface="Montserrat"/>
            </a:endParaRPr>
          </a:p>
        </p:txBody>
      </p:sp>
      <p:sp>
        <p:nvSpPr>
          <p:cNvPr id="193" name="Shape 193"/>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latin typeface="Montserrat Light"/>
                <a:ea typeface="Montserrat Light"/>
                <a:cs typeface="Montserrat Light"/>
                <a:sym typeface="Montserrat Light"/>
              </a:rPr>
              <a:t>Practice: Find all states with profit at least 7500. Plot as a treemap. What other type of graph could be useful for visualizing the spread of profit per state with at least $7500 profit? What can we do to improve/gain greater insight into this plot?</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0"/>
              </a:spcAft>
              <a:buNone/>
            </a:pPr>
            <a:r>
              <a:rPr lang="en-US">
                <a:latin typeface="Montserrat Light"/>
                <a:ea typeface="Montserrat Light"/>
                <a:cs typeface="Montserrat Light"/>
                <a:sym typeface="Montserrat Light"/>
              </a:rPr>
              <a:t>Practice: Find the top 50 cities with the greatest average sales, and plot as a barplot. What are some problems with this graph? How can we improve this visualization?</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194" name="Shape 194"/>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nvSpPr>
        <p:spPr>
          <a:xfrm>
            <a:off x="246562" y="420078"/>
            <a:ext cx="32148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Instructors</a:t>
            </a:r>
            <a:endParaRPr>
              <a:latin typeface="Montserrat"/>
              <a:ea typeface="Montserrat"/>
              <a:cs typeface="Montserrat"/>
              <a:sym typeface="Montserrat"/>
            </a:endParaRPr>
          </a:p>
        </p:txBody>
      </p:sp>
      <p:pic>
        <p:nvPicPr>
          <p:cNvPr id="63" name="Shape 63"/>
          <p:cNvPicPr preferRelativeResize="0"/>
          <p:nvPr/>
        </p:nvPicPr>
        <p:blipFill>
          <a:blip r:embed="rId3">
            <a:alphaModFix/>
          </a:blip>
          <a:stretch>
            <a:fillRect/>
          </a:stretch>
        </p:blipFill>
        <p:spPr>
          <a:xfrm>
            <a:off x="4867313" y="925275"/>
            <a:ext cx="2586300" cy="2586300"/>
          </a:xfrm>
          <a:prstGeom prst="ellipse">
            <a:avLst/>
          </a:prstGeom>
          <a:noFill/>
          <a:ln>
            <a:noFill/>
          </a:ln>
        </p:spPr>
      </p:pic>
      <p:sp>
        <p:nvSpPr>
          <p:cNvPr id="64" name="Shape 64"/>
          <p:cNvSpPr txBox="1"/>
          <p:nvPr/>
        </p:nvSpPr>
        <p:spPr>
          <a:xfrm>
            <a:off x="4867213" y="3511450"/>
            <a:ext cx="2586300" cy="1007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2000">
                <a:latin typeface="Montserrat"/>
                <a:ea typeface="Montserrat"/>
                <a:cs typeface="Montserrat"/>
                <a:sym typeface="Montserrat"/>
              </a:rPr>
              <a:t>Nicole Chen</a:t>
            </a:r>
            <a:endParaRPr sz="2000">
              <a:latin typeface="Montserrat"/>
              <a:ea typeface="Montserrat"/>
              <a:cs typeface="Montserrat"/>
              <a:sym typeface="Montserrat"/>
            </a:endParaRPr>
          </a:p>
          <a:p>
            <a:pPr indent="0" lvl="0" marL="0" algn="ctr">
              <a:spcBef>
                <a:spcPts val="0"/>
              </a:spcBef>
              <a:spcAft>
                <a:spcPts val="0"/>
              </a:spcAft>
              <a:buNone/>
            </a:pPr>
            <a:r>
              <a:rPr lang="en-US" sz="1800">
                <a:latin typeface="Montserrat Light"/>
                <a:ea typeface="Montserrat Light"/>
                <a:cs typeface="Montserrat Light"/>
                <a:sym typeface="Montserrat Light"/>
              </a:rPr>
              <a:t>Junior</a:t>
            </a:r>
            <a:endParaRPr sz="1800">
              <a:latin typeface="Montserrat Light"/>
              <a:ea typeface="Montserrat Light"/>
              <a:cs typeface="Montserrat Light"/>
              <a:sym typeface="Montserrat Light"/>
            </a:endParaRPr>
          </a:p>
          <a:p>
            <a:pPr indent="0" lvl="0" marL="0" algn="ctr">
              <a:spcBef>
                <a:spcPts val="0"/>
              </a:spcBef>
              <a:spcAft>
                <a:spcPts val="0"/>
              </a:spcAft>
              <a:buNone/>
            </a:pPr>
            <a:r>
              <a:rPr lang="en-US" sz="1800">
                <a:latin typeface="Montserrat Light"/>
                <a:ea typeface="Montserrat Light"/>
                <a:cs typeface="Montserrat Light"/>
                <a:sym typeface="Montserrat Light"/>
              </a:rPr>
              <a:t>EECS</a:t>
            </a:r>
            <a:endParaRPr sz="1800">
              <a:latin typeface="Montserrat Light"/>
              <a:ea typeface="Montserrat Light"/>
              <a:cs typeface="Montserrat Light"/>
              <a:sym typeface="Montserrat Light"/>
            </a:endParaRPr>
          </a:p>
        </p:txBody>
      </p:sp>
      <p:pic>
        <p:nvPicPr>
          <p:cNvPr descr="22752467_2019211614772382_1480570873_n.jpg" id="65" name="Shape 65"/>
          <p:cNvPicPr preferRelativeResize="0"/>
          <p:nvPr/>
        </p:nvPicPr>
        <p:blipFill rotWithShape="1">
          <a:blip r:embed="rId4">
            <a:alphaModFix/>
          </a:blip>
          <a:srcRect b="0" l="0" r="0" t="0"/>
          <a:stretch/>
        </p:blipFill>
        <p:spPr>
          <a:xfrm>
            <a:off x="1690388" y="925275"/>
            <a:ext cx="2586300" cy="2586300"/>
          </a:xfrm>
          <a:prstGeom prst="ellipse">
            <a:avLst/>
          </a:prstGeom>
          <a:noFill/>
          <a:ln>
            <a:noFill/>
          </a:ln>
        </p:spPr>
      </p:pic>
      <p:sp>
        <p:nvSpPr>
          <p:cNvPr id="66" name="Shape 66"/>
          <p:cNvSpPr txBox="1"/>
          <p:nvPr/>
        </p:nvSpPr>
        <p:spPr>
          <a:xfrm>
            <a:off x="1690388" y="3511450"/>
            <a:ext cx="2586300" cy="100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Ricky Pan</a:t>
            </a:r>
            <a:endParaRPr sz="2000">
              <a:latin typeface="Montserrat"/>
              <a:ea typeface="Montserrat"/>
              <a:cs typeface="Montserrat"/>
              <a:sym typeface="Montserrat"/>
            </a:endParaRPr>
          </a:p>
          <a:p>
            <a:pPr indent="0" lvl="0" marL="0" rtl="0" algn="ctr">
              <a:spcBef>
                <a:spcPts val="0"/>
              </a:spcBef>
              <a:spcAft>
                <a:spcPts val="0"/>
              </a:spcAft>
              <a:buNone/>
            </a:pPr>
            <a:r>
              <a:rPr lang="en-US" sz="1800">
                <a:latin typeface="Montserrat Light"/>
                <a:ea typeface="Montserrat Light"/>
                <a:cs typeface="Montserrat Light"/>
                <a:sym typeface="Montserrat Light"/>
              </a:rPr>
              <a:t>Junior</a:t>
            </a:r>
            <a:endParaRPr sz="1800">
              <a:latin typeface="Montserrat Light"/>
              <a:ea typeface="Montserrat Light"/>
              <a:cs typeface="Montserrat Light"/>
              <a:sym typeface="Montserrat Light"/>
            </a:endParaRPr>
          </a:p>
          <a:p>
            <a:pPr indent="0" lvl="0" marL="0" rtl="0" algn="ctr">
              <a:spcBef>
                <a:spcPts val="0"/>
              </a:spcBef>
              <a:spcAft>
                <a:spcPts val="0"/>
              </a:spcAft>
              <a:buNone/>
            </a:pPr>
            <a:r>
              <a:rPr lang="en-US" sz="1800">
                <a:latin typeface="Montserrat Light"/>
                <a:ea typeface="Montserrat Light"/>
                <a:cs typeface="Montserrat Light"/>
                <a:sym typeface="Montserrat Light"/>
              </a:rPr>
              <a:t>Applied Math &amp; Stats</a:t>
            </a:r>
            <a:endParaRPr sz="1800">
              <a:latin typeface="Montserrat Light"/>
              <a:ea typeface="Montserrat Light"/>
              <a:cs typeface="Montserrat Light"/>
              <a:sym typeface="Montserrat Light"/>
            </a:endParaRPr>
          </a:p>
        </p:txBody>
      </p:sp>
      <p:sp>
        <p:nvSpPr>
          <p:cNvPr id="67" name="Shape 6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Groups</a:t>
            </a:r>
            <a:endParaRPr>
              <a:latin typeface="Montserrat"/>
              <a:ea typeface="Montserrat"/>
              <a:cs typeface="Montserrat"/>
              <a:sym typeface="Montserrat"/>
            </a:endParaRPr>
          </a:p>
        </p:txBody>
      </p:sp>
      <p:sp>
        <p:nvSpPr>
          <p:cNvPr id="200" name="Shape 200"/>
          <p:cNvSpPr txBox="1"/>
          <p:nvPr>
            <p:ph idx="4294967295" type="body"/>
          </p:nvPr>
        </p:nvSpPr>
        <p:spPr>
          <a:xfrm>
            <a:off x="1530300" y="1262250"/>
            <a:ext cx="6083400" cy="261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US" sz="2000">
                <a:highlight>
                  <a:srgbClr val="F4CCCC"/>
                </a:highlight>
                <a:latin typeface="Consolas"/>
                <a:ea typeface="Consolas"/>
                <a:cs typeface="Consolas"/>
                <a:sym typeface="Consolas"/>
              </a:rPr>
              <a:t>Simplifies data into higher level categories</a:t>
            </a:r>
            <a:endParaRPr sz="2000">
              <a:highlight>
                <a:srgbClr val="F4CCCC"/>
              </a:highlight>
              <a:latin typeface="Consolas"/>
              <a:ea typeface="Consolas"/>
              <a:cs typeface="Consolas"/>
              <a:sym typeface="Consolas"/>
            </a:endParaRPr>
          </a:p>
        </p:txBody>
      </p:sp>
      <p:sp>
        <p:nvSpPr>
          <p:cNvPr id="201" name="Shape 201"/>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Groups</a:t>
            </a:r>
            <a:endParaRPr>
              <a:latin typeface="Montserrat"/>
              <a:ea typeface="Montserrat"/>
              <a:cs typeface="Montserrat"/>
              <a:sym typeface="Montserrat"/>
            </a:endParaRPr>
          </a:p>
        </p:txBody>
      </p:sp>
      <p:sp>
        <p:nvSpPr>
          <p:cNvPr id="207" name="Shape 20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ontserrat Light"/>
              <a:buChar char="●"/>
            </a:pPr>
            <a:r>
              <a:rPr lang="en-US">
                <a:latin typeface="Montserrat Light"/>
                <a:ea typeface="Montserrat Light"/>
                <a:cs typeface="Montserrat Light"/>
                <a:sym typeface="Montserrat Light"/>
              </a:rPr>
              <a:t>Right click on labels in worksheet and highlight subsets you’d like to make a group from.</a:t>
            </a:r>
            <a:endParaRPr>
              <a:latin typeface="Montserrat Light"/>
              <a:ea typeface="Montserrat Light"/>
              <a:cs typeface="Montserrat Light"/>
              <a:sym typeface="Montserrat Light"/>
            </a:endParaRPr>
          </a:p>
          <a:p>
            <a:pPr indent="-317500" lvl="0" marL="457200" rtl="0">
              <a:spcBef>
                <a:spcPts val="0"/>
              </a:spcBef>
              <a:spcAft>
                <a:spcPts val="0"/>
              </a:spcAft>
              <a:buSzPts val="1400"/>
              <a:buFont typeface="Montserrat Light"/>
              <a:buChar char="●"/>
            </a:pPr>
            <a:r>
              <a:rPr lang="en-US">
                <a:latin typeface="Montserrat Light"/>
                <a:ea typeface="Montserrat Light"/>
                <a:cs typeface="Montserrat Light"/>
                <a:sym typeface="Montserrat Light"/>
              </a:rPr>
              <a:t>Right click a dimension and create group from certain values.</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208" name="Shape 208"/>
          <p:cNvSpPr txBox="1"/>
          <p:nvPr>
            <p:ph idx="12" type="sldNum"/>
          </p:nvPr>
        </p:nvSpPr>
        <p:spPr>
          <a:xfrm>
            <a:off x="7753732" y="466321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pic>
        <p:nvPicPr>
          <p:cNvPr descr="Screen Shot 2017-11-12 at 2.19.40 AM.png" id="209" name="Shape 209"/>
          <p:cNvPicPr preferRelativeResize="0"/>
          <p:nvPr/>
        </p:nvPicPr>
        <p:blipFill>
          <a:blip r:embed="rId3">
            <a:alphaModFix/>
          </a:blip>
          <a:stretch>
            <a:fillRect/>
          </a:stretch>
        </p:blipFill>
        <p:spPr>
          <a:xfrm>
            <a:off x="4832400" y="1152475"/>
            <a:ext cx="3999899" cy="3416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Groups</a:t>
            </a:r>
            <a:endParaRPr>
              <a:latin typeface="Montserrat"/>
              <a:ea typeface="Montserrat"/>
              <a:cs typeface="Montserrat"/>
              <a:sym typeface="Montserrat"/>
            </a:endParaRPr>
          </a:p>
        </p:txBody>
      </p:sp>
      <p:sp>
        <p:nvSpPr>
          <p:cNvPr id="215" name="Shape 215"/>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latin typeface="Montserrat Light"/>
                <a:ea typeface="Montserrat Light"/>
                <a:cs typeface="Montserrat Light"/>
                <a:sym typeface="Montserrat Light"/>
              </a:rPr>
              <a:t>You can also filter by groups!</a:t>
            </a:r>
            <a:endParaRPr>
              <a:latin typeface="Montserrat Light"/>
              <a:ea typeface="Montserrat Light"/>
              <a:cs typeface="Montserrat Light"/>
              <a:sym typeface="Montserrat Light"/>
            </a:endParaRPr>
          </a:p>
          <a:p>
            <a:pPr indent="0" lvl="0" marL="0" rtl="0">
              <a:spcBef>
                <a:spcPts val="1600"/>
              </a:spcBef>
              <a:spcAft>
                <a:spcPts val="0"/>
              </a:spcAft>
              <a:buNone/>
            </a:pPr>
            <a:r>
              <a:rPr lang="en-US">
                <a:latin typeface="Montserrat Light"/>
                <a:ea typeface="Montserrat Light"/>
                <a:cs typeface="Montserrat Light"/>
                <a:sym typeface="Montserrat Light"/>
              </a:rPr>
              <a:t>Try going to previous worksheet with the top 50 cities by sale. Make a set from this group.</a:t>
            </a:r>
            <a:endParaRPr>
              <a:latin typeface="Montserrat Light"/>
              <a:ea typeface="Montserrat Light"/>
              <a:cs typeface="Montserrat Light"/>
              <a:sym typeface="Montserrat Light"/>
            </a:endParaRPr>
          </a:p>
          <a:p>
            <a:pPr indent="0" lvl="0" marL="0" rtl="0">
              <a:spcBef>
                <a:spcPts val="1600"/>
              </a:spcBef>
              <a:spcAft>
                <a:spcPts val="0"/>
              </a:spcAft>
              <a:buNone/>
            </a:pPr>
            <a:r>
              <a:rPr lang="en-US">
                <a:latin typeface="Montserrat Light"/>
                <a:ea typeface="Montserrat Light"/>
                <a:cs typeface="Montserrat Light"/>
                <a:sym typeface="Montserrat Light"/>
              </a:rPr>
              <a:t>First practice: Make a new treeplot of the categories and subcategories of the products as the classifications we want to examine, and their profit as the value we want to examine.</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216" name="Shape 216"/>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Bar Plots</a:t>
            </a:r>
            <a:endParaRPr>
              <a:latin typeface="Montserrat"/>
              <a:ea typeface="Montserrat"/>
              <a:cs typeface="Montserrat"/>
              <a:sym typeface="Montserrat"/>
            </a:endParaRPr>
          </a:p>
        </p:txBody>
      </p:sp>
      <p:sp>
        <p:nvSpPr>
          <p:cNvPr id="222" name="Shape 222"/>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
        <p:nvSpPr>
          <p:cNvPr id="223" name="Shape 223"/>
          <p:cNvSpPr txBox="1"/>
          <p:nvPr>
            <p:ph idx="4294967295" type="body"/>
          </p:nvPr>
        </p:nvSpPr>
        <p:spPr>
          <a:xfrm>
            <a:off x="1530300" y="1262250"/>
            <a:ext cx="6083400" cy="261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US" sz="2000">
                <a:latin typeface="Consolas"/>
                <a:ea typeface="Consolas"/>
                <a:cs typeface="Consolas"/>
                <a:sym typeface="Consolas"/>
              </a:rPr>
              <a:t>Useful for: measuring differences between variables</a:t>
            </a:r>
            <a:endParaRPr sz="20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Barplot practice</a:t>
            </a:r>
            <a:endParaRPr>
              <a:latin typeface="Montserrat"/>
              <a:ea typeface="Montserrat"/>
              <a:cs typeface="Montserrat"/>
              <a:sym typeface="Montserrat"/>
            </a:endParaRPr>
          </a:p>
        </p:txBody>
      </p:sp>
      <p:sp>
        <p:nvSpPr>
          <p:cNvPr id="229" name="Shape 229"/>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999999"/>
                </a:solidFill>
                <a:latin typeface="Montserrat Light"/>
                <a:ea typeface="Montserrat Light"/>
                <a:cs typeface="Montserrat Light"/>
                <a:sym typeface="Montserrat Light"/>
              </a:rPr>
              <a:t>Find the sales of each product type for each region, and measure them as barplots. </a:t>
            </a:r>
            <a:endParaRPr>
              <a:solidFill>
                <a:srgbClr val="999999"/>
              </a:solidFill>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230" name="Shape 230"/>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Barplot practice</a:t>
            </a:r>
            <a:endParaRPr>
              <a:latin typeface="Montserrat"/>
              <a:ea typeface="Montserrat"/>
              <a:cs typeface="Montserrat"/>
              <a:sym typeface="Montserrat"/>
            </a:endParaRPr>
          </a:p>
        </p:txBody>
      </p:sp>
      <p:sp>
        <p:nvSpPr>
          <p:cNvPr id="236" name="Shape 236"/>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999999"/>
                </a:solidFill>
                <a:latin typeface="Montserrat Light"/>
                <a:ea typeface="Montserrat Light"/>
                <a:cs typeface="Montserrat Light"/>
                <a:sym typeface="Montserrat Light"/>
              </a:rPr>
              <a:t>We can further our insights with an additional row. Let’s color by profit.</a:t>
            </a:r>
            <a:endParaRPr>
              <a:solidFill>
                <a:srgbClr val="999999"/>
              </a:solidFill>
              <a:latin typeface="Montserrat Light"/>
              <a:ea typeface="Montserrat Light"/>
              <a:cs typeface="Montserrat Light"/>
              <a:sym typeface="Montserrat Light"/>
            </a:endParaRPr>
          </a:p>
          <a:p>
            <a:pPr indent="0" lvl="0" marL="0" rtl="0">
              <a:spcBef>
                <a:spcPts val="1600"/>
              </a:spcBef>
              <a:spcAft>
                <a:spcPts val="0"/>
              </a:spcAft>
              <a:buNone/>
            </a:pPr>
            <a:r>
              <a:t/>
            </a:r>
            <a:endParaRPr>
              <a:solidFill>
                <a:srgbClr val="999999"/>
              </a:solidFill>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237" name="Shape 23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descr="Screen Shot 2017-11-12 at 2.24.12 AM.png" id="238" name="Shape 238"/>
          <p:cNvPicPr preferRelativeResize="0"/>
          <p:nvPr/>
        </p:nvPicPr>
        <p:blipFill>
          <a:blip r:embed="rId3">
            <a:alphaModFix/>
          </a:blip>
          <a:stretch>
            <a:fillRect/>
          </a:stretch>
        </p:blipFill>
        <p:spPr>
          <a:xfrm>
            <a:off x="1519500" y="1184300"/>
            <a:ext cx="5495527" cy="3667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Barplot</a:t>
            </a:r>
            <a:r>
              <a:rPr lang="en-US" sz="1500">
                <a:solidFill>
                  <a:schemeClr val="dk1"/>
                </a:solidFill>
                <a:latin typeface="Montserrat"/>
                <a:ea typeface="Montserrat"/>
                <a:cs typeface="Montserrat"/>
                <a:sym typeface="Montserrat"/>
              </a:rPr>
              <a:t>: Practice</a:t>
            </a:r>
            <a:endParaRPr>
              <a:latin typeface="Montserrat"/>
              <a:ea typeface="Montserrat"/>
              <a:cs typeface="Montserrat"/>
              <a:sym typeface="Montserrat"/>
            </a:endParaRPr>
          </a:p>
        </p:txBody>
      </p:sp>
      <p:sp>
        <p:nvSpPr>
          <p:cNvPr id="244" name="Shape 244"/>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rgbClr val="999999"/>
              </a:solidFill>
              <a:latin typeface="Montserrat"/>
              <a:ea typeface="Montserrat"/>
              <a:cs typeface="Montserrat"/>
              <a:sym typeface="Montserrat"/>
            </a:endParaRPr>
          </a:p>
          <a:p>
            <a:pPr indent="0" lvl="0" marL="0" rtl="0">
              <a:spcBef>
                <a:spcPts val="1600"/>
              </a:spcBef>
              <a:spcAft>
                <a:spcPts val="0"/>
              </a:spcAft>
              <a:buNone/>
            </a:pPr>
            <a:r>
              <a:rPr lang="en-US">
                <a:latin typeface="Montserrat Light"/>
                <a:ea typeface="Montserrat Light"/>
                <a:cs typeface="Montserrat Light"/>
                <a:sym typeface="Montserrat Light"/>
              </a:rPr>
              <a:t>Make a plot of the average sales of the cities, in descending order. Color by state. What is interesting about this plot?</a:t>
            </a:r>
            <a:endParaRPr>
              <a:latin typeface="Montserrat Light"/>
              <a:ea typeface="Montserrat Light"/>
              <a:cs typeface="Montserrat Light"/>
              <a:sym typeface="Montserrat Light"/>
            </a:endParaRPr>
          </a:p>
          <a:p>
            <a:pPr indent="0" lvl="0" marL="0" rtl="0">
              <a:spcBef>
                <a:spcPts val="1600"/>
              </a:spcBef>
              <a:spcAft>
                <a:spcPts val="1600"/>
              </a:spcAft>
              <a:buNone/>
            </a:pPr>
            <a:r>
              <a:rPr lang="en-US">
                <a:latin typeface="Montserrat Light"/>
                <a:ea typeface="Montserrat Light"/>
                <a:cs typeface="Montserrat Light"/>
                <a:sym typeface="Montserrat Light"/>
              </a:rPr>
              <a:t>What’s the advantage of using average sales over sum of sales?</a:t>
            </a:r>
            <a:endParaRPr>
              <a:latin typeface="Montserrat Light"/>
              <a:ea typeface="Montserrat Light"/>
              <a:cs typeface="Montserrat Light"/>
              <a:sym typeface="Montserrat Light"/>
            </a:endParaRPr>
          </a:p>
        </p:txBody>
      </p:sp>
      <p:sp>
        <p:nvSpPr>
          <p:cNvPr id="245" name="Shape 245"/>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Line plots</a:t>
            </a:r>
            <a:endParaRPr>
              <a:latin typeface="Montserrat"/>
              <a:ea typeface="Montserrat"/>
              <a:cs typeface="Montserrat"/>
              <a:sym typeface="Montserrat"/>
            </a:endParaRPr>
          </a:p>
        </p:txBody>
      </p:sp>
      <p:sp>
        <p:nvSpPr>
          <p:cNvPr id="251" name="Shape 251"/>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
        <p:nvSpPr>
          <p:cNvPr id="252" name="Shape 252"/>
          <p:cNvSpPr txBox="1"/>
          <p:nvPr>
            <p:ph idx="4294967295" type="body"/>
          </p:nvPr>
        </p:nvSpPr>
        <p:spPr>
          <a:xfrm>
            <a:off x="1530300" y="1262250"/>
            <a:ext cx="6083400" cy="261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US" sz="2000">
                <a:latin typeface="Consolas"/>
                <a:ea typeface="Consolas"/>
                <a:cs typeface="Consolas"/>
                <a:sym typeface="Consolas"/>
              </a:rPr>
              <a:t>Useful for: measuring rates of change</a:t>
            </a:r>
            <a:endParaRPr sz="20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Lineplot practice</a:t>
            </a:r>
            <a:endParaRPr>
              <a:latin typeface="Montserrat"/>
              <a:ea typeface="Montserrat"/>
              <a:cs typeface="Montserrat"/>
              <a:sym typeface="Montserrat"/>
            </a:endParaRPr>
          </a:p>
        </p:txBody>
      </p:sp>
      <p:sp>
        <p:nvSpPr>
          <p:cNvPr id="258" name="Shape 258"/>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000000"/>
                </a:solidFill>
                <a:latin typeface="Montserrat Light"/>
                <a:ea typeface="Montserrat Light"/>
                <a:cs typeface="Montserrat Light"/>
                <a:sym typeface="Montserrat Light"/>
              </a:rPr>
              <a:t>Find how many shipments made by each salesperson.</a:t>
            </a:r>
            <a:endParaRPr>
              <a:solidFill>
                <a:srgbClr val="000000"/>
              </a:solidFill>
              <a:latin typeface="Montserrat Light"/>
              <a:ea typeface="Montserrat Light"/>
              <a:cs typeface="Montserrat Light"/>
              <a:sym typeface="Montserrat Light"/>
            </a:endParaRPr>
          </a:p>
          <a:p>
            <a:pPr indent="0" lvl="0" marL="0" rtl="0">
              <a:spcBef>
                <a:spcPts val="1600"/>
              </a:spcBef>
              <a:spcAft>
                <a:spcPts val="0"/>
              </a:spcAft>
              <a:buNone/>
            </a:pPr>
            <a:r>
              <a:rPr lang="en-US">
                <a:solidFill>
                  <a:srgbClr val="000000"/>
                </a:solidFill>
                <a:latin typeface="Montserrat Light"/>
                <a:ea typeface="Montserrat Light"/>
                <a:cs typeface="Montserrat Light"/>
                <a:sym typeface="Montserrat Light"/>
              </a:rPr>
              <a:t>Bonus: How can we find the trends for each plot?</a:t>
            </a:r>
            <a:endParaRPr>
              <a:solidFill>
                <a:srgbClr val="000000"/>
              </a:solidFill>
              <a:latin typeface="Montserrat Light"/>
              <a:ea typeface="Montserrat Light"/>
              <a:cs typeface="Montserrat Light"/>
              <a:sym typeface="Montserrat Light"/>
            </a:endParaRPr>
          </a:p>
          <a:p>
            <a:pPr indent="0" lvl="0" marL="0" rtl="0">
              <a:spcBef>
                <a:spcPts val="1600"/>
              </a:spcBef>
              <a:spcAft>
                <a:spcPts val="0"/>
              </a:spcAft>
              <a:buNone/>
            </a:pPr>
            <a:r>
              <a:t/>
            </a:r>
            <a:endParaRPr>
              <a:solidFill>
                <a:srgbClr val="000000"/>
              </a:solidFill>
              <a:latin typeface="Montserrat Light"/>
              <a:ea typeface="Montserrat Light"/>
              <a:cs typeface="Montserrat Light"/>
              <a:sym typeface="Montserrat Light"/>
            </a:endParaRPr>
          </a:p>
          <a:p>
            <a:pPr indent="0" lvl="0" marL="0" rtl="0">
              <a:spcBef>
                <a:spcPts val="1600"/>
              </a:spcBef>
              <a:spcAft>
                <a:spcPts val="1600"/>
              </a:spcAft>
              <a:buNone/>
            </a:pPr>
            <a:r>
              <a:t/>
            </a:r>
            <a:endParaRPr>
              <a:solidFill>
                <a:srgbClr val="000000"/>
              </a:solidFill>
              <a:latin typeface="Montserrat Light"/>
              <a:ea typeface="Montserrat Light"/>
              <a:cs typeface="Montserrat Light"/>
              <a:sym typeface="Montserrat Light"/>
            </a:endParaRPr>
          </a:p>
        </p:txBody>
      </p:sp>
      <p:sp>
        <p:nvSpPr>
          <p:cNvPr id="259" name="Shape 259"/>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Treemap</a:t>
            </a:r>
            <a:endParaRPr>
              <a:latin typeface="Montserrat"/>
              <a:ea typeface="Montserrat"/>
              <a:cs typeface="Montserrat"/>
              <a:sym typeface="Montserrat"/>
            </a:endParaRPr>
          </a:p>
        </p:txBody>
      </p:sp>
      <p:sp>
        <p:nvSpPr>
          <p:cNvPr id="265" name="Shape 265"/>
          <p:cNvSpPr txBox="1"/>
          <p:nvPr>
            <p:ph idx="4294967295" type="body"/>
          </p:nvPr>
        </p:nvSpPr>
        <p:spPr>
          <a:xfrm>
            <a:off x="1530300" y="1262250"/>
            <a:ext cx="6083400" cy="261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US" sz="2000">
                <a:highlight>
                  <a:srgbClr val="F4CCCC"/>
                </a:highlight>
                <a:latin typeface="Consolas"/>
                <a:ea typeface="Consolas"/>
                <a:cs typeface="Consolas"/>
                <a:sym typeface="Consolas"/>
              </a:rPr>
              <a:t>Proper treemaps:</a:t>
            </a:r>
            <a:endParaRPr b="1" sz="2000">
              <a:highlight>
                <a:srgbClr val="F4CCCC"/>
              </a:highlight>
              <a:latin typeface="Consolas"/>
              <a:ea typeface="Consolas"/>
              <a:cs typeface="Consolas"/>
              <a:sym typeface="Consolas"/>
            </a:endParaRPr>
          </a:p>
          <a:p>
            <a:pPr indent="0" lvl="0" marL="0" rtl="0">
              <a:spcBef>
                <a:spcPts val="1600"/>
              </a:spcBef>
              <a:spcAft>
                <a:spcPts val="0"/>
              </a:spcAft>
              <a:buNone/>
            </a:pPr>
            <a:r>
              <a:rPr b="1" lang="en-US" sz="2000">
                <a:highlight>
                  <a:srgbClr val="F4CCCC"/>
                </a:highlight>
                <a:latin typeface="Consolas"/>
                <a:ea typeface="Consolas"/>
                <a:cs typeface="Consolas"/>
                <a:sym typeface="Consolas"/>
              </a:rPr>
              <a:t>Size: Measure</a:t>
            </a:r>
            <a:endParaRPr b="1" sz="2000">
              <a:highlight>
                <a:srgbClr val="F4CCCC"/>
              </a:highlight>
              <a:latin typeface="Consolas"/>
              <a:ea typeface="Consolas"/>
              <a:cs typeface="Consolas"/>
              <a:sym typeface="Consolas"/>
            </a:endParaRPr>
          </a:p>
          <a:p>
            <a:pPr indent="0" lvl="0" marL="0" rtl="0">
              <a:spcBef>
                <a:spcPts val="1600"/>
              </a:spcBef>
              <a:spcAft>
                <a:spcPts val="0"/>
              </a:spcAft>
              <a:buNone/>
            </a:pPr>
            <a:r>
              <a:rPr b="1" lang="en-US" sz="2000">
                <a:highlight>
                  <a:srgbClr val="F4CCCC"/>
                </a:highlight>
                <a:latin typeface="Consolas"/>
                <a:ea typeface="Consolas"/>
                <a:cs typeface="Consolas"/>
                <a:sym typeface="Consolas"/>
              </a:rPr>
              <a:t>Label: Dimension(s)</a:t>
            </a:r>
            <a:endParaRPr b="1" sz="2000">
              <a:highlight>
                <a:srgbClr val="F4CCCC"/>
              </a:highlight>
              <a:latin typeface="Consolas"/>
              <a:ea typeface="Consolas"/>
              <a:cs typeface="Consolas"/>
              <a:sym typeface="Consolas"/>
            </a:endParaRPr>
          </a:p>
          <a:p>
            <a:pPr indent="0" lvl="0" marL="0" rtl="0">
              <a:spcBef>
                <a:spcPts val="1600"/>
              </a:spcBef>
              <a:spcAft>
                <a:spcPts val="0"/>
              </a:spcAft>
              <a:buNone/>
            </a:pPr>
            <a:r>
              <a:t/>
            </a:r>
            <a:endParaRPr b="1" sz="2000">
              <a:highlight>
                <a:srgbClr val="F4CCCC"/>
              </a:highlight>
              <a:latin typeface="Consolas"/>
              <a:ea typeface="Consolas"/>
              <a:cs typeface="Consolas"/>
              <a:sym typeface="Consolas"/>
            </a:endParaRPr>
          </a:p>
          <a:p>
            <a:pPr indent="0" lvl="0" marL="0" rtl="0">
              <a:spcBef>
                <a:spcPts val="1600"/>
              </a:spcBef>
              <a:spcAft>
                <a:spcPts val="1600"/>
              </a:spcAft>
              <a:buNone/>
            </a:pPr>
            <a:r>
              <a:t/>
            </a:r>
            <a:endParaRPr b="1" sz="2000">
              <a:highlight>
                <a:srgbClr val="F4CCCC"/>
              </a:highlight>
              <a:latin typeface="Consolas"/>
              <a:ea typeface="Consolas"/>
              <a:cs typeface="Consolas"/>
              <a:sym typeface="Consolas"/>
            </a:endParaRPr>
          </a:p>
        </p:txBody>
      </p:sp>
      <p:sp>
        <p:nvSpPr>
          <p:cNvPr id="266" name="Shape 266"/>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246562" y="420078"/>
            <a:ext cx="32148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Teaching Assistants</a:t>
            </a:r>
            <a:endParaRPr>
              <a:latin typeface="Montserrat"/>
              <a:ea typeface="Montserrat"/>
              <a:cs typeface="Montserrat"/>
              <a:sym typeface="Montserrat"/>
            </a:endParaRPr>
          </a:p>
        </p:txBody>
      </p:sp>
      <p:pic>
        <p:nvPicPr>
          <p:cNvPr id="73" name="Shape 73"/>
          <p:cNvPicPr preferRelativeResize="0"/>
          <p:nvPr/>
        </p:nvPicPr>
        <p:blipFill>
          <a:blip r:embed="rId3">
            <a:alphaModFix/>
          </a:blip>
          <a:stretch>
            <a:fillRect/>
          </a:stretch>
        </p:blipFill>
        <p:spPr>
          <a:xfrm>
            <a:off x="4867313" y="925275"/>
            <a:ext cx="2586300" cy="2586300"/>
          </a:xfrm>
          <a:prstGeom prst="ellipse">
            <a:avLst/>
          </a:prstGeom>
          <a:noFill/>
          <a:ln>
            <a:noFill/>
          </a:ln>
        </p:spPr>
      </p:pic>
      <p:sp>
        <p:nvSpPr>
          <p:cNvPr id="74" name="Shape 74"/>
          <p:cNvSpPr txBox="1"/>
          <p:nvPr/>
        </p:nvSpPr>
        <p:spPr>
          <a:xfrm>
            <a:off x="4867213" y="3511450"/>
            <a:ext cx="2586300" cy="100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Katharine Chua</a:t>
            </a:r>
            <a:endParaRPr sz="2000">
              <a:latin typeface="Montserrat"/>
              <a:ea typeface="Montserrat"/>
              <a:cs typeface="Montserrat"/>
              <a:sym typeface="Montserrat"/>
            </a:endParaRPr>
          </a:p>
          <a:p>
            <a:pPr indent="0" lvl="0" marL="0" rtl="0" algn="ctr">
              <a:spcBef>
                <a:spcPts val="0"/>
              </a:spcBef>
              <a:spcAft>
                <a:spcPts val="0"/>
              </a:spcAft>
              <a:buNone/>
            </a:pPr>
            <a:r>
              <a:rPr lang="en-US" sz="1800">
                <a:latin typeface="Montserrat Light"/>
                <a:ea typeface="Montserrat Light"/>
                <a:cs typeface="Montserrat Light"/>
                <a:sym typeface="Montserrat Light"/>
              </a:rPr>
              <a:t>Sophomore</a:t>
            </a:r>
            <a:endParaRPr sz="1800">
              <a:latin typeface="Montserrat Light"/>
              <a:ea typeface="Montserrat Light"/>
              <a:cs typeface="Montserrat Light"/>
              <a:sym typeface="Montserrat Light"/>
            </a:endParaRPr>
          </a:p>
          <a:p>
            <a:pPr indent="0" lvl="0" marL="0" rtl="0" algn="ctr">
              <a:spcBef>
                <a:spcPts val="0"/>
              </a:spcBef>
              <a:spcAft>
                <a:spcPts val="0"/>
              </a:spcAft>
              <a:buNone/>
            </a:pPr>
            <a:r>
              <a:rPr lang="en-US" sz="1800">
                <a:latin typeface="Montserrat Light"/>
                <a:ea typeface="Montserrat Light"/>
                <a:cs typeface="Montserrat Light"/>
                <a:sym typeface="Montserrat Light"/>
              </a:rPr>
              <a:t>Econ</a:t>
            </a:r>
            <a:endParaRPr sz="1800">
              <a:latin typeface="Montserrat Light"/>
              <a:ea typeface="Montserrat Light"/>
              <a:cs typeface="Montserrat Light"/>
              <a:sym typeface="Montserrat Light"/>
            </a:endParaRPr>
          </a:p>
        </p:txBody>
      </p:sp>
      <p:pic>
        <p:nvPicPr>
          <p:cNvPr descr="22752467_2019211614772382_1480570873_n.jpg" id="75" name="Shape 75"/>
          <p:cNvPicPr preferRelativeResize="0"/>
          <p:nvPr/>
        </p:nvPicPr>
        <p:blipFill rotWithShape="1">
          <a:blip r:embed="rId4">
            <a:alphaModFix/>
          </a:blip>
          <a:srcRect b="0" l="0" r="0" t="0"/>
          <a:stretch/>
        </p:blipFill>
        <p:spPr>
          <a:xfrm>
            <a:off x="1690388" y="925275"/>
            <a:ext cx="2586300" cy="2586300"/>
          </a:xfrm>
          <a:prstGeom prst="ellipse">
            <a:avLst/>
          </a:prstGeom>
          <a:noFill/>
          <a:ln>
            <a:noFill/>
          </a:ln>
        </p:spPr>
      </p:pic>
      <p:sp>
        <p:nvSpPr>
          <p:cNvPr id="76" name="Shape 76"/>
          <p:cNvSpPr txBox="1"/>
          <p:nvPr/>
        </p:nvSpPr>
        <p:spPr>
          <a:xfrm>
            <a:off x="1690388" y="3511450"/>
            <a:ext cx="2586300" cy="100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Alex Nakagawa</a:t>
            </a:r>
            <a:endParaRPr sz="2000">
              <a:latin typeface="Montserrat"/>
              <a:ea typeface="Montserrat"/>
              <a:cs typeface="Montserrat"/>
              <a:sym typeface="Montserrat"/>
            </a:endParaRPr>
          </a:p>
          <a:p>
            <a:pPr indent="0" lvl="0" marL="0" rtl="0" algn="ctr">
              <a:spcBef>
                <a:spcPts val="0"/>
              </a:spcBef>
              <a:spcAft>
                <a:spcPts val="0"/>
              </a:spcAft>
              <a:buNone/>
            </a:pPr>
            <a:r>
              <a:rPr lang="en-US" sz="1800">
                <a:latin typeface="Montserrat Light"/>
                <a:ea typeface="Montserrat Light"/>
                <a:cs typeface="Montserrat Light"/>
                <a:sym typeface="Montserrat Light"/>
              </a:rPr>
              <a:t>Sophomore</a:t>
            </a:r>
            <a:endParaRPr sz="1800">
              <a:latin typeface="Montserrat Light"/>
              <a:ea typeface="Montserrat Light"/>
              <a:cs typeface="Montserrat Light"/>
              <a:sym typeface="Montserrat Light"/>
            </a:endParaRPr>
          </a:p>
          <a:p>
            <a:pPr indent="0" lvl="0" marL="0" rtl="0" algn="ctr">
              <a:spcBef>
                <a:spcPts val="0"/>
              </a:spcBef>
              <a:spcAft>
                <a:spcPts val="0"/>
              </a:spcAft>
              <a:buNone/>
            </a:pPr>
            <a:r>
              <a:rPr lang="en-US" sz="1800">
                <a:latin typeface="Montserrat Light"/>
                <a:ea typeface="Montserrat Light"/>
                <a:cs typeface="Montserrat Light"/>
                <a:sym typeface="Montserrat Light"/>
              </a:rPr>
              <a:t>CS</a:t>
            </a:r>
            <a:r>
              <a:rPr baseline="30000" lang="en-US" sz="1800">
                <a:latin typeface="Montserrat Light"/>
                <a:ea typeface="Montserrat Light"/>
                <a:cs typeface="Montserrat Light"/>
                <a:sym typeface="Montserrat Light"/>
              </a:rPr>
              <a:t>2</a:t>
            </a:r>
            <a:endParaRPr baseline="30000" sz="1800">
              <a:latin typeface="Montserrat Light"/>
              <a:ea typeface="Montserrat Light"/>
              <a:cs typeface="Montserrat Light"/>
              <a:sym typeface="Montserrat Light"/>
            </a:endParaRPr>
          </a:p>
        </p:txBody>
      </p:sp>
      <p:sp>
        <p:nvSpPr>
          <p:cNvPr id="77" name="Shape 7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nvSpPr>
        <p:spPr>
          <a:xfrm>
            <a:off x="212651" y="39972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Treemap</a:t>
            </a:r>
            <a:endParaRPr>
              <a:latin typeface="Montserrat"/>
              <a:ea typeface="Montserrat"/>
              <a:cs typeface="Montserrat"/>
              <a:sym typeface="Montserrat"/>
            </a:endParaRPr>
          </a:p>
        </p:txBody>
      </p:sp>
      <p:sp>
        <p:nvSpPr>
          <p:cNvPr id="272" name="Shape 272"/>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500">
                <a:solidFill>
                  <a:schemeClr val="dk1"/>
                </a:solidFill>
                <a:latin typeface="Montserrat"/>
                <a:ea typeface="Montserrat"/>
                <a:cs typeface="Montserrat"/>
                <a:sym typeface="Montserrat"/>
              </a:rPr>
              <a:t>Best used for: differences in categorical variables</a:t>
            </a:r>
            <a:endParaRPr sz="1500">
              <a:solidFill>
                <a:schemeClr val="dk1"/>
              </a:solidFill>
              <a:latin typeface="Montserrat"/>
              <a:ea typeface="Montserrat"/>
              <a:cs typeface="Montserrat"/>
              <a:sym typeface="Montserrat"/>
            </a:endParaRPr>
          </a:p>
          <a:p>
            <a:pPr indent="0" lvl="0" marL="0" rtl="0">
              <a:spcBef>
                <a:spcPts val="1600"/>
              </a:spcBef>
              <a:spcAft>
                <a:spcPts val="0"/>
              </a:spcAft>
              <a:buNone/>
            </a:pPr>
            <a:r>
              <a:rPr lang="en-US" sz="1500">
                <a:solidFill>
                  <a:schemeClr val="dk1"/>
                </a:solidFill>
                <a:latin typeface="Montserrat"/>
                <a:ea typeface="Montserrat"/>
                <a:cs typeface="Montserrat"/>
                <a:sym typeface="Montserrat"/>
              </a:rPr>
              <a:t>Demo: What is wrong with this type of treeplot?</a:t>
            </a:r>
            <a:endParaRPr sz="1500">
              <a:solidFill>
                <a:schemeClr val="dk1"/>
              </a:solidFill>
              <a:latin typeface="Montserrat"/>
              <a:ea typeface="Montserrat"/>
              <a:cs typeface="Montserrat"/>
              <a:sym typeface="Montserrat"/>
            </a:endParaRPr>
          </a:p>
          <a:p>
            <a:pPr indent="0" lvl="0" marL="0" rtl="0">
              <a:spcBef>
                <a:spcPts val="1600"/>
              </a:spcBef>
              <a:spcAft>
                <a:spcPts val="1600"/>
              </a:spcAft>
              <a:buNone/>
            </a:pPr>
            <a:r>
              <a:t/>
            </a:r>
            <a:endParaRPr sz="1500">
              <a:solidFill>
                <a:schemeClr val="dk1"/>
              </a:solidFill>
              <a:latin typeface="Montserrat"/>
              <a:ea typeface="Montserrat"/>
              <a:cs typeface="Montserrat"/>
              <a:sym typeface="Montserrat"/>
            </a:endParaRPr>
          </a:p>
        </p:txBody>
      </p:sp>
      <p:sp>
        <p:nvSpPr>
          <p:cNvPr id="273" name="Shape 273"/>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descr="Screen Shot 2017-11-12 at 2.56.10 AM.png" id="274" name="Shape 274"/>
          <p:cNvPicPr preferRelativeResize="0"/>
          <p:nvPr/>
        </p:nvPicPr>
        <p:blipFill>
          <a:blip r:embed="rId3">
            <a:alphaModFix/>
          </a:blip>
          <a:stretch>
            <a:fillRect/>
          </a:stretch>
        </p:blipFill>
        <p:spPr>
          <a:xfrm>
            <a:off x="1526277" y="1661325"/>
            <a:ext cx="5210698" cy="3170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Scatterplot</a:t>
            </a:r>
            <a:endParaRPr>
              <a:latin typeface="Montserrat"/>
              <a:ea typeface="Montserrat"/>
              <a:cs typeface="Montserrat"/>
              <a:sym typeface="Montserrat"/>
            </a:endParaRPr>
          </a:p>
        </p:txBody>
      </p:sp>
      <p:sp>
        <p:nvSpPr>
          <p:cNvPr id="280" name="Shape 280"/>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a:latin typeface="Montserrat Light"/>
                <a:ea typeface="Montserrat Light"/>
                <a:cs typeface="Montserrat Light"/>
                <a:sym typeface="Montserrat Light"/>
              </a:rPr>
              <a:t>Good for first glances at data, checking for possible patterns in distribution.</a:t>
            </a:r>
            <a:endParaRPr sz="1800">
              <a:latin typeface="Montserrat Light"/>
              <a:ea typeface="Montserrat Light"/>
              <a:cs typeface="Montserrat Light"/>
              <a:sym typeface="Montserrat Light"/>
            </a:endParaRPr>
          </a:p>
          <a:p>
            <a:pPr indent="0" lvl="0" marL="0" rtl="0">
              <a:spcBef>
                <a:spcPts val="1600"/>
              </a:spcBef>
              <a:spcAft>
                <a:spcPts val="1600"/>
              </a:spcAft>
              <a:buNone/>
            </a:pPr>
            <a:r>
              <a:rPr lang="en-US">
                <a:latin typeface="Montserrat Light"/>
                <a:ea typeface="Montserrat Light"/>
                <a:cs typeface="Montserrat Light"/>
                <a:sym typeface="Montserrat Light"/>
              </a:rPr>
              <a:t>Demo: display sales and profit relationship through scatterplot</a:t>
            </a:r>
            <a:endParaRPr>
              <a:latin typeface="Montserrat Light"/>
              <a:ea typeface="Montserrat Light"/>
              <a:cs typeface="Montserrat Light"/>
              <a:sym typeface="Montserrat Light"/>
            </a:endParaRPr>
          </a:p>
        </p:txBody>
      </p:sp>
      <p:sp>
        <p:nvSpPr>
          <p:cNvPr id="281" name="Shape 281"/>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Scatterplot Practice</a:t>
            </a:r>
            <a:endParaRPr>
              <a:latin typeface="Montserrat"/>
              <a:ea typeface="Montserrat"/>
              <a:cs typeface="Montserrat"/>
              <a:sym typeface="Montserrat"/>
            </a:endParaRPr>
          </a:p>
        </p:txBody>
      </p:sp>
      <p:sp>
        <p:nvSpPr>
          <p:cNvPr id="287" name="Shape 287"/>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US">
                <a:latin typeface="Montserrat Light"/>
                <a:ea typeface="Montserrat Light"/>
                <a:cs typeface="Montserrat Light"/>
                <a:sym typeface="Montserrat Light"/>
              </a:rPr>
              <a:t>How can I display the relationship between discount and profit ratio? What ways can I change the color and shape to gain better insight as to how this relationship appears for different locations in the United States?</a:t>
            </a:r>
            <a:endParaRPr>
              <a:latin typeface="Montserrat Light"/>
              <a:ea typeface="Montserrat Light"/>
              <a:cs typeface="Montserrat Light"/>
              <a:sym typeface="Montserrat Light"/>
            </a:endParaRPr>
          </a:p>
        </p:txBody>
      </p:sp>
      <p:sp>
        <p:nvSpPr>
          <p:cNvPr id="288" name="Shape 288"/>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a:latin typeface="Montserrat"/>
                <a:ea typeface="Montserrat"/>
                <a:cs typeface="Montserrat"/>
                <a:sym typeface="Montserrat"/>
              </a:rPr>
              <a:t>Maps</a:t>
            </a:r>
            <a:endParaRPr>
              <a:latin typeface="Montserrat"/>
              <a:ea typeface="Montserrat"/>
              <a:cs typeface="Montserrat"/>
              <a:sym typeface="Montserrat"/>
            </a:endParaRPr>
          </a:p>
        </p:txBody>
      </p:sp>
      <p:sp>
        <p:nvSpPr>
          <p:cNvPr id="294" name="Shape 294"/>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US">
                <a:solidFill>
                  <a:srgbClr val="999999"/>
                </a:solidFill>
                <a:latin typeface="Montserrat"/>
                <a:ea typeface="Montserrat"/>
                <a:cs typeface="Montserrat"/>
                <a:sym typeface="Montserrat"/>
              </a:rPr>
              <a:t>Requires geographic data, typically in form of latitude and longitude</a:t>
            </a:r>
            <a:endParaRPr b="1">
              <a:solidFill>
                <a:srgbClr val="999999"/>
              </a:solidFill>
              <a:latin typeface="Montserrat"/>
              <a:ea typeface="Montserrat"/>
              <a:cs typeface="Montserrat"/>
              <a:sym typeface="Montserrat"/>
            </a:endParaRPr>
          </a:p>
          <a:p>
            <a:pPr indent="0" lvl="0" marL="0" rtl="0">
              <a:spcBef>
                <a:spcPts val="1600"/>
              </a:spcBef>
              <a:spcAft>
                <a:spcPts val="0"/>
              </a:spcAft>
              <a:buNone/>
            </a:pPr>
            <a:r>
              <a:rPr b="1" lang="en-US">
                <a:solidFill>
                  <a:srgbClr val="999999"/>
                </a:solidFill>
                <a:latin typeface="Montserrat"/>
                <a:ea typeface="Montserrat"/>
                <a:cs typeface="Montserrat"/>
                <a:sym typeface="Montserrat"/>
              </a:rPr>
              <a:t>Good for quick visualization of where certain regions do better - allows for clustering</a:t>
            </a:r>
            <a:endParaRPr b="1">
              <a:solidFill>
                <a:srgbClr val="999999"/>
              </a:solidFill>
              <a:latin typeface="Montserrat"/>
              <a:ea typeface="Montserrat"/>
              <a:cs typeface="Montserrat"/>
              <a:sym typeface="Montserrat"/>
            </a:endParaRPr>
          </a:p>
          <a:p>
            <a:pPr indent="0" lvl="0" marL="0" rtl="0">
              <a:spcBef>
                <a:spcPts val="1600"/>
              </a:spcBef>
              <a:spcAft>
                <a:spcPts val="0"/>
              </a:spcAft>
              <a:buNone/>
            </a:pPr>
            <a:r>
              <a:rPr b="1" lang="en-US">
                <a:solidFill>
                  <a:srgbClr val="999999"/>
                </a:solidFill>
                <a:latin typeface="Montserrat"/>
                <a:ea typeface="Montserrat"/>
                <a:cs typeface="Montserrat"/>
                <a:sym typeface="Montserrat"/>
              </a:rPr>
              <a:t>Demo</a:t>
            </a:r>
            <a:endParaRPr b="1">
              <a:solidFill>
                <a:srgbClr val="999999"/>
              </a:solidFill>
              <a:latin typeface="Montserrat"/>
              <a:ea typeface="Montserrat"/>
              <a:cs typeface="Montserrat"/>
              <a:sym typeface="Montserrat"/>
            </a:endParaRPr>
          </a:p>
          <a:p>
            <a:pPr indent="0" lvl="0" marL="0" rtl="0">
              <a:spcBef>
                <a:spcPts val="1600"/>
              </a:spcBef>
              <a:spcAft>
                <a:spcPts val="0"/>
              </a:spcAft>
              <a:buNone/>
            </a:pPr>
            <a:r>
              <a:t/>
            </a:r>
            <a:endParaRPr b="1">
              <a:solidFill>
                <a:srgbClr val="999999"/>
              </a:solidFill>
              <a:latin typeface="Montserrat"/>
              <a:ea typeface="Montserrat"/>
              <a:cs typeface="Montserrat"/>
              <a:sym typeface="Montserra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295" name="Shape 295"/>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Example</a:t>
            </a:r>
            <a:endParaRPr>
              <a:latin typeface="Montserrat"/>
              <a:ea typeface="Montserrat"/>
              <a:cs typeface="Montserrat"/>
              <a:sym typeface="Montserrat"/>
            </a:endParaRPr>
          </a:p>
        </p:txBody>
      </p:sp>
      <p:sp>
        <p:nvSpPr>
          <p:cNvPr id="301" name="Shape 301"/>
          <p:cNvSpPr txBox="1"/>
          <p:nvPr>
            <p:ph idx="4294967295" type="body"/>
          </p:nvPr>
        </p:nvSpPr>
        <p:spPr>
          <a:xfrm>
            <a:off x="1530300" y="1262250"/>
            <a:ext cx="6103800" cy="3112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t/>
            </a:r>
            <a:endParaRPr sz="2000">
              <a:highlight>
                <a:srgbClr val="F4CCCC"/>
              </a:highlight>
              <a:latin typeface="Consolas"/>
              <a:ea typeface="Consolas"/>
              <a:cs typeface="Consolas"/>
              <a:sym typeface="Consolas"/>
            </a:endParaRPr>
          </a:p>
        </p:txBody>
      </p:sp>
      <p:sp>
        <p:nvSpPr>
          <p:cNvPr id="302" name="Shape 302"/>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descr="Screen Shot 2017-11-12 at 3.19.50 AM.png" id="303" name="Shape 303"/>
          <p:cNvPicPr preferRelativeResize="0"/>
          <p:nvPr/>
        </p:nvPicPr>
        <p:blipFill>
          <a:blip r:embed="rId3">
            <a:alphaModFix/>
          </a:blip>
          <a:stretch>
            <a:fillRect/>
          </a:stretch>
        </p:blipFill>
        <p:spPr>
          <a:xfrm>
            <a:off x="1397375" y="685575"/>
            <a:ext cx="6195800" cy="40544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Map Practice</a:t>
            </a:r>
            <a:endParaRPr>
              <a:latin typeface="Montserrat"/>
              <a:ea typeface="Montserrat"/>
              <a:cs typeface="Montserrat"/>
              <a:sym typeface="Montserrat"/>
            </a:endParaRPr>
          </a:p>
        </p:txBody>
      </p:sp>
      <p:sp>
        <p:nvSpPr>
          <p:cNvPr id="309" name="Shape 309"/>
          <p:cNvSpPr txBox="1"/>
          <p:nvPr>
            <p:ph idx="4294967295" type="body"/>
          </p:nvPr>
        </p:nvSpPr>
        <p:spPr>
          <a:xfrm>
            <a:off x="1530300" y="1262250"/>
            <a:ext cx="6103800" cy="3112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2000">
                <a:latin typeface="Consolas"/>
                <a:ea typeface="Consolas"/>
                <a:cs typeface="Consolas"/>
                <a:sym typeface="Consolas"/>
              </a:rPr>
              <a:t>Using our longitude and latitude data, find the average quarter profit for each state and plot them with sizes relative to their average profit ratio. How is this graph useful in comparison to a bar plot with the same data? </a:t>
            </a:r>
            <a:endParaRPr sz="2000">
              <a:latin typeface="Consolas"/>
              <a:ea typeface="Consolas"/>
              <a:cs typeface="Consolas"/>
              <a:sym typeface="Consolas"/>
            </a:endParaRPr>
          </a:p>
          <a:p>
            <a:pPr indent="0" lvl="0" marL="0" marR="0" rtl="0" algn="l">
              <a:lnSpc>
                <a:spcPct val="115000"/>
              </a:lnSpc>
              <a:spcBef>
                <a:spcPts val="1600"/>
              </a:spcBef>
              <a:spcAft>
                <a:spcPts val="1600"/>
              </a:spcAft>
              <a:buNone/>
            </a:pPr>
            <a:r>
              <a:rPr lang="en-US" sz="2000">
                <a:latin typeface="Consolas"/>
                <a:ea typeface="Consolas"/>
                <a:cs typeface="Consolas"/>
                <a:sym typeface="Consolas"/>
              </a:rPr>
              <a:t>What can we do to gain better control over our visualization?</a:t>
            </a:r>
            <a:endParaRPr sz="2000">
              <a:latin typeface="Consolas"/>
              <a:ea typeface="Consolas"/>
              <a:cs typeface="Consolas"/>
              <a:sym typeface="Consolas"/>
            </a:endParaRPr>
          </a:p>
        </p:txBody>
      </p:sp>
      <p:sp>
        <p:nvSpPr>
          <p:cNvPr id="310" name="Shape 310"/>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Dashboard Basics</a:t>
            </a:r>
            <a:endParaRPr>
              <a:latin typeface="Montserrat"/>
              <a:ea typeface="Montserrat"/>
              <a:cs typeface="Montserrat"/>
              <a:sym typeface="Montserrat"/>
            </a:endParaRPr>
          </a:p>
        </p:txBody>
      </p:sp>
      <p:sp>
        <p:nvSpPr>
          <p:cNvPr id="316" name="Shape 316"/>
          <p:cNvSpPr txBox="1"/>
          <p:nvPr>
            <p:ph idx="4294967295" type="body"/>
          </p:nvPr>
        </p:nvSpPr>
        <p:spPr>
          <a:xfrm>
            <a:off x="1530300" y="1262250"/>
            <a:ext cx="6083400" cy="261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000">
                <a:highlight>
                  <a:srgbClr val="F4CCCC"/>
                </a:highlight>
                <a:latin typeface="Consolas"/>
                <a:ea typeface="Consolas"/>
                <a:cs typeface="Consolas"/>
                <a:sym typeface="Consolas"/>
              </a:rPr>
              <a:t>Navigate to top: click new dashboard</a:t>
            </a:r>
            <a:endParaRPr sz="2000">
              <a:highlight>
                <a:srgbClr val="F4CCCC"/>
              </a:highlight>
              <a:latin typeface="Consolas"/>
              <a:ea typeface="Consolas"/>
              <a:cs typeface="Consolas"/>
              <a:sym typeface="Consolas"/>
            </a:endParaRPr>
          </a:p>
          <a:p>
            <a:pPr indent="0" lvl="0" marL="0" rtl="0">
              <a:spcBef>
                <a:spcPts val="1600"/>
              </a:spcBef>
              <a:spcAft>
                <a:spcPts val="1600"/>
              </a:spcAft>
              <a:buNone/>
            </a:pPr>
            <a:r>
              <a:rPr lang="en-US" sz="2000">
                <a:highlight>
                  <a:srgbClr val="F4CCCC"/>
                </a:highlight>
                <a:latin typeface="Consolas"/>
                <a:ea typeface="Consolas"/>
                <a:cs typeface="Consolas"/>
                <a:sym typeface="Consolas"/>
              </a:rPr>
              <a:t>Or: click new dashboard from bottom</a:t>
            </a:r>
            <a:endParaRPr sz="2000">
              <a:highlight>
                <a:srgbClr val="F4CCCC"/>
              </a:highlight>
              <a:latin typeface="Consolas"/>
              <a:ea typeface="Consolas"/>
              <a:cs typeface="Consolas"/>
              <a:sym typeface="Consolas"/>
            </a:endParaRPr>
          </a:p>
        </p:txBody>
      </p:sp>
      <p:sp>
        <p:nvSpPr>
          <p:cNvPr id="317" name="Shape 31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nvSpPr>
        <p:spPr>
          <a:xfrm>
            <a:off x="246551" y="420075"/>
            <a:ext cx="48336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Dashboards Cont.</a:t>
            </a:r>
            <a:endParaRPr>
              <a:latin typeface="Montserrat"/>
              <a:ea typeface="Montserrat"/>
              <a:cs typeface="Montserrat"/>
              <a:sym typeface="Montserrat"/>
            </a:endParaRPr>
          </a:p>
        </p:txBody>
      </p:sp>
      <p:sp>
        <p:nvSpPr>
          <p:cNvPr id="323" name="Shape 323"/>
          <p:cNvSpPr txBox="1"/>
          <p:nvPr>
            <p:ph idx="4294967295" type="body"/>
          </p:nvPr>
        </p:nvSpPr>
        <p:spPr>
          <a:xfrm>
            <a:off x="311700" y="828600"/>
            <a:ext cx="8520600" cy="3740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Add views (worksheets) to dashboard</a:t>
            </a:r>
            <a:endParaRPr>
              <a:latin typeface="Montserrat Light"/>
              <a:ea typeface="Montserrat Light"/>
              <a:cs typeface="Montserrat Light"/>
              <a:sym typeface="Montserrat Light"/>
            </a:endParaRPr>
          </a:p>
          <a:p>
            <a:pPr indent="-317500" lvl="1" marL="914400" marR="0" rtl="0" algn="l">
              <a:lnSpc>
                <a:spcPct val="115000"/>
              </a:lnSpc>
              <a:spcBef>
                <a:spcPts val="0"/>
              </a:spcBef>
              <a:spcAft>
                <a:spcPts val="0"/>
              </a:spcAft>
              <a:buSzPts val="1400"/>
              <a:buFont typeface="Montserrat Light"/>
              <a:buAutoNum type="alphaLcPeriod"/>
            </a:pPr>
            <a:r>
              <a:rPr lang="en-US">
                <a:latin typeface="Montserrat Light"/>
                <a:ea typeface="Montserrat Light"/>
                <a:cs typeface="Montserrat Light"/>
                <a:sym typeface="Montserrat Light"/>
              </a:rPr>
              <a:t>We’re going to use the example worksheets from before.</a:t>
            </a:r>
            <a:endParaRPr>
              <a:latin typeface="Montserrat Light"/>
              <a:ea typeface="Montserrat Light"/>
              <a:cs typeface="Montserrat Light"/>
              <a:sym typeface="Montserrat Light"/>
            </a:endParaRPr>
          </a:p>
          <a:p>
            <a:pPr indent="-342900" lvl="0" marL="457200" marR="0" rtl="0" algn="l">
              <a:lnSpc>
                <a:spcPct val="115000"/>
              </a:lnSpc>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Use floating for greater flexibility, non-floating if you need something to stick</a:t>
            </a:r>
            <a:endParaRPr>
              <a:latin typeface="Montserrat Light"/>
              <a:ea typeface="Montserrat Light"/>
              <a:cs typeface="Montserrat Light"/>
              <a:sym typeface="Montserrat Light"/>
            </a:endParaRPr>
          </a:p>
          <a:p>
            <a:pPr indent="-342900" lvl="0" marL="457200" marR="0" rtl="0" algn="l">
              <a:lnSpc>
                <a:spcPct val="115000"/>
              </a:lnSpc>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Objects</a:t>
            </a:r>
            <a:endParaRPr>
              <a:latin typeface="Montserrat Light"/>
              <a:ea typeface="Montserrat Light"/>
              <a:cs typeface="Montserrat Light"/>
              <a:sym typeface="Montserrat Light"/>
            </a:endParaRPr>
          </a:p>
          <a:p>
            <a:pPr indent="-342900" lvl="0" marL="457200" marR="0" rtl="0" algn="l">
              <a:lnSpc>
                <a:spcPct val="115000"/>
              </a:lnSpc>
              <a:spcBef>
                <a:spcPts val="0"/>
              </a:spcBef>
              <a:spcAft>
                <a:spcPts val="0"/>
              </a:spcAft>
              <a:buSzPts val="1800"/>
              <a:buFont typeface="Montserrat Light"/>
              <a:buAutoNum type="arabicPeriod"/>
            </a:pPr>
            <a:r>
              <a:rPr lang="en-US">
                <a:latin typeface="Montserrat Light"/>
                <a:ea typeface="Montserrat Light"/>
                <a:cs typeface="Montserrat Light"/>
                <a:sym typeface="Montserrat Light"/>
              </a:rPr>
              <a:t>Website linking</a:t>
            </a:r>
            <a:endParaRPr>
              <a:latin typeface="Montserrat Light"/>
              <a:ea typeface="Montserrat Light"/>
              <a:cs typeface="Montserrat Light"/>
              <a:sym typeface="Montserrat Light"/>
            </a:endParaRPr>
          </a:p>
          <a:p>
            <a:pPr indent="0" lvl="0" marL="0" marR="0" rtl="0" algn="l">
              <a:lnSpc>
                <a:spcPct val="115000"/>
              </a:lnSpc>
              <a:spcBef>
                <a:spcPts val="1600"/>
              </a:spcBef>
              <a:spcAft>
                <a:spcPts val="0"/>
              </a:spcAft>
              <a:buNone/>
            </a:pPr>
            <a:r>
              <a:t/>
            </a:r>
            <a:endParaRPr>
              <a:latin typeface="Montserrat Light"/>
              <a:ea typeface="Montserrat Light"/>
              <a:cs typeface="Montserrat Light"/>
              <a:sym typeface="Montserrat Light"/>
            </a:endParaRPr>
          </a:p>
          <a:p>
            <a:pPr indent="0" lvl="0" marL="0" rtl="0">
              <a:spcBef>
                <a:spcPts val="1600"/>
              </a:spcBef>
              <a:spcAft>
                <a:spcPts val="1600"/>
              </a:spcAft>
              <a:buNone/>
            </a:pPr>
            <a:r>
              <a:t/>
            </a:r>
            <a:endParaRPr>
              <a:latin typeface="Montserrat Light"/>
              <a:ea typeface="Montserrat Light"/>
              <a:cs typeface="Montserrat Light"/>
              <a:sym typeface="Montserrat Light"/>
            </a:endParaRPr>
          </a:p>
        </p:txBody>
      </p:sp>
      <p:sp>
        <p:nvSpPr>
          <p:cNvPr id="324" name="Shape 324"/>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Dashboard Project</a:t>
            </a:r>
            <a:endParaRPr>
              <a:latin typeface="Montserrat"/>
              <a:ea typeface="Montserrat"/>
              <a:cs typeface="Montserrat"/>
              <a:sym typeface="Montserrat"/>
            </a:endParaRPr>
          </a:p>
        </p:txBody>
      </p:sp>
      <p:sp>
        <p:nvSpPr>
          <p:cNvPr id="330" name="Shape 330"/>
          <p:cNvSpPr txBox="1"/>
          <p:nvPr>
            <p:ph idx="4294967295" type="body"/>
          </p:nvPr>
        </p:nvSpPr>
        <p:spPr>
          <a:xfrm>
            <a:off x="1190350" y="1226825"/>
            <a:ext cx="7162500" cy="261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000" u="sng">
                <a:latin typeface="Consolas"/>
                <a:ea typeface="Consolas"/>
                <a:cs typeface="Consolas"/>
                <a:sym typeface="Consolas"/>
              </a:rPr>
              <a:t>Hands-on Project</a:t>
            </a:r>
            <a:endParaRPr b="1" sz="2000" u="sng">
              <a:latin typeface="Consolas"/>
              <a:ea typeface="Consolas"/>
              <a:cs typeface="Consolas"/>
              <a:sym typeface="Consolas"/>
            </a:endParaRPr>
          </a:p>
          <a:p>
            <a:pPr indent="0" lvl="0" marL="0" rtl="0" algn="ctr">
              <a:spcBef>
                <a:spcPts val="1600"/>
              </a:spcBef>
              <a:spcAft>
                <a:spcPts val="0"/>
              </a:spcAft>
              <a:buNone/>
            </a:pPr>
            <a:r>
              <a:rPr lang="en-US" sz="2000">
                <a:latin typeface="Consolas"/>
                <a:ea typeface="Consolas"/>
                <a:cs typeface="Consolas"/>
                <a:sym typeface="Consolas"/>
              </a:rPr>
              <a:t>Build a dashboard from scratch. </a:t>
            </a:r>
            <a:endParaRPr sz="2000">
              <a:latin typeface="Consolas"/>
              <a:ea typeface="Consolas"/>
              <a:cs typeface="Consolas"/>
              <a:sym typeface="Consolas"/>
            </a:endParaRPr>
          </a:p>
          <a:p>
            <a:pPr indent="0" lvl="0" marL="0" rtl="0" algn="ctr">
              <a:spcBef>
                <a:spcPts val="1600"/>
              </a:spcBef>
              <a:spcAft>
                <a:spcPts val="0"/>
              </a:spcAft>
              <a:buNone/>
            </a:pPr>
            <a:r>
              <a:rPr lang="en-US" sz="2000">
                <a:latin typeface="Consolas"/>
                <a:ea typeface="Consolas"/>
                <a:cs typeface="Consolas"/>
                <a:sym typeface="Consolas"/>
              </a:rPr>
              <a:t>Try: Create interactive dashboard that lets a user examine quantity of products produced per ship mode, its profitability over time, and variance of sales over each state.</a:t>
            </a:r>
            <a:endParaRPr sz="2000">
              <a:latin typeface="Consolas"/>
              <a:ea typeface="Consolas"/>
              <a:cs typeface="Consolas"/>
              <a:sym typeface="Consolas"/>
            </a:endParaRPr>
          </a:p>
          <a:p>
            <a:pPr indent="0" lvl="0" marL="0" rtl="0" algn="ctr">
              <a:spcBef>
                <a:spcPts val="1600"/>
              </a:spcBef>
              <a:spcAft>
                <a:spcPts val="1600"/>
              </a:spcAft>
              <a:buNone/>
            </a:pPr>
            <a:r>
              <a:t/>
            </a:r>
            <a:endParaRPr sz="2000">
              <a:latin typeface="Consolas"/>
              <a:ea typeface="Consolas"/>
              <a:cs typeface="Consolas"/>
              <a:sym typeface="Consolas"/>
            </a:endParaRPr>
          </a:p>
        </p:txBody>
      </p:sp>
      <p:sp>
        <p:nvSpPr>
          <p:cNvPr id="331" name="Shape 331"/>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Thanks!</a:t>
            </a:r>
            <a:endParaRPr>
              <a:latin typeface="Montserrat"/>
              <a:ea typeface="Montserrat"/>
              <a:cs typeface="Montserrat"/>
              <a:sym typeface="Montserrat"/>
            </a:endParaRPr>
          </a:p>
        </p:txBody>
      </p:sp>
      <p:sp>
        <p:nvSpPr>
          <p:cNvPr id="337" name="Shape 33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
        <p:nvSpPr>
          <p:cNvPr id="338" name="Shape 338"/>
          <p:cNvSpPr txBox="1"/>
          <p:nvPr>
            <p:ph idx="4294967295" type="body"/>
          </p:nvPr>
        </p:nvSpPr>
        <p:spPr>
          <a:xfrm>
            <a:off x="1530300" y="1262250"/>
            <a:ext cx="6083400" cy="261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Feedback Form</a:t>
            </a:r>
            <a:endParaRPr sz="2000">
              <a:latin typeface="Montserrat"/>
              <a:ea typeface="Montserrat"/>
              <a:cs typeface="Montserrat"/>
              <a:sym typeface="Montserrat"/>
            </a:endParaRPr>
          </a:p>
          <a:p>
            <a:pPr indent="0" lvl="0" marL="0" rtl="0" algn="ctr">
              <a:spcBef>
                <a:spcPts val="1600"/>
              </a:spcBef>
              <a:spcAft>
                <a:spcPts val="1600"/>
              </a:spcAft>
              <a:buNone/>
            </a:pPr>
            <a:r>
              <a:rPr lang="en-US" sz="2000" u="sng">
                <a:solidFill>
                  <a:schemeClr val="hlink"/>
                </a:solidFill>
                <a:latin typeface="Montserrat"/>
                <a:ea typeface="Montserrat"/>
                <a:cs typeface="Montserrat"/>
                <a:sym typeface="Montserrat"/>
                <a:hlinkClick r:id="rId3"/>
              </a:rPr>
              <a:t>https://goo.gl/forms/ySMEiNf7FEcLFWOi2</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Ice Breaker</a:t>
            </a:r>
            <a:endParaRPr>
              <a:latin typeface="Montserrat"/>
              <a:ea typeface="Montserrat"/>
              <a:cs typeface="Montserrat"/>
              <a:sym typeface="Montserrat"/>
            </a:endParaRPr>
          </a:p>
        </p:txBody>
      </p:sp>
      <p:sp>
        <p:nvSpPr>
          <p:cNvPr id="83" name="Shape 83"/>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graphicFrame>
        <p:nvGraphicFramePr>
          <p:cNvPr id="84" name="Shape 84"/>
          <p:cNvGraphicFramePr/>
          <p:nvPr/>
        </p:nvGraphicFramePr>
        <p:xfrm>
          <a:off x="240875" y="2023125"/>
          <a:ext cx="3000000" cy="3000000"/>
        </p:xfrm>
        <a:graphic>
          <a:graphicData uri="http://schemas.openxmlformats.org/drawingml/2006/table">
            <a:tbl>
              <a:tblPr>
                <a:noFill/>
                <a:tableStyleId>{DDD3124E-13DF-45DC-A50B-51FD4AA8FD77}</a:tableStyleId>
              </a:tblPr>
              <a:tblGrid>
                <a:gridCol w="1732450"/>
                <a:gridCol w="1732450"/>
                <a:gridCol w="1732450"/>
                <a:gridCol w="1732450"/>
                <a:gridCol w="1732450"/>
              </a:tblGrid>
              <a:tr h="381000">
                <a:tc>
                  <a:txBody>
                    <a:bodyPr>
                      <a:noAutofit/>
                    </a:bodyPr>
                    <a:lstStyle/>
                    <a:p>
                      <a:pPr indent="0" lvl="0" marL="0">
                        <a:spcBef>
                          <a:spcPts val="0"/>
                        </a:spcBef>
                        <a:spcAft>
                          <a:spcPts val="0"/>
                        </a:spcAft>
                        <a:buNone/>
                      </a:pPr>
                      <a:r>
                        <a:rPr lang="en-US" sz="2000">
                          <a:latin typeface="Courier New"/>
                          <a:ea typeface="Courier New"/>
                          <a:cs typeface="Courier New"/>
                          <a:sym typeface="Courier New"/>
                        </a:rPr>
                        <a:t>name</a:t>
                      </a:r>
                      <a:endParaRPr sz="2000">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US" sz="2000">
                          <a:latin typeface="Courier New"/>
                          <a:ea typeface="Courier New"/>
                          <a:cs typeface="Courier New"/>
                          <a:sym typeface="Courier New"/>
                        </a:rPr>
                        <a:t>major</a:t>
                      </a:r>
                      <a:endParaRPr sz="2000">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US" sz="2000">
                          <a:latin typeface="Courier New"/>
                          <a:ea typeface="Courier New"/>
                          <a:cs typeface="Courier New"/>
                          <a:sym typeface="Courier New"/>
                        </a:rPr>
                        <a:t>year</a:t>
                      </a:r>
                      <a:endParaRPr sz="2000">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US" sz="2000">
                          <a:latin typeface="Courier New"/>
                          <a:ea typeface="Courier New"/>
                          <a:cs typeface="Courier New"/>
                          <a:sym typeface="Courier New"/>
                        </a:rPr>
                        <a:t>pet peeve</a:t>
                      </a:r>
                      <a:endParaRPr sz="2000">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US" sz="2000">
                          <a:latin typeface="Courier New"/>
                          <a:ea typeface="Courier New"/>
                          <a:cs typeface="Courier New"/>
                          <a:sym typeface="Courier New"/>
                        </a:rPr>
                        <a:t>favorite mickey-d item</a:t>
                      </a:r>
                      <a:endParaRPr sz="2000">
                        <a:latin typeface="Courier New"/>
                        <a:ea typeface="Courier New"/>
                        <a:cs typeface="Courier New"/>
                        <a:sym typeface="Courier New"/>
                      </a:endParaRPr>
                    </a:p>
                  </a:txBody>
                  <a:tcPr marT="91425" marB="91425" marR="91425" marL="91425">
                    <a:solidFill>
                      <a:srgbClr val="FCE5CD"/>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Data Visualization: Why?</a:t>
            </a:r>
            <a:endParaRPr>
              <a:latin typeface="Montserrat"/>
              <a:ea typeface="Montserrat"/>
              <a:cs typeface="Montserrat"/>
              <a:sym typeface="Montserrat"/>
            </a:endParaRPr>
          </a:p>
        </p:txBody>
      </p:sp>
      <p:sp>
        <p:nvSpPr>
          <p:cNvPr id="90" name="Shape 90"/>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id="91" name="Shape 91"/>
          <p:cNvPicPr preferRelativeResize="0"/>
          <p:nvPr/>
        </p:nvPicPr>
        <p:blipFill>
          <a:blip r:embed="rId3">
            <a:alphaModFix/>
          </a:blip>
          <a:stretch>
            <a:fillRect/>
          </a:stretch>
        </p:blipFill>
        <p:spPr>
          <a:xfrm>
            <a:off x="1435674" y="960176"/>
            <a:ext cx="6272651" cy="3527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246549" y="420075"/>
            <a:ext cx="3528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Tableau: Why?</a:t>
            </a:r>
            <a:endParaRPr>
              <a:latin typeface="Montserrat"/>
              <a:ea typeface="Montserrat"/>
              <a:cs typeface="Montserrat"/>
              <a:sym typeface="Montserrat"/>
            </a:endParaRPr>
          </a:p>
        </p:txBody>
      </p:sp>
      <p:sp>
        <p:nvSpPr>
          <p:cNvPr id="97" name="Shape 97"/>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id="98" name="Shape 98"/>
          <p:cNvPicPr preferRelativeResize="0"/>
          <p:nvPr/>
        </p:nvPicPr>
        <p:blipFill>
          <a:blip r:embed="rId3">
            <a:alphaModFix/>
          </a:blip>
          <a:stretch>
            <a:fillRect/>
          </a:stretch>
        </p:blipFill>
        <p:spPr>
          <a:xfrm>
            <a:off x="860725" y="914178"/>
            <a:ext cx="7422537" cy="27874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246562" y="420078"/>
            <a:ext cx="32148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Environment Setup</a:t>
            </a:r>
            <a:endParaRPr>
              <a:latin typeface="Montserrat"/>
              <a:ea typeface="Montserrat"/>
              <a:cs typeface="Montserrat"/>
              <a:sym typeface="Montserrat"/>
            </a:endParaRPr>
          </a:p>
        </p:txBody>
      </p:sp>
      <p:sp>
        <p:nvSpPr>
          <p:cNvPr id="104" name="Shape 104"/>
          <p:cNvSpPr txBox="1"/>
          <p:nvPr>
            <p:ph idx="4294967295" type="body"/>
          </p:nvPr>
        </p:nvSpPr>
        <p:spPr>
          <a:xfrm>
            <a:off x="311700" y="3854025"/>
            <a:ext cx="8520600" cy="7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u="sng">
                <a:solidFill>
                  <a:schemeClr val="hlink"/>
                </a:solidFill>
                <a:latin typeface="Montserrat"/>
                <a:ea typeface="Montserrat"/>
                <a:cs typeface="Montserrat"/>
                <a:sym typeface="Montserrat"/>
                <a:hlinkClick r:id="rId3"/>
              </a:rPr>
              <a:t>HTTPS://WWW.TABLEAU.COM/ACADEMIC/STUDENTS</a:t>
            </a:r>
            <a:endParaRPr sz="2000">
              <a:latin typeface="Montserrat"/>
              <a:ea typeface="Montserrat"/>
              <a:cs typeface="Montserrat"/>
              <a:sym typeface="Montserrat"/>
            </a:endParaRPr>
          </a:p>
          <a:p>
            <a:pPr indent="0" lvl="0" marL="0" rtl="0" algn="ctr">
              <a:spcBef>
                <a:spcPts val="1600"/>
              </a:spcBef>
              <a:spcAft>
                <a:spcPts val="1600"/>
              </a:spcAft>
              <a:buNone/>
            </a:pPr>
            <a:r>
              <a:t/>
            </a:r>
            <a:endParaRPr sz="2000">
              <a:latin typeface="Montserrat"/>
              <a:ea typeface="Montserrat"/>
              <a:cs typeface="Montserrat"/>
              <a:sym typeface="Montserrat"/>
            </a:endParaRPr>
          </a:p>
        </p:txBody>
      </p:sp>
      <p:sp>
        <p:nvSpPr>
          <p:cNvPr id="105" name="Shape 105"/>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id="106" name="Shape 106"/>
          <p:cNvPicPr preferRelativeResize="0"/>
          <p:nvPr/>
        </p:nvPicPr>
        <p:blipFill>
          <a:blip r:embed="rId4">
            <a:alphaModFix/>
          </a:blip>
          <a:stretch>
            <a:fillRect/>
          </a:stretch>
        </p:blipFill>
        <p:spPr>
          <a:xfrm>
            <a:off x="860725" y="914178"/>
            <a:ext cx="7422537" cy="2787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nvSpPr>
        <p:spPr>
          <a:xfrm>
            <a:off x="246562" y="420078"/>
            <a:ext cx="32148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Environment Setup</a:t>
            </a:r>
            <a:endParaRPr>
              <a:latin typeface="Montserrat"/>
              <a:ea typeface="Montserrat"/>
              <a:cs typeface="Montserrat"/>
              <a:sym typeface="Montserrat"/>
            </a:endParaRPr>
          </a:p>
        </p:txBody>
      </p:sp>
      <p:sp>
        <p:nvSpPr>
          <p:cNvPr id="112" name="Shape 112"/>
          <p:cNvSpPr txBox="1"/>
          <p:nvPr>
            <p:ph idx="4294967295" type="body"/>
          </p:nvPr>
        </p:nvSpPr>
        <p:spPr>
          <a:xfrm>
            <a:off x="4704325" y="973050"/>
            <a:ext cx="4128000" cy="3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Superstore Sales.xls</a:t>
            </a:r>
            <a:endParaRPr sz="2000">
              <a:latin typeface="Montserrat"/>
              <a:ea typeface="Montserrat"/>
              <a:cs typeface="Montserrat"/>
              <a:sym typeface="Montserrat"/>
            </a:endParaRPr>
          </a:p>
          <a:p>
            <a:pPr indent="0" lvl="0" marL="0" rtl="0" algn="ctr">
              <a:spcBef>
                <a:spcPts val="1600"/>
              </a:spcBef>
              <a:spcAft>
                <a:spcPts val="0"/>
              </a:spcAft>
              <a:buNone/>
            </a:pPr>
            <a:r>
              <a:t/>
            </a:r>
            <a:endParaRPr sz="2000">
              <a:latin typeface="Montserrat"/>
              <a:ea typeface="Montserrat"/>
              <a:cs typeface="Montserrat"/>
              <a:sym typeface="Montserrat"/>
            </a:endParaRPr>
          </a:p>
          <a:p>
            <a:pPr indent="0" lvl="0" marL="0" rtl="0" algn="ctr">
              <a:spcBef>
                <a:spcPts val="1600"/>
              </a:spcBef>
              <a:spcAft>
                <a:spcPts val="0"/>
              </a:spcAft>
              <a:buNone/>
            </a:pPr>
            <a:r>
              <a:t/>
            </a:r>
            <a:endParaRPr sz="2000">
              <a:latin typeface="Montserrat"/>
              <a:ea typeface="Montserrat"/>
              <a:cs typeface="Montserrat"/>
              <a:sym typeface="Montserrat"/>
            </a:endParaRPr>
          </a:p>
          <a:p>
            <a:pPr indent="0" lvl="0" marL="0" rtl="0" algn="ctr">
              <a:spcBef>
                <a:spcPts val="1600"/>
              </a:spcBef>
              <a:spcAft>
                <a:spcPts val="1600"/>
              </a:spcAft>
              <a:buNone/>
            </a:pPr>
            <a:r>
              <a:t/>
            </a:r>
            <a:endParaRPr sz="2000">
              <a:latin typeface="Montserrat"/>
              <a:ea typeface="Montserrat"/>
              <a:cs typeface="Montserrat"/>
              <a:sym typeface="Montserrat"/>
            </a:endParaRPr>
          </a:p>
        </p:txBody>
      </p:sp>
      <p:sp>
        <p:nvSpPr>
          <p:cNvPr id="113" name="Shape 113"/>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pic>
        <p:nvPicPr>
          <p:cNvPr id="114" name="Shape 114"/>
          <p:cNvPicPr preferRelativeResize="0"/>
          <p:nvPr/>
        </p:nvPicPr>
        <p:blipFill>
          <a:blip r:embed="rId3">
            <a:alphaModFix/>
          </a:blip>
          <a:stretch>
            <a:fillRect/>
          </a:stretch>
        </p:blipFill>
        <p:spPr>
          <a:xfrm>
            <a:off x="393150" y="1116760"/>
            <a:ext cx="3833500" cy="29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246540" y="420075"/>
            <a:ext cx="5874900" cy="26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1"/>
              </a:buClr>
              <a:buFont typeface="Helvetica Neue"/>
              <a:buNone/>
            </a:pPr>
            <a:r>
              <a:rPr lang="en-US" sz="1500">
                <a:solidFill>
                  <a:schemeClr val="dk1"/>
                </a:solidFill>
                <a:latin typeface="Montserrat"/>
                <a:ea typeface="Montserrat"/>
                <a:cs typeface="Montserrat"/>
                <a:sym typeface="Montserrat"/>
              </a:rPr>
              <a:t>Alcohol Consumption For Portuguese Students</a:t>
            </a:r>
            <a:endParaRPr>
              <a:latin typeface="Montserrat"/>
              <a:ea typeface="Montserrat"/>
              <a:cs typeface="Montserrat"/>
              <a:sym typeface="Montserrat"/>
            </a:endParaRPr>
          </a:p>
        </p:txBody>
      </p:sp>
      <p:graphicFrame>
        <p:nvGraphicFramePr>
          <p:cNvPr id="120" name="Shape 120"/>
          <p:cNvGraphicFramePr/>
          <p:nvPr/>
        </p:nvGraphicFramePr>
        <p:xfrm>
          <a:off x="295125" y="1224575"/>
          <a:ext cx="3000000" cy="3000000"/>
        </p:xfrm>
        <a:graphic>
          <a:graphicData uri="http://schemas.openxmlformats.org/drawingml/2006/table">
            <a:tbl>
              <a:tblPr>
                <a:noFill/>
                <a:tableStyleId>{DDD3124E-13DF-45DC-A50B-51FD4AA8FD77}</a:tableStyleId>
              </a:tblPr>
              <a:tblGrid>
                <a:gridCol w="2268625"/>
                <a:gridCol w="1547425"/>
                <a:gridCol w="1441450"/>
                <a:gridCol w="1388375"/>
                <a:gridCol w="1515625"/>
              </a:tblGrid>
              <a:tr h="381000">
                <a:tc>
                  <a:txBody>
                    <a:bodyPr>
                      <a:noAutofit/>
                    </a:bodyPr>
                    <a:lstStyle/>
                    <a:p>
                      <a:pPr indent="0" lvl="0" marL="0">
                        <a:spcBef>
                          <a:spcPts val="0"/>
                        </a:spcBef>
                        <a:spcAft>
                          <a:spcPts val="0"/>
                        </a:spcAft>
                        <a:buNone/>
                      </a:pPr>
                      <a:r>
                        <a:rPr b="1" lang="en-US">
                          <a:latin typeface="Courier New"/>
                          <a:ea typeface="Courier New"/>
                          <a:cs typeface="Courier New"/>
                          <a:sym typeface="Courier New"/>
                        </a:rPr>
                        <a:t>name</a:t>
                      </a:r>
                      <a:endParaRPr b="1">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b="1" lang="en-US">
                          <a:latin typeface="Courier New"/>
                          <a:ea typeface="Courier New"/>
                          <a:cs typeface="Courier New"/>
                          <a:sym typeface="Courier New"/>
                        </a:rPr>
                        <a:t>mfr</a:t>
                      </a:r>
                      <a:endParaRPr b="1">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b="1" lang="en-US">
                          <a:latin typeface="Courier New"/>
                          <a:ea typeface="Courier New"/>
                          <a:cs typeface="Courier New"/>
                          <a:sym typeface="Courier New"/>
                        </a:rPr>
                        <a:t>type</a:t>
                      </a:r>
                      <a:endParaRPr b="1">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b="1" lang="en-US">
                          <a:latin typeface="Courier New"/>
                          <a:ea typeface="Courier New"/>
                          <a:cs typeface="Courier New"/>
                          <a:sym typeface="Courier New"/>
                        </a:rPr>
                        <a:t>shelf</a:t>
                      </a:r>
                      <a:endParaRPr b="1">
                        <a:latin typeface="Courier New"/>
                        <a:ea typeface="Courier New"/>
                        <a:cs typeface="Courier New"/>
                        <a:sym typeface="Courier New"/>
                      </a:endParaRPr>
                    </a:p>
                  </a:txBody>
                  <a:tcPr marT="91425" marB="91425" marR="91425" marL="91425">
                    <a:solidFill>
                      <a:srgbClr val="FCE5CD"/>
                    </a:solidFill>
                  </a:tcPr>
                </a:tc>
                <a:tc>
                  <a:txBody>
                    <a:bodyPr>
                      <a:noAutofit/>
                    </a:bodyPr>
                    <a:lstStyle/>
                    <a:p>
                      <a:pPr indent="0" lvl="0" marL="0">
                        <a:spcBef>
                          <a:spcPts val="0"/>
                        </a:spcBef>
                        <a:spcAft>
                          <a:spcPts val="0"/>
                        </a:spcAft>
                        <a:buNone/>
                      </a:pPr>
                      <a:r>
                        <a:rPr b="1" lang="en-US">
                          <a:latin typeface="Courier New"/>
                          <a:ea typeface="Courier New"/>
                          <a:cs typeface="Courier New"/>
                          <a:sym typeface="Courier New"/>
                        </a:rPr>
                        <a:t>rating</a:t>
                      </a:r>
                      <a:endParaRPr b="1">
                        <a:latin typeface="Courier New"/>
                        <a:ea typeface="Courier New"/>
                        <a:cs typeface="Courier New"/>
                        <a:sym typeface="Courier New"/>
                      </a:endParaRPr>
                    </a:p>
                  </a:txBody>
                  <a:tcPr marT="91425" marB="91425" marR="91425" marL="91425">
                    <a:solidFill>
                      <a:srgbClr val="FCE5CD"/>
                    </a:solidFill>
                  </a:tcPr>
                </a:tc>
              </a:tr>
              <a:tr h="381000">
                <a:tc>
                  <a:txBody>
                    <a:bodyPr>
                      <a:noAutofit/>
                    </a:bodyPr>
                    <a:lstStyle/>
                    <a:p>
                      <a:pPr indent="0" lvl="0" marL="0">
                        <a:spcBef>
                          <a:spcPts val="0"/>
                        </a:spcBef>
                        <a:spcAft>
                          <a:spcPts val="0"/>
                        </a:spcAft>
                        <a:buNone/>
                      </a:pPr>
                      <a:r>
                        <a:rPr lang="en-US">
                          <a:latin typeface="Courier New"/>
                          <a:ea typeface="Courier New"/>
                          <a:cs typeface="Courier New"/>
                          <a:sym typeface="Courier New"/>
                        </a:rPr>
                        <a:t>100% Bran</a:t>
                      </a:r>
                      <a:endParaRPr>
                        <a:latin typeface="Courier New"/>
                        <a:ea typeface="Courier New"/>
                        <a:cs typeface="Courier New"/>
                        <a:sym typeface="Courier New"/>
                      </a:endParaRPr>
                    </a:p>
                  </a:txBody>
                  <a:tcPr marT="91425" marB="91425" marR="91425" marL="91425"/>
                </a:tc>
                <a:tc>
                  <a:txBody>
                    <a:bodyPr>
                      <a:noAutofit/>
                    </a:bodyPr>
                    <a:lstStyle/>
                    <a:p>
                      <a:pPr indent="0" lvl="0" marL="0">
                        <a:spcBef>
                          <a:spcPts val="0"/>
                        </a:spcBef>
                        <a:spcAft>
                          <a:spcPts val="0"/>
                        </a:spcAft>
                        <a:buNone/>
                      </a:pPr>
                      <a:r>
                        <a:rPr lang="en-US">
                          <a:latin typeface="Courier New"/>
                          <a:ea typeface="Courier New"/>
                          <a:cs typeface="Courier New"/>
                          <a:sym typeface="Courier New"/>
                        </a:rPr>
                        <a:t>N</a:t>
                      </a:r>
                      <a:endParaRPr>
                        <a:latin typeface="Courier New"/>
                        <a:ea typeface="Courier New"/>
                        <a:cs typeface="Courier New"/>
                        <a:sym typeface="Courier New"/>
                      </a:endParaRPr>
                    </a:p>
                  </a:txBody>
                  <a:tcPr marT="91425" marB="91425" marR="91425" marL="91425"/>
                </a:tc>
                <a:tc>
                  <a:txBody>
                    <a:bodyPr>
                      <a:noAutofit/>
                    </a:bodyPr>
                    <a:lstStyle/>
                    <a:p>
                      <a:pPr indent="0" lvl="0" marL="0">
                        <a:spcBef>
                          <a:spcPts val="0"/>
                        </a:spcBef>
                        <a:spcAft>
                          <a:spcPts val="0"/>
                        </a:spcAft>
                        <a:buNone/>
                      </a:pPr>
                      <a:r>
                        <a:rPr lang="en-US">
                          <a:latin typeface="Courier New"/>
                          <a:ea typeface="Courier New"/>
                          <a:cs typeface="Courier New"/>
                          <a:sym typeface="Courier New"/>
                        </a:rPr>
                        <a:t>C</a:t>
                      </a:r>
                      <a:endParaRPr>
                        <a:latin typeface="Courier New"/>
                        <a:ea typeface="Courier New"/>
                        <a:cs typeface="Courier New"/>
                        <a:sym typeface="Courier New"/>
                      </a:endParaRPr>
                    </a:p>
                  </a:txBody>
                  <a:tcPr marT="91425" marB="91425" marR="91425" marL="91425"/>
                </a:tc>
                <a:tc>
                  <a:txBody>
                    <a:bodyPr>
                      <a:noAutofit/>
                    </a:bodyPr>
                    <a:lstStyle/>
                    <a:p>
                      <a:pPr indent="0" lvl="0" marL="0">
                        <a:spcBef>
                          <a:spcPts val="0"/>
                        </a:spcBef>
                        <a:spcAft>
                          <a:spcPts val="0"/>
                        </a:spcAft>
                        <a:buNone/>
                      </a:pPr>
                      <a:r>
                        <a:rPr lang="en-US">
                          <a:latin typeface="Courier New"/>
                          <a:ea typeface="Courier New"/>
                          <a:cs typeface="Courier New"/>
                          <a:sym typeface="Courier New"/>
                        </a:rPr>
                        <a:t>3</a:t>
                      </a:r>
                      <a:endParaRPr>
                        <a:latin typeface="Courier New"/>
                        <a:ea typeface="Courier New"/>
                        <a:cs typeface="Courier New"/>
                        <a:sym typeface="Courier New"/>
                      </a:endParaRPr>
                    </a:p>
                  </a:txBody>
                  <a:tcPr marT="91425" marB="91425" marR="91425" marL="91425"/>
                </a:tc>
                <a:tc>
                  <a:txBody>
                    <a:bodyPr>
                      <a:noAutofit/>
                    </a:bodyPr>
                    <a:lstStyle/>
                    <a:p>
                      <a:pPr indent="0" lvl="0" marL="0">
                        <a:spcBef>
                          <a:spcPts val="0"/>
                        </a:spcBef>
                        <a:spcAft>
                          <a:spcPts val="0"/>
                        </a:spcAft>
                        <a:buNone/>
                      </a:pPr>
                      <a:r>
                        <a:rPr lang="en-US">
                          <a:latin typeface="Courier New"/>
                          <a:ea typeface="Courier New"/>
                          <a:cs typeface="Courier New"/>
                          <a:sym typeface="Courier New"/>
                        </a:rPr>
                        <a:t>68.402973</a:t>
                      </a:r>
                      <a:endParaRPr>
                        <a:latin typeface="Courier New"/>
                        <a:ea typeface="Courier New"/>
                        <a:cs typeface="Courier New"/>
                        <a:sym typeface="Courier New"/>
                      </a:endParaRPr>
                    </a:p>
                  </a:txBody>
                  <a:tcPr marT="91425" marB="91425" marR="91425" marL="91425"/>
                </a:tc>
              </a:tr>
            </a:tbl>
          </a:graphicData>
        </a:graphic>
      </p:graphicFrame>
      <p:sp>
        <p:nvSpPr>
          <p:cNvPr id="121" name="Shape 121"/>
          <p:cNvSpPr txBox="1"/>
          <p:nvPr/>
        </p:nvSpPr>
        <p:spPr>
          <a:xfrm>
            <a:off x="294975" y="917150"/>
            <a:ext cx="1900200" cy="3219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800">
                <a:latin typeface="Courier New"/>
                <a:ea typeface="Courier New"/>
                <a:cs typeface="Courier New"/>
                <a:sym typeface="Courier New"/>
              </a:rPr>
              <a:t>info</a:t>
            </a:r>
            <a:endParaRPr b="1" sz="1800">
              <a:latin typeface="Courier New"/>
              <a:ea typeface="Courier New"/>
              <a:cs typeface="Courier New"/>
              <a:sym typeface="Courier New"/>
            </a:endParaRPr>
          </a:p>
        </p:txBody>
      </p:sp>
      <p:sp>
        <p:nvSpPr>
          <p:cNvPr id="122" name="Shape 122"/>
          <p:cNvSpPr txBox="1"/>
          <p:nvPr>
            <p:ph idx="12" type="sldNum"/>
          </p:nvPr>
        </p:nvSpPr>
        <p:spPr>
          <a:xfrm>
            <a:off x="7737021" y="4740050"/>
            <a:ext cx="434700" cy="2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500">
                <a:solidFill>
                  <a:srgbClr val="909090"/>
                </a:solidFill>
                <a:latin typeface="Helvetica Neue"/>
                <a:ea typeface="Helvetica Neue"/>
                <a:cs typeface="Helvetica Neue"/>
                <a:sym typeface="Helvetica Neue"/>
              </a:rPr>
              <a:t>‹#›</a:t>
            </a:fld>
            <a:endParaRPr>
              <a:solidFill>
                <a:srgbClr val="90909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