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81" r:id="rId3"/>
    <p:sldId id="297" r:id="rId4"/>
    <p:sldId id="270" r:id="rId5"/>
    <p:sldId id="299" r:id="rId6"/>
    <p:sldId id="300" r:id="rId7"/>
    <p:sldId id="301" r:id="rId8"/>
    <p:sldId id="295" r:id="rId9"/>
    <p:sldId id="282" r:id="rId10"/>
    <p:sldId id="285" r:id="rId11"/>
    <p:sldId id="283" r:id="rId12"/>
    <p:sldId id="260" r:id="rId13"/>
    <p:sldId id="303" r:id="rId14"/>
    <p:sldId id="261" r:id="rId15"/>
    <p:sldId id="287" r:id="rId16"/>
    <p:sldId id="262" r:id="rId17"/>
    <p:sldId id="288" r:id="rId18"/>
    <p:sldId id="289" r:id="rId19"/>
    <p:sldId id="290" r:id="rId20"/>
    <p:sldId id="280" r:id="rId21"/>
    <p:sldId id="291" r:id="rId22"/>
    <p:sldId id="293" r:id="rId23"/>
    <p:sldId id="296" r:id="rId24"/>
    <p:sldId id="302" r:id="rId25"/>
    <p:sldId id="298"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3" roundtripDataSignature="AMtx7mjFyVUGRZWio+dc9dxzYsimUxNJ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07"/>
    <p:restoredTop sz="93157"/>
  </p:normalViewPr>
  <p:slideViewPr>
    <p:cSldViewPr snapToGrid="0" snapToObjects="1">
      <p:cViewPr varScale="1">
        <p:scale>
          <a:sx n="103" d="100"/>
          <a:sy n="103" d="100"/>
        </p:scale>
        <p:origin x="11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6d8ed670a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6d8ed670a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800161"/>
            <a:ext cx="12192000" cy="102972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400" dirty="0">
                <a:solidFill>
                  <a:schemeClr val="dk1"/>
                </a:solidFill>
              </a:rPr>
              <a:t>Data Acquisition, Storage, and Linkage </a:t>
            </a: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rgbClr val="595959"/>
                </a:solidFill>
              </a:rPr>
              <a:t>Rayid Ghani and Kit Rodolfa</a:t>
            </a:r>
            <a:endParaRPr sz="2800">
              <a:solidFill>
                <a:srgbClr val="595959"/>
              </a:solidFill>
            </a:endParaRPr>
          </a:p>
        </p:txBody>
      </p:sp>
      <p:pic>
        <p:nvPicPr>
          <p:cNvPr id="71" name="Google Shape;71;p1"/>
          <p:cNvPicPr preferRelativeResize="0"/>
          <p:nvPr/>
        </p:nvPicPr>
        <p:blipFill>
          <a:blip r:embed="rId3">
            <a:alphaModFix/>
          </a:blip>
          <a:stretch>
            <a:fillRect/>
          </a:stretch>
        </p:blipFill>
        <p:spPr>
          <a:xfrm>
            <a:off x="3499638" y="4968362"/>
            <a:ext cx="5192713" cy="18134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0A25-02BD-674B-9661-DF031B0CB52C}"/>
              </a:ext>
            </a:extLst>
          </p:cNvPr>
          <p:cNvSpPr>
            <a:spLocks noGrp="1"/>
          </p:cNvSpPr>
          <p:nvPr>
            <p:ph type="title"/>
          </p:nvPr>
        </p:nvSpPr>
        <p:spPr/>
        <p:txBody>
          <a:bodyPr/>
          <a:lstStyle/>
          <a:p>
            <a:r>
              <a:rPr lang="en-US" dirty="0"/>
              <a:t>Data Acquisition: Technical (challenges)</a:t>
            </a:r>
          </a:p>
        </p:txBody>
      </p:sp>
      <p:sp>
        <p:nvSpPr>
          <p:cNvPr id="3" name="Text Placeholder 2">
            <a:extLst>
              <a:ext uri="{FF2B5EF4-FFF2-40B4-BE49-F238E27FC236}">
                <a16:creationId xmlns:a16="http://schemas.microsoft.com/office/drawing/2014/main" id="{B47464FC-F480-BD4E-8C73-EA0095EB65C0}"/>
              </a:ext>
            </a:extLst>
          </p:cNvPr>
          <p:cNvSpPr>
            <a:spLocks noGrp="1"/>
          </p:cNvSpPr>
          <p:nvPr>
            <p:ph type="body" idx="1"/>
          </p:nvPr>
        </p:nvSpPr>
        <p:spPr/>
        <p:txBody>
          <a:bodyPr/>
          <a:lstStyle/>
          <a:p>
            <a:r>
              <a:rPr lang="en-US" dirty="0"/>
              <a:t>How should you get data?</a:t>
            </a:r>
          </a:p>
          <a:p>
            <a:pPr lvl="1">
              <a:spcBef>
                <a:spcPts val="0"/>
              </a:spcBef>
            </a:pPr>
            <a:r>
              <a:rPr lang="en-US" dirty="0"/>
              <a:t>API access</a:t>
            </a:r>
          </a:p>
          <a:p>
            <a:pPr lvl="1">
              <a:spcBef>
                <a:spcPts val="0"/>
              </a:spcBef>
            </a:pPr>
            <a:r>
              <a:rPr lang="en-US" dirty="0"/>
              <a:t>Flat files</a:t>
            </a:r>
          </a:p>
          <a:p>
            <a:pPr lvl="1">
              <a:spcBef>
                <a:spcPts val="0"/>
              </a:spcBef>
            </a:pPr>
            <a:r>
              <a:rPr lang="en-US" dirty="0"/>
              <a:t>Database dumps</a:t>
            </a:r>
          </a:p>
          <a:p>
            <a:pPr lvl="1">
              <a:spcBef>
                <a:spcPts val="0"/>
              </a:spcBef>
            </a:pPr>
            <a:endParaRPr lang="en-US" dirty="0"/>
          </a:p>
          <a:p>
            <a:r>
              <a:rPr lang="en-US" dirty="0"/>
              <a:t>How much should it be processed before you get it?</a:t>
            </a:r>
          </a:p>
          <a:p>
            <a:endParaRPr lang="en-US" dirty="0"/>
          </a:p>
          <a:p>
            <a:r>
              <a:rPr lang="en-US" dirty="0"/>
              <a:t>How do you build a repeatable data acquisition pipeline?</a:t>
            </a:r>
          </a:p>
          <a:p>
            <a:endParaRPr lang="en-US" dirty="0"/>
          </a:p>
          <a:p>
            <a:r>
              <a:rPr lang="en-US" dirty="0"/>
              <a:t>When do you collect new data?</a:t>
            </a:r>
          </a:p>
          <a:p>
            <a:pPr marL="565150" lvl="1" indent="0">
              <a:spcBef>
                <a:spcPts val="0"/>
              </a:spcBef>
              <a:buNone/>
            </a:pPr>
            <a:endParaRPr lang="en-US" dirty="0"/>
          </a:p>
        </p:txBody>
      </p:sp>
    </p:spTree>
    <p:extLst>
      <p:ext uri="{BB962C8B-B14F-4D97-AF65-F5344CB8AC3E}">
        <p14:creationId xmlns:p14="http://schemas.microsoft.com/office/powerpoint/2010/main" val="4069897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140B-CCBA-6544-AE2A-A3E88E046C57}"/>
              </a:ext>
            </a:extLst>
          </p:cNvPr>
          <p:cNvSpPr>
            <a:spLocks noGrp="1"/>
          </p:cNvSpPr>
          <p:nvPr>
            <p:ph type="title"/>
          </p:nvPr>
        </p:nvSpPr>
        <p:spPr/>
        <p:txBody>
          <a:bodyPr/>
          <a:lstStyle/>
          <a:p>
            <a:r>
              <a:rPr lang="en-US" dirty="0"/>
              <a:t>Data Storage</a:t>
            </a:r>
          </a:p>
        </p:txBody>
      </p:sp>
      <p:sp>
        <p:nvSpPr>
          <p:cNvPr id="3" name="Text Placeholder 2">
            <a:extLst>
              <a:ext uri="{FF2B5EF4-FFF2-40B4-BE49-F238E27FC236}">
                <a16:creationId xmlns:a16="http://schemas.microsoft.com/office/drawing/2014/main" id="{88BFB7A9-1DE4-3B44-ACD9-B7066AE5097C}"/>
              </a:ext>
            </a:extLst>
          </p:cNvPr>
          <p:cNvSpPr>
            <a:spLocks noGrp="1"/>
          </p:cNvSpPr>
          <p:nvPr>
            <p:ph type="body" idx="1"/>
          </p:nvPr>
        </p:nvSpPr>
        <p:spPr/>
        <p:txBody>
          <a:bodyPr/>
          <a:lstStyle/>
          <a:p>
            <a:r>
              <a:rPr lang="en-US" dirty="0"/>
              <a:t>Use Databases whenever possible</a:t>
            </a:r>
          </a:p>
          <a:p>
            <a:pPr lvl="1"/>
            <a:r>
              <a:rPr lang="en-US" dirty="0"/>
              <a:t>Types of databases</a:t>
            </a:r>
          </a:p>
          <a:p>
            <a:pPr lvl="1"/>
            <a:endParaRPr lang="en-US" dirty="0"/>
          </a:p>
          <a:p>
            <a:r>
              <a:rPr lang="en-US" dirty="0"/>
              <a:t>Deidentification when dealing with confidential/sensitive identifiable data</a:t>
            </a:r>
          </a:p>
          <a:p>
            <a:pPr lvl="1"/>
            <a:r>
              <a:rPr lang="en-US" dirty="0"/>
              <a:t>hashing</a:t>
            </a:r>
          </a:p>
        </p:txBody>
      </p:sp>
    </p:spTree>
    <p:extLst>
      <p:ext uri="{BB962C8B-B14F-4D97-AF65-F5344CB8AC3E}">
        <p14:creationId xmlns:p14="http://schemas.microsoft.com/office/powerpoint/2010/main" val="1278687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 Linkage: Goals</a:t>
            </a:r>
          </a:p>
        </p:txBody>
      </p:sp>
      <p:sp>
        <p:nvSpPr>
          <p:cNvPr id="7171" name="Rectangle 3"/>
          <p:cNvSpPr>
            <a:spLocks noGrp="1" noChangeArrowheads="1"/>
          </p:cNvSpPr>
          <p:nvPr>
            <p:ph type="body" idx="1"/>
          </p:nvPr>
        </p:nvSpPr>
        <p:spPr/>
        <p:txBody>
          <a:bodyPr>
            <a:normAutofit/>
          </a:bodyPr>
          <a:lstStyle/>
          <a:p>
            <a:r>
              <a:rPr lang="en-US" altLang="en-US" sz="3200" dirty="0"/>
              <a:t>Determine if pairs of </a:t>
            </a:r>
            <a:r>
              <a:rPr lang="en-US" altLang="en-US" sz="3200" i="1" dirty="0"/>
              <a:t>records </a:t>
            </a:r>
            <a:r>
              <a:rPr lang="en-US" altLang="en-US" sz="3200" dirty="0"/>
              <a:t>describe the same </a:t>
            </a:r>
            <a:r>
              <a:rPr lang="en-US" altLang="en-US" sz="3200"/>
              <a:t>entity </a:t>
            </a:r>
            <a:endParaRPr lang="en-US" altLang="en-US" sz="3200" dirty="0"/>
          </a:p>
          <a:p>
            <a:endParaRPr lang="en-US" altLang="en-US" sz="3200" dirty="0"/>
          </a:p>
          <a:p>
            <a:r>
              <a:rPr lang="en-US" altLang="en-US" sz="3200" dirty="0"/>
              <a:t>Main applications: </a:t>
            </a:r>
          </a:p>
          <a:p>
            <a:pPr lvl="1"/>
            <a:r>
              <a:rPr lang="en-US" altLang="en-US" sz="2800" i="1" dirty="0"/>
              <a:t>Joining</a:t>
            </a:r>
            <a:r>
              <a:rPr lang="en-US" altLang="en-US" sz="2800" dirty="0"/>
              <a:t> two different data sources</a:t>
            </a:r>
          </a:p>
          <a:p>
            <a:pPr lvl="1"/>
            <a:r>
              <a:rPr lang="en-US" altLang="en-US" sz="2800" i="1" dirty="0"/>
              <a:t>Removing duplicates</a:t>
            </a:r>
            <a:r>
              <a:rPr lang="en-US" altLang="en-US" sz="2800" dirty="0"/>
              <a:t> from a single data source</a:t>
            </a:r>
          </a:p>
        </p:txBody>
      </p:sp>
    </p:spTree>
    <p:extLst>
      <p:ext uri="{BB962C8B-B14F-4D97-AF65-F5344CB8AC3E}">
        <p14:creationId xmlns:p14="http://schemas.microsoft.com/office/powerpoint/2010/main" val="3416135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 Quick Poll (</a:t>
            </a:r>
            <a:r>
              <a:rPr lang="en-US" altLang="en-US" dirty="0" err="1"/>
              <a:t>slido</a:t>
            </a:r>
            <a:r>
              <a:rPr lang="en-US" altLang="en-US" dirty="0"/>
              <a:t>)</a:t>
            </a:r>
          </a:p>
        </p:txBody>
      </p:sp>
      <p:sp>
        <p:nvSpPr>
          <p:cNvPr id="7171" name="Rectangle 3"/>
          <p:cNvSpPr>
            <a:spLocks noGrp="1" noChangeArrowheads="1"/>
          </p:cNvSpPr>
          <p:nvPr>
            <p:ph type="body" idx="1"/>
          </p:nvPr>
        </p:nvSpPr>
        <p:spPr/>
        <p:txBody>
          <a:bodyPr>
            <a:normAutofit/>
          </a:bodyPr>
          <a:lstStyle/>
          <a:p>
            <a:pPr marL="76200" indent="0" algn="ctr">
              <a:buNone/>
            </a:pPr>
            <a:r>
              <a:rPr lang="en-US" altLang="en-US" sz="3200" dirty="0"/>
              <a:t>How much experience do you have with </a:t>
            </a:r>
          </a:p>
          <a:p>
            <a:pPr marL="76200" indent="0" algn="ctr">
              <a:buNone/>
            </a:pPr>
            <a:r>
              <a:rPr lang="en-US" altLang="en-US" sz="3200" dirty="0"/>
              <a:t>record linkage in your prior (or current) work?</a:t>
            </a:r>
          </a:p>
          <a:p>
            <a:pPr marL="76200" indent="0" algn="ctr">
              <a:buNone/>
            </a:pPr>
            <a:endParaRPr lang="en-US" altLang="en-US" sz="3200" dirty="0"/>
          </a:p>
          <a:p>
            <a:pPr marL="76200" indent="0" algn="ctr">
              <a:buNone/>
            </a:pPr>
            <a:endParaRPr lang="en-US" altLang="en-US" sz="3200" dirty="0"/>
          </a:p>
          <a:p>
            <a:pPr marL="76200" indent="0" algn="ctr">
              <a:buNone/>
            </a:pPr>
            <a:r>
              <a:rPr lang="en-US" altLang="en-US" sz="3200" dirty="0" err="1"/>
              <a:t>slido.com</a:t>
            </a:r>
            <a:r>
              <a:rPr lang="en-US" altLang="en-US" sz="3200" dirty="0"/>
              <a:t>    #8855186</a:t>
            </a:r>
            <a:endParaRPr lang="en-US" altLang="en-US" sz="2800" dirty="0"/>
          </a:p>
        </p:txBody>
      </p:sp>
    </p:spTree>
    <p:extLst>
      <p:ext uri="{BB962C8B-B14F-4D97-AF65-F5344CB8AC3E}">
        <p14:creationId xmlns:p14="http://schemas.microsoft.com/office/powerpoint/2010/main" val="2088757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Record Linkage: Synonyms</a:t>
            </a:r>
          </a:p>
        </p:txBody>
      </p:sp>
      <p:sp>
        <p:nvSpPr>
          <p:cNvPr id="8195" name="Rectangle 3"/>
          <p:cNvSpPr>
            <a:spLocks noGrp="1" noChangeArrowheads="1"/>
          </p:cNvSpPr>
          <p:nvPr>
            <p:ph type="body" idx="1"/>
          </p:nvPr>
        </p:nvSpPr>
        <p:spPr/>
        <p:txBody>
          <a:bodyPr/>
          <a:lstStyle/>
          <a:p>
            <a:pPr>
              <a:lnSpc>
                <a:spcPct val="150000"/>
              </a:lnSpc>
            </a:pPr>
            <a:r>
              <a:rPr lang="en-US" altLang="en-US" dirty="0"/>
              <a:t>(data) matching</a:t>
            </a:r>
          </a:p>
          <a:p>
            <a:pPr>
              <a:lnSpc>
                <a:spcPct val="150000"/>
              </a:lnSpc>
            </a:pPr>
            <a:r>
              <a:rPr lang="en-US" altLang="en-US" dirty="0"/>
              <a:t>merge/purge</a:t>
            </a:r>
          </a:p>
          <a:p>
            <a:pPr>
              <a:lnSpc>
                <a:spcPct val="150000"/>
              </a:lnSpc>
            </a:pPr>
            <a:r>
              <a:rPr lang="en-US" altLang="en-US" dirty="0"/>
              <a:t>duplicate detection</a:t>
            </a:r>
          </a:p>
          <a:p>
            <a:pPr>
              <a:lnSpc>
                <a:spcPct val="150000"/>
              </a:lnSpc>
            </a:pPr>
            <a:r>
              <a:rPr lang="en-US" altLang="en-US" dirty="0"/>
              <a:t>de-duping</a:t>
            </a:r>
          </a:p>
          <a:p>
            <a:pPr>
              <a:lnSpc>
                <a:spcPct val="150000"/>
              </a:lnSpc>
            </a:pPr>
            <a:r>
              <a:rPr lang="en-US" altLang="en-US" dirty="0"/>
              <a:t>reference matching</a:t>
            </a:r>
          </a:p>
          <a:p>
            <a:pPr>
              <a:lnSpc>
                <a:spcPct val="150000"/>
              </a:lnSpc>
            </a:pPr>
            <a:r>
              <a:rPr lang="en-US" altLang="en-US" dirty="0"/>
              <a:t>co-reference/anaphora resolution</a:t>
            </a:r>
          </a:p>
        </p:txBody>
      </p:sp>
    </p:spTree>
    <p:extLst>
      <p:ext uri="{BB962C8B-B14F-4D97-AF65-F5344CB8AC3E}">
        <p14:creationId xmlns:p14="http://schemas.microsoft.com/office/powerpoint/2010/main" val="2446059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to consider</a:t>
            </a:r>
          </a:p>
        </p:txBody>
      </p:sp>
      <p:sp>
        <p:nvSpPr>
          <p:cNvPr id="3" name="Content Placeholder 2"/>
          <p:cNvSpPr>
            <a:spLocks noGrp="1"/>
          </p:cNvSpPr>
          <p:nvPr>
            <p:ph type="body" idx="1"/>
          </p:nvPr>
        </p:nvSpPr>
        <p:spPr/>
        <p:txBody>
          <a:bodyPr>
            <a:normAutofit fontScale="77500" lnSpcReduction="20000"/>
          </a:bodyPr>
          <a:lstStyle/>
          <a:p>
            <a:r>
              <a:rPr lang="en-US" dirty="0" err="1"/>
              <a:t>Deduping</a:t>
            </a:r>
            <a:r>
              <a:rPr lang="en-US" dirty="0"/>
              <a:t> or Linkage</a:t>
            </a:r>
          </a:p>
          <a:p>
            <a:pPr lvl="1"/>
            <a:r>
              <a:rPr lang="en-US" dirty="0"/>
              <a:t>1-1 or 1-many or many-1</a:t>
            </a:r>
          </a:p>
          <a:p>
            <a:pPr lvl="1"/>
            <a:endParaRPr lang="en-US" dirty="0"/>
          </a:p>
          <a:p>
            <a:r>
              <a:rPr lang="en-US" dirty="0"/>
              <a:t>Rule-based or ML based</a:t>
            </a:r>
          </a:p>
          <a:p>
            <a:pPr lvl="1"/>
            <a:r>
              <a:rPr lang="en-US" dirty="0"/>
              <a:t>Do you have labeled training data?</a:t>
            </a:r>
          </a:p>
          <a:p>
            <a:pPr lvl="1"/>
            <a:endParaRPr lang="en-US" dirty="0"/>
          </a:p>
          <a:p>
            <a:r>
              <a:rPr lang="en-US" dirty="0"/>
              <a:t>Domain specific or generic similarity metrics?</a:t>
            </a:r>
          </a:p>
          <a:p>
            <a:endParaRPr lang="en-US" dirty="0"/>
          </a:p>
          <a:p>
            <a:r>
              <a:rPr lang="en-US" dirty="0"/>
              <a:t>Evaluation metric</a:t>
            </a:r>
          </a:p>
          <a:p>
            <a:pPr lvl="1"/>
            <a:r>
              <a:rPr lang="en-US" dirty="0"/>
              <a:t>Precision or recall</a:t>
            </a:r>
          </a:p>
          <a:p>
            <a:pPr lvl="1"/>
            <a:r>
              <a:rPr lang="en-US" dirty="0"/>
              <a:t>Task-specific - Implications on future analysis (bias for example)</a:t>
            </a:r>
          </a:p>
        </p:txBody>
      </p:sp>
    </p:spTree>
    <p:extLst>
      <p:ext uri="{BB962C8B-B14F-4D97-AF65-F5344CB8AC3E}">
        <p14:creationId xmlns:p14="http://schemas.microsoft.com/office/powerpoint/2010/main" val="562180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t>Approaches</a:t>
            </a:r>
          </a:p>
        </p:txBody>
      </p:sp>
      <p:sp>
        <p:nvSpPr>
          <p:cNvPr id="9219" name="Rectangle 3"/>
          <p:cNvSpPr>
            <a:spLocks noGrp="1" noChangeArrowheads="1"/>
          </p:cNvSpPr>
          <p:nvPr>
            <p:ph type="body" idx="1"/>
          </p:nvPr>
        </p:nvSpPr>
        <p:spPr/>
        <p:txBody>
          <a:bodyPr>
            <a:normAutofit/>
          </a:bodyPr>
          <a:lstStyle/>
          <a:p>
            <a:r>
              <a:rPr lang="en-US" altLang="en-US" dirty="0"/>
              <a:t>Exact matching</a:t>
            </a:r>
          </a:p>
          <a:p>
            <a:r>
              <a:rPr lang="en-US" altLang="en-US" dirty="0"/>
              <a:t>Rule-based</a:t>
            </a:r>
          </a:p>
          <a:p>
            <a:r>
              <a:rPr lang="en-US" altLang="en-US" dirty="0"/>
              <a:t>Probabilistic linkage</a:t>
            </a:r>
          </a:p>
        </p:txBody>
      </p:sp>
    </p:spTree>
    <p:extLst>
      <p:ext uri="{BB962C8B-B14F-4D97-AF65-F5344CB8AC3E}">
        <p14:creationId xmlns:p14="http://schemas.microsoft.com/office/powerpoint/2010/main" val="2383065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reasons for mismatches</a:t>
            </a:r>
          </a:p>
        </p:txBody>
      </p:sp>
      <p:sp>
        <p:nvSpPr>
          <p:cNvPr id="3" name="Content Placeholder 2"/>
          <p:cNvSpPr>
            <a:spLocks noGrp="1"/>
          </p:cNvSpPr>
          <p:nvPr>
            <p:ph type="body" idx="1"/>
          </p:nvPr>
        </p:nvSpPr>
        <p:spPr/>
        <p:txBody>
          <a:bodyPr>
            <a:normAutofit/>
          </a:bodyPr>
          <a:lstStyle/>
          <a:p>
            <a:r>
              <a:rPr lang="en-US" dirty="0"/>
              <a:t>Case (capital, lower case, etc.)</a:t>
            </a:r>
          </a:p>
          <a:p>
            <a:r>
              <a:rPr lang="en-US" dirty="0"/>
              <a:t>Nicknames</a:t>
            </a:r>
          </a:p>
          <a:p>
            <a:r>
              <a:rPr lang="en-US" dirty="0"/>
              <a:t>Prefixes</a:t>
            </a:r>
          </a:p>
          <a:p>
            <a:r>
              <a:rPr lang="en-US" dirty="0"/>
              <a:t>Suffixes</a:t>
            </a:r>
          </a:p>
          <a:p>
            <a:r>
              <a:rPr lang="en-US" dirty="0"/>
              <a:t>Initials</a:t>
            </a:r>
          </a:p>
          <a:p>
            <a:r>
              <a:rPr lang="en-US" dirty="0"/>
              <a:t>Punctuation</a:t>
            </a:r>
          </a:p>
          <a:p>
            <a:r>
              <a:rPr lang="en-US" dirty="0"/>
              <a:t>Spaces</a:t>
            </a:r>
          </a:p>
          <a:p>
            <a:r>
              <a:rPr lang="en-US" dirty="0"/>
              <a:t>Digits </a:t>
            </a:r>
          </a:p>
          <a:p>
            <a:r>
              <a:rPr lang="en-US" dirty="0"/>
              <a:t>Transpositions</a:t>
            </a:r>
          </a:p>
          <a:p>
            <a:r>
              <a:rPr lang="en-US" dirty="0"/>
              <a:t>Abbreviations</a:t>
            </a:r>
          </a:p>
          <a:p>
            <a:endParaRPr lang="en-US" dirty="0"/>
          </a:p>
          <a:p>
            <a:endParaRPr lang="en-US" dirty="0"/>
          </a:p>
        </p:txBody>
      </p:sp>
    </p:spTree>
    <p:extLst>
      <p:ext uri="{BB962C8B-B14F-4D97-AF65-F5344CB8AC3E}">
        <p14:creationId xmlns:p14="http://schemas.microsoft.com/office/powerpoint/2010/main" val="253500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are two records about the same entity?</a:t>
            </a:r>
          </a:p>
        </p:txBody>
      </p:sp>
      <p:sp>
        <p:nvSpPr>
          <p:cNvPr id="3" name="Content Placeholder 2"/>
          <p:cNvSpPr>
            <a:spLocks noGrp="1"/>
          </p:cNvSpPr>
          <p:nvPr>
            <p:ph type="body" idx="1"/>
          </p:nvPr>
        </p:nvSpPr>
        <p:spPr/>
        <p:txBody>
          <a:bodyPr/>
          <a:lstStyle/>
          <a:p>
            <a:r>
              <a:rPr lang="en-US" dirty="0"/>
              <a:t>Examples of possible similarity metrics</a:t>
            </a:r>
          </a:p>
          <a:p>
            <a:pPr lvl="1"/>
            <a:r>
              <a:rPr lang="en-US" dirty="0"/>
              <a:t>Edit distance</a:t>
            </a:r>
          </a:p>
          <a:p>
            <a:pPr lvl="1"/>
            <a:r>
              <a:rPr lang="en-US" dirty="0" err="1"/>
              <a:t>Soundex</a:t>
            </a:r>
            <a:endParaRPr lang="en-US" dirty="0"/>
          </a:p>
          <a:p>
            <a:endParaRPr lang="en-US" dirty="0"/>
          </a:p>
        </p:txBody>
      </p:sp>
    </p:spTree>
    <p:extLst>
      <p:ext uri="{BB962C8B-B14F-4D97-AF65-F5344CB8AC3E}">
        <p14:creationId xmlns:p14="http://schemas.microsoft.com/office/powerpoint/2010/main" val="32033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“Fuzzy” Matching System	</a:t>
            </a:r>
          </a:p>
        </p:txBody>
      </p:sp>
      <p:sp>
        <p:nvSpPr>
          <p:cNvPr id="3" name="Content Placeholder 2"/>
          <p:cNvSpPr>
            <a:spLocks noGrp="1"/>
          </p:cNvSpPr>
          <p:nvPr>
            <p:ph type="body" idx="1"/>
          </p:nvPr>
        </p:nvSpPr>
        <p:spPr/>
        <p:txBody>
          <a:bodyPr/>
          <a:lstStyle/>
          <a:p>
            <a:r>
              <a:rPr lang="en-US" dirty="0"/>
              <a:t>Apply set of cascading rules</a:t>
            </a:r>
          </a:p>
          <a:p>
            <a:r>
              <a:rPr lang="en-US" dirty="0"/>
              <a:t>Assign confidence score based on which rules fire</a:t>
            </a:r>
          </a:p>
        </p:txBody>
      </p:sp>
    </p:spTree>
    <p:extLst>
      <p:ext uri="{BB962C8B-B14F-4D97-AF65-F5344CB8AC3E}">
        <p14:creationId xmlns:p14="http://schemas.microsoft.com/office/powerpoint/2010/main" val="2363932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Make sure and check that you can access your project repo today and download the data</a:t>
            </a:r>
          </a:p>
          <a:p>
            <a:endParaRPr lang="en-US" dirty="0"/>
          </a:p>
          <a:p>
            <a:r>
              <a:rPr lang="en-US" dirty="0"/>
              <a:t>Thursday:</a:t>
            </a:r>
          </a:p>
          <a:p>
            <a:pPr lvl="1"/>
            <a:r>
              <a:rPr lang="en-US" dirty="0"/>
              <a:t>Readings (Obermeyer et al; </a:t>
            </a:r>
            <a:r>
              <a:rPr lang="en-US" dirty="0" err="1"/>
              <a:t>Passi</a:t>
            </a:r>
            <a:r>
              <a:rPr lang="en-US" dirty="0"/>
              <a:t> &amp; </a:t>
            </a:r>
            <a:r>
              <a:rPr lang="en-US" dirty="0" err="1"/>
              <a:t>Barocas</a:t>
            </a:r>
            <a:r>
              <a:rPr lang="en-US" dirty="0"/>
              <a:t>)</a:t>
            </a:r>
            <a:br>
              <a:rPr lang="en-US" dirty="0"/>
            </a:br>
            <a:endParaRPr lang="en-US" dirty="0"/>
          </a:p>
          <a:p>
            <a:r>
              <a:rPr lang="en-US" dirty="0"/>
              <a:t>What’s coming next week:</a:t>
            </a:r>
          </a:p>
          <a:p>
            <a:pPr lvl="1"/>
            <a:r>
              <a:rPr lang="en-US" dirty="0"/>
              <a:t>Assignment due Monday</a:t>
            </a:r>
          </a:p>
          <a:p>
            <a:pPr lvl="2">
              <a:lnSpc>
                <a:spcPct val="100000"/>
              </a:lnSpc>
              <a:spcBef>
                <a:spcPts val="500"/>
              </a:spcBef>
            </a:pPr>
            <a:r>
              <a:rPr lang="en-US" dirty="0"/>
              <a:t>Project Formulation and Baselines</a:t>
            </a:r>
          </a:p>
          <a:p>
            <a:pPr lvl="1">
              <a:lnSpc>
                <a:spcPct val="100000"/>
              </a:lnSpc>
              <a:spcBef>
                <a:spcPts val="500"/>
              </a:spcBef>
            </a:pPr>
            <a:r>
              <a:rPr lang="en-US" dirty="0"/>
              <a:t>Readings</a:t>
            </a:r>
          </a:p>
        </p:txBody>
      </p:sp>
    </p:spTree>
    <p:extLst>
      <p:ext uri="{BB962C8B-B14F-4D97-AF65-F5344CB8AC3E}">
        <p14:creationId xmlns:p14="http://schemas.microsoft.com/office/powerpoint/2010/main" val="1285932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a:t>How do we not compare every pair?</a:t>
            </a:r>
          </a:p>
        </p:txBody>
      </p:sp>
      <p:sp>
        <p:nvSpPr>
          <p:cNvPr id="35843" name="Rectangle 3"/>
          <p:cNvSpPr>
            <a:spLocks noGrp="1" noChangeArrowheads="1"/>
          </p:cNvSpPr>
          <p:nvPr>
            <p:ph type="body" idx="1"/>
          </p:nvPr>
        </p:nvSpPr>
        <p:spPr/>
        <p:txBody>
          <a:bodyPr/>
          <a:lstStyle/>
          <a:p>
            <a:pPr>
              <a:lnSpc>
                <a:spcPct val="90000"/>
              </a:lnSpc>
            </a:pPr>
            <a:r>
              <a:rPr lang="en-US" altLang="en-US" sz="2800" dirty="0"/>
              <a:t>How do we avoid looking at |A| * |B| pairs?</a:t>
            </a:r>
          </a:p>
          <a:p>
            <a:pPr>
              <a:lnSpc>
                <a:spcPct val="90000"/>
              </a:lnSpc>
            </a:pPr>
            <a:r>
              <a:rPr lang="en-US" altLang="en-US" sz="2800" i="1" dirty="0"/>
              <a:t>Blocking: </a:t>
            </a:r>
            <a:r>
              <a:rPr lang="en-US" altLang="en-US" sz="2800" dirty="0"/>
              <a:t>choose a smaller set of pairs that will contain all or most matches.  </a:t>
            </a:r>
          </a:p>
          <a:p>
            <a:pPr lvl="1">
              <a:lnSpc>
                <a:spcPct val="90000"/>
              </a:lnSpc>
            </a:pPr>
            <a:r>
              <a:rPr lang="en-US" altLang="en-US" sz="2400" dirty="0"/>
              <a:t>Simple blocking:  compare all pairs that “hash” to the same value (e.g., same </a:t>
            </a:r>
            <a:r>
              <a:rPr lang="en-US" altLang="en-US" sz="2400" dirty="0" err="1"/>
              <a:t>Soundex</a:t>
            </a:r>
            <a:r>
              <a:rPr lang="en-US" altLang="en-US" sz="2400" dirty="0"/>
              <a:t> code for last name, same birth year)</a:t>
            </a:r>
          </a:p>
          <a:p>
            <a:pPr lvl="1">
              <a:lnSpc>
                <a:spcPct val="90000"/>
              </a:lnSpc>
            </a:pPr>
            <a:r>
              <a:rPr lang="en-US" altLang="en-US" sz="2400" dirty="0"/>
              <a:t>Extensions (to increase </a:t>
            </a:r>
            <a:r>
              <a:rPr lang="en-US" altLang="en-US" sz="2400" i="1" dirty="0"/>
              <a:t>recall </a:t>
            </a:r>
            <a:r>
              <a:rPr lang="en-US" altLang="en-US" sz="2400" dirty="0"/>
              <a:t>of set of pairs):</a:t>
            </a:r>
          </a:p>
          <a:p>
            <a:pPr lvl="2">
              <a:lnSpc>
                <a:spcPct val="90000"/>
              </a:lnSpc>
            </a:pPr>
            <a:r>
              <a:rPr lang="en-US" altLang="en-US" sz="2000" dirty="0"/>
              <a:t>Block on </a:t>
            </a:r>
            <a:r>
              <a:rPr lang="en-US" altLang="en-US" sz="2000" i="1" dirty="0"/>
              <a:t>multiple</a:t>
            </a:r>
            <a:r>
              <a:rPr lang="en-US" altLang="en-US" sz="2000" dirty="0"/>
              <a:t> attributes (</a:t>
            </a:r>
            <a:r>
              <a:rPr lang="en-US" altLang="en-US" sz="2000" dirty="0" err="1"/>
              <a:t>soundex</a:t>
            </a:r>
            <a:r>
              <a:rPr lang="en-US" altLang="en-US" sz="2000" dirty="0"/>
              <a:t>, zip code) and take union of all pairs found.</a:t>
            </a:r>
          </a:p>
          <a:p>
            <a:pPr lvl="2">
              <a:lnSpc>
                <a:spcPct val="90000"/>
              </a:lnSpc>
            </a:pPr>
            <a:r>
              <a:rPr lang="en-US" altLang="en-US" sz="2000" i="1" dirty="0"/>
              <a:t>Windowing:</a:t>
            </a:r>
            <a:r>
              <a:rPr lang="en-US" altLang="en-US" sz="2000" dirty="0"/>
              <a:t> Pick (numerically or lexically) </a:t>
            </a:r>
            <a:r>
              <a:rPr lang="en-US" altLang="en-US" sz="2000" i="1" dirty="0"/>
              <a:t>ordered</a:t>
            </a:r>
            <a:r>
              <a:rPr lang="en-US" altLang="en-US" sz="2000" dirty="0"/>
              <a:t> attributes and sort (e.g., sort on last name).  The pick all pairs that appear “near” each other in the sorted order.</a:t>
            </a:r>
          </a:p>
        </p:txBody>
      </p:sp>
    </p:spTree>
    <p:extLst>
      <p:ext uri="{BB962C8B-B14F-4D97-AF65-F5344CB8AC3E}">
        <p14:creationId xmlns:p14="http://schemas.microsoft.com/office/powerpoint/2010/main" val="3772462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based Record Linkage</a:t>
            </a:r>
          </a:p>
        </p:txBody>
      </p:sp>
      <p:sp>
        <p:nvSpPr>
          <p:cNvPr id="3" name="Content Placeholder 2"/>
          <p:cNvSpPr>
            <a:spLocks noGrp="1"/>
          </p:cNvSpPr>
          <p:nvPr>
            <p:ph type="body" idx="1"/>
          </p:nvPr>
        </p:nvSpPr>
        <p:spPr/>
        <p:txBody>
          <a:bodyPr/>
          <a:lstStyle/>
          <a:p>
            <a:r>
              <a:rPr lang="en-US" dirty="0"/>
              <a:t>Generate training data</a:t>
            </a:r>
          </a:p>
          <a:p>
            <a:pPr lvl="1"/>
            <a:r>
              <a:rPr lang="en-US" dirty="0"/>
              <a:t>Label pairs as match/no match</a:t>
            </a:r>
          </a:p>
          <a:p>
            <a:pPr lvl="1"/>
            <a:endParaRPr lang="en-US" dirty="0"/>
          </a:p>
          <a:p>
            <a:r>
              <a:rPr lang="en-US" dirty="0"/>
              <a:t>Generate features over each pair</a:t>
            </a:r>
          </a:p>
          <a:p>
            <a:pPr lvl="1"/>
            <a:r>
              <a:rPr lang="en-US" dirty="0"/>
              <a:t>Distance metrics over different attributes (</a:t>
            </a:r>
            <a:r>
              <a:rPr lang="en-US" dirty="0" err="1"/>
              <a:t>fname</a:t>
            </a:r>
            <a:r>
              <a:rPr lang="en-US" dirty="0"/>
              <a:t>, </a:t>
            </a:r>
            <a:r>
              <a:rPr lang="en-US" dirty="0" err="1"/>
              <a:t>lname</a:t>
            </a:r>
            <a:r>
              <a:rPr lang="en-US" dirty="0"/>
              <a:t>, dob, etc.)</a:t>
            </a:r>
          </a:p>
          <a:p>
            <a:pPr lvl="1"/>
            <a:r>
              <a:rPr lang="en-US" dirty="0" err="1"/>
              <a:t>Tfidf</a:t>
            </a:r>
            <a:r>
              <a:rPr lang="en-US" dirty="0"/>
              <a:t> scores</a:t>
            </a:r>
          </a:p>
          <a:p>
            <a:pPr lvl="1"/>
            <a:endParaRPr lang="en-US" dirty="0"/>
          </a:p>
          <a:p>
            <a:r>
              <a:rPr lang="en-US" dirty="0"/>
              <a:t>Build and evaluate classifiers</a:t>
            </a:r>
          </a:p>
        </p:txBody>
      </p:sp>
    </p:spTree>
    <p:extLst>
      <p:ext uri="{BB962C8B-B14F-4D97-AF65-F5344CB8AC3E}">
        <p14:creationId xmlns:p14="http://schemas.microsoft.com/office/powerpoint/2010/main" val="1221298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0FF5-E8EC-234D-805C-399C5033051A}"/>
              </a:ext>
            </a:extLst>
          </p:cNvPr>
          <p:cNvSpPr>
            <a:spLocks noGrp="1"/>
          </p:cNvSpPr>
          <p:nvPr>
            <p:ph type="title"/>
          </p:nvPr>
        </p:nvSpPr>
        <p:spPr/>
        <p:txBody>
          <a:bodyPr/>
          <a:lstStyle/>
          <a:p>
            <a:r>
              <a:rPr lang="en-US" dirty="0"/>
              <a:t>One-off versus recurring matching</a:t>
            </a:r>
          </a:p>
        </p:txBody>
      </p:sp>
      <p:sp>
        <p:nvSpPr>
          <p:cNvPr id="3" name="Text Placeholder 2">
            <a:extLst>
              <a:ext uri="{FF2B5EF4-FFF2-40B4-BE49-F238E27FC236}">
                <a16:creationId xmlns:a16="http://schemas.microsoft.com/office/drawing/2014/main" id="{0CD32BE4-76DA-C042-A3E3-35B452F39303}"/>
              </a:ext>
            </a:extLst>
          </p:cNvPr>
          <p:cNvSpPr>
            <a:spLocks noGrp="1"/>
          </p:cNvSpPr>
          <p:nvPr>
            <p:ph type="body" idx="1"/>
          </p:nvPr>
        </p:nvSpPr>
        <p:spPr/>
        <p:txBody>
          <a:bodyPr/>
          <a:lstStyle/>
          <a:p>
            <a:r>
              <a:rPr lang="en-US" dirty="0"/>
              <a:t>Unique identifiers: persistence?</a:t>
            </a:r>
          </a:p>
          <a:p>
            <a:endParaRPr lang="en-US" dirty="0"/>
          </a:p>
          <a:p>
            <a:r>
              <a:rPr lang="en-US" dirty="0"/>
              <a:t>What do we do with new or changed pairs?</a:t>
            </a:r>
          </a:p>
        </p:txBody>
      </p:sp>
    </p:spTree>
    <p:extLst>
      <p:ext uri="{BB962C8B-B14F-4D97-AF65-F5344CB8AC3E}">
        <p14:creationId xmlns:p14="http://schemas.microsoft.com/office/powerpoint/2010/main" val="834575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4EB1-290D-E647-B684-F8A3D3B280EE}"/>
              </a:ext>
            </a:extLst>
          </p:cNvPr>
          <p:cNvSpPr>
            <a:spLocks noGrp="1"/>
          </p:cNvSpPr>
          <p:nvPr>
            <p:ph type="title"/>
          </p:nvPr>
        </p:nvSpPr>
        <p:spPr/>
        <p:txBody>
          <a:bodyPr/>
          <a:lstStyle/>
          <a:p>
            <a:r>
              <a:rPr lang="en-US" dirty="0"/>
              <a:t>Discussion Topic</a:t>
            </a:r>
          </a:p>
        </p:txBody>
      </p:sp>
      <p:sp>
        <p:nvSpPr>
          <p:cNvPr id="3" name="Text Placeholder 2">
            <a:extLst>
              <a:ext uri="{FF2B5EF4-FFF2-40B4-BE49-F238E27FC236}">
                <a16:creationId xmlns:a16="http://schemas.microsoft.com/office/drawing/2014/main" id="{73DF5889-4B8C-7449-87CD-1929C07EE849}"/>
              </a:ext>
            </a:extLst>
          </p:cNvPr>
          <p:cNvSpPr>
            <a:spLocks noGrp="1"/>
          </p:cNvSpPr>
          <p:nvPr>
            <p:ph type="body" idx="1"/>
          </p:nvPr>
        </p:nvSpPr>
        <p:spPr/>
        <p:txBody>
          <a:bodyPr/>
          <a:lstStyle/>
          <a:p>
            <a:pPr marL="76200" indent="0">
              <a:buNone/>
            </a:pPr>
            <a:endParaRPr lang="en-US" dirty="0"/>
          </a:p>
          <a:p>
            <a:pPr marL="76200" indent="0">
              <a:buNone/>
            </a:pPr>
            <a:endParaRPr lang="en-US" dirty="0"/>
          </a:p>
          <a:p>
            <a:pPr marL="76200" indent="0">
              <a:buNone/>
            </a:pPr>
            <a:r>
              <a:rPr lang="en-US" sz="3200" dirty="0"/>
              <a:t>What are downstream impacts (generally) of a false positive in record linkage? What about a false negative?</a:t>
            </a:r>
            <a:endParaRPr lang="en-US" dirty="0"/>
          </a:p>
        </p:txBody>
      </p:sp>
    </p:spTree>
    <p:extLst>
      <p:ext uri="{BB962C8B-B14F-4D97-AF65-F5344CB8AC3E}">
        <p14:creationId xmlns:p14="http://schemas.microsoft.com/office/powerpoint/2010/main" val="4210785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4EB1-290D-E647-B684-F8A3D3B280EE}"/>
              </a:ext>
            </a:extLst>
          </p:cNvPr>
          <p:cNvSpPr>
            <a:spLocks noGrp="1"/>
          </p:cNvSpPr>
          <p:nvPr>
            <p:ph type="title"/>
          </p:nvPr>
        </p:nvSpPr>
        <p:spPr/>
        <p:txBody>
          <a:bodyPr/>
          <a:lstStyle/>
          <a:p>
            <a:r>
              <a:rPr lang="en-US" dirty="0"/>
              <a:t>Discussion Topic</a:t>
            </a:r>
          </a:p>
        </p:txBody>
      </p:sp>
      <p:sp>
        <p:nvSpPr>
          <p:cNvPr id="3" name="Text Placeholder 2">
            <a:extLst>
              <a:ext uri="{FF2B5EF4-FFF2-40B4-BE49-F238E27FC236}">
                <a16:creationId xmlns:a16="http://schemas.microsoft.com/office/drawing/2014/main" id="{73DF5889-4B8C-7449-87CD-1929C07EE849}"/>
              </a:ext>
            </a:extLst>
          </p:cNvPr>
          <p:cNvSpPr>
            <a:spLocks noGrp="1"/>
          </p:cNvSpPr>
          <p:nvPr>
            <p:ph type="body" idx="1"/>
          </p:nvPr>
        </p:nvSpPr>
        <p:spPr/>
        <p:txBody>
          <a:bodyPr/>
          <a:lstStyle/>
          <a:p>
            <a:pPr marL="76200" indent="0">
              <a:buNone/>
            </a:pPr>
            <a:endParaRPr lang="en-US" dirty="0"/>
          </a:p>
          <a:p>
            <a:pPr marL="76200" indent="0">
              <a:buNone/>
            </a:pPr>
            <a:endParaRPr lang="en-US" dirty="0"/>
          </a:p>
          <a:p>
            <a:pPr marL="76200" indent="0">
              <a:buNone/>
            </a:pPr>
            <a:r>
              <a:rPr lang="en-US" sz="3200" dirty="0"/>
              <a:t>What types of common mismatch errors might affect groups differently, resulting in downstream fairness impacts?</a:t>
            </a:r>
            <a:endParaRPr lang="en-US" dirty="0"/>
          </a:p>
        </p:txBody>
      </p:sp>
    </p:spTree>
    <p:extLst>
      <p:ext uri="{BB962C8B-B14F-4D97-AF65-F5344CB8AC3E}">
        <p14:creationId xmlns:p14="http://schemas.microsoft.com/office/powerpoint/2010/main" val="2960122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Make sure and check that you can access your project data today</a:t>
            </a:r>
          </a:p>
          <a:p>
            <a:endParaRPr lang="en-US" dirty="0"/>
          </a:p>
          <a:p>
            <a:r>
              <a:rPr lang="en-US" dirty="0"/>
              <a:t>Thursday:</a:t>
            </a:r>
          </a:p>
          <a:p>
            <a:pPr lvl="1"/>
            <a:r>
              <a:rPr lang="en-US" dirty="0"/>
              <a:t>Reading (Obermeyer et al; </a:t>
            </a:r>
            <a:r>
              <a:rPr lang="en-US" dirty="0" err="1"/>
              <a:t>Passi</a:t>
            </a:r>
            <a:r>
              <a:rPr lang="en-US" dirty="0"/>
              <a:t> &amp; </a:t>
            </a:r>
            <a:r>
              <a:rPr lang="en-US" dirty="0" err="1"/>
              <a:t>Barocas</a:t>
            </a:r>
            <a:r>
              <a:rPr lang="en-US" dirty="0"/>
              <a:t>)</a:t>
            </a:r>
            <a:br>
              <a:rPr lang="en-US" dirty="0"/>
            </a:br>
            <a:endParaRPr lang="en-US" dirty="0"/>
          </a:p>
          <a:p>
            <a:r>
              <a:rPr lang="en-US" dirty="0"/>
              <a:t>What’s coming next week:</a:t>
            </a:r>
          </a:p>
          <a:p>
            <a:pPr lvl="1"/>
            <a:r>
              <a:rPr lang="en-US" dirty="0"/>
              <a:t>Assignment due Monday</a:t>
            </a:r>
          </a:p>
          <a:p>
            <a:pPr lvl="2">
              <a:lnSpc>
                <a:spcPct val="100000"/>
              </a:lnSpc>
              <a:spcBef>
                <a:spcPts val="500"/>
              </a:spcBef>
            </a:pPr>
            <a:r>
              <a:rPr lang="en-US" dirty="0"/>
              <a:t>Project Formulation and Baselines</a:t>
            </a:r>
          </a:p>
          <a:p>
            <a:pPr lvl="1">
              <a:lnSpc>
                <a:spcPct val="100000"/>
              </a:lnSpc>
              <a:spcBef>
                <a:spcPts val="500"/>
              </a:spcBef>
            </a:pPr>
            <a:r>
              <a:rPr lang="en-US" dirty="0"/>
              <a:t>Readings</a:t>
            </a:r>
          </a:p>
        </p:txBody>
      </p:sp>
    </p:spTree>
    <p:extLst>
      <p:ext uri="{BB962C8B-B14F-4D97-AF65-F5344CB8AC3E}">
        <p14:creationId xmlns:p14="http://schemas.microsoft.com/office/powerpoint/2010/main" val="390960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E2C99BF2-C81A-5246-89D3-E49BCDCAD699}"/>
              </a:ext>
            </a:extLst>
          </p:cNvPr>
          <p:cNvSpPr/>
          <p:nvPr/>
        </p:nvSpPr>
        <p:spPr>
          <a:xfrm>
            <a:off x="42040" y="221768"/>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685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Autofit/>
          </a:bodyPr>
          <a:lstStyle/>
          <a:p>
            <a:r>
              <a:rPr lang="en" dirty="0"/>
              <a:t>Project</a:t>
            </a:r>
            <a:endParaRPr dirty="0"/>
          </a:p>
        </p:txBody>
      </p:sp>
      <p:sp>
        <p:nvSpPr>
          <p:cNvPr id="165" name="Google Shape;165;p27"/>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marL="169329" indent="0">
              <a:lnSpc>
                <a:spcPct val="146250"/>
              </a:lnSpc>
              <a:buClr>
                <a:srgbClr val="444444"/>
              </a:buClr>
              <a:buSzPts val="1600"/>
              <a:buNone/>
            </a:pPr>
            <a:endParaRPr dirty="0">
              <a:solidFill>
                <a:srgbClr val="222222"/>
              </a:solidFill>
              <a:highlight>
                <a:srgbClr val="FFFFFF"/>
              </a:highlight>
            </a:endParaRPr>
          </a:p>
        </p:txBody>
      </p:sp>
      <p:pic>
        <p:nvPicPr>
          <p:cNvPr id="2" name="Picture 1">
            <a:extLst>
              <a:ext uri="{FF2B5EF4-FFF2-40B4-BE49-F238E27FC236}">
                <a16:creationId xmlns:a16="http://schemas.microsoft.com/office/drawing/2014/main" id="{7754616C-B13B-734C-9D90-D3E25C1D842B}"/>
              </a:ext>
            </a:extLst>
          </p:cNvPr>
          <p:cNvPicPr>
            <a:picLocks noChangeAspect="1"/>
          </p:cNvPicPr>
          <p:nvPr/>
        </p:nvPicPr>
        <p:blipFill>
          <a:blip r:embed="rId3"/>
          <a:stretch>
            <a:fillRect/>
          </a:stretch>
        </p:blipFill>
        <p:spPr>
          <a:xfrm>
            <a:off x="0" y="1356966"/>
            <a:ext cx="12192000" cy="5501033"/>
          </a:xfrm>
          <a:prstGeom prst="rect">
            <a:avLst/>
          </a:prstGeom>
        </p:spPr>
      </p:pic>
      <p:pic>
        <p:nvPicPr>
          <p:cNvPr id="1026" name="Picture 2" descr="DonorsChoose: Support a classroom. Build a future.">
            <a:extLst>
              <a:ext uri="{FF2B5EF4-FFF2-40B4-BE49-F238E27FC236}">
                <a16:creationId xmlns:a16="http://schemas.microsoft.com/office/drawing/2014/main" id="{63585741-D5E1-0C49-9B35-C444E3CCF1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1904" y="1378167"/>
            <a:ext cx="3320097" cy="17430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p:txBody>
          <a:bodyPr/>
          <a:lstStyle/>
          <a:p>
            <a:pPr>
              <a:lnSpc>
                <a:spcPct val="150000"/>
              </a:lnSpc>
            </a:pPr>
            <a:r>
              <a:rPr lang="en-US" altLang="en-US" dirty="0"/>
              <a:t>Spend some time up front figuring out how to work as a team and work styles</a:t>
            </a:r>
            <a:br>
              <a:rPr lang="en-US" altLang="en-US" dirty="0"/>
            </a:br>
            <a:endParaRPr lang="en-US" altLang="en-US" dirty="0"/>
          </a:p>
          <a:p>
            <a:pPr>
              <a:lnSpc>
                <a:spcPct val="150000"/>
              </a:lnSpc>
            </a:pPr>
            <a:r>
              <a:rPr lang="en-US" altLang="en-US" dirty="0"/>
              <a:t>Everyone should participate in </a:t>
            </a:r>
            <a:r>
              <a:rPr lang="en-US" altLang="en-US" b="1" dirty="0">
                <a:solidFill>
                  <a:srgbClr val="FF0000"/>
                </a:solidFill>
              </a:rPr>
              <a:t>all</a:t>
            </a:r>
            <a:r>
              <a:rPr lang="en-US" altLang="en-US" dirty="0"/>
              <a:t> aspects of project</a:t>
            </a:r>
          </a:p>
          <a:p>
            <a:pPr lvl="1">
              <a:lnSpc>
                <a:spcPct val="100000"/>
              </a:lnSpc>
            </a:pPr>
            <a:r>
              <a:rPr lang="en-US" altLang="en-US" dirty="0"/>
              <a:t>No individual should do the majority of the coding, report writing, etc.</a:t>
            </a:r>
            <a:br>
              <a:rPr lang="en-US" altLang="en-US" dirty="0"/>
            </a:br>
            <a:br>
              <a:rPr lang="en-US" altLang="en-US" dirty="0"/>
            </a:br>
            <a:endParaRPr lang="en-US" altLang="en-US" dirty="0"/>
          </a:p>
          <a:p>
            <a:pPr>
              <a:lnSpc>
                <a:spcPct val="150000"/>
              </a:lnSpc>
            </a:pPr>
            <a:r>
              <a:rPr lang="en-US" altLang="en-US" dirty="0"/>
              <a:t>However, you should divide up different pieces of the work</a:t>
            </a:r>
          </a:p>
          <a:p>
            <a:pPr lvl="1">
              <a:lnSpc>
                <a:spcPct val="100000"/>
              </a:lnSpc>
            </a:pPr>
            <a:r>
              <a:rPr lang="en-US" altLang="en-US" dirty="0"/>
              <a:t>For instance, working on different parts of the pipeline code in parallel or splitting up sections of the report</a:t>
            </a:r>
          </a:p>
        </p:txBody>
      </p:sp>
    </p:spTree>
    <p:extLst>
      <p:ext uri="{BB962C8B-B14F-4D97-AF65-F5344CB8AC3E}">
        <p14:creationId xmlns:p14="http://schemas.microsoft.com/office/powerpoint/2010/main" val="3853540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We’re providing class time to make it easier to coordinate with your group and get feedback from peers and instructors, but you won’t be able to complete the project just in this allotted time</a:t>
            </a:r>
            <a:br>
              <a:rPr lang="en-US" altLang="en-US" dirty="0"/>
            </a:br>
            <a:endParaRPr lang="en-US" altLang="en-US" dirty="0"/>
          </a:p>
          <a:p>
            <a:pPr>
              <a:lnSpc>
                <a:spcPct val="150000"/>
              </a:lnSpc>
            </a:pPr>
            <a:r>
              <a:rPr lang="en-US" altLang="en-US" dirty="0"/>
              <a:t>Tools for coordination:</a:t>
            </a:r>
          </a:p>
          <a:p>
            <a:pPr lvl="1">
              <a:lnSpc>
                <a:spcPct val="150000"/>
              </a:lnSpc>
            </a:pPr>
            <a:r>
              <a:rPr lang="en-US" altLang="en-US" dirty="0"/>
              <a:t>Slack: we’ll create group-level and project-level channels. Additionally, feel free to use group DMs and video calls with your group to coordinate as well.</a:t>
            </a:r>
          </a:p>
          <a:p>
            <a:pPr lvl="1">
              <a:lnSpc>
                <a:spcPct val="150000"/>
              </a:lnSpc>
            </a:pPr>
            <a:r>
              <a:rPr lang="en-US" altLang="en-US" dirty="0"/>
              <a:t>Many good free options for task tracking/management: </a:t>
            </a:r>
            <a:r>
              <a:rPr lang="en-US" altLang="en-US" dirty="0" err="1"/>
              <a:t>github</a:t>
            </a:r>
            <a:r>
              <a:rPr lang="en-US" altLang="en-US" dirty="0"/>
              <a:t> issues or project boards, </a:t>
            </a:r>
            <a:r>
              <a:rPr lang="en-US" altLang="en-US" dirty="0" err="1"/>
              <a:t>trello</a:t>
            </a:r>
            <a:r>
              <a:rPr lang="en-US" altLang="en-US" dirty="0"/>
              <a:t>, etc.</a:t>
            </a:r>
          </a:p>
        </p:txBody>
      </p:sp>
    </p:spTree>
    <p:extLst>
      <p:ext uri="{BB962C8B-B14F-4D97-AF65-F5344CB8AC3E}">
        <p14:creationId xmlns:p14="http://schemas.microsoft.com/office/powerpoint/2010/main" val="2143740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Active participation in the group work throughout the entire semester is required by all the team members, and a very large component of your grade</a:t>
            </a:r>
            <a:br>
              <a:rPr lang="en-US" altLang="en-US" dirty="0"/>
            </a:br>
            <a:endParaRPr lang="en-US" altLang="en-US" dirty="0"/>
          </a:p>
          <a:p>
            <a:pPr>
              <a:lnSpc>
                <a:spcPct val="150000"/>
              </a:lnSpc>
            </a:pPr>
            <a:r>
              <a:rPr lang="en-US" altLang="en-US" dirty="0"/>
              <a:t>Collaboration is encouraged, both within and across teams! Learning from each others’ strengths is a big benefit of group work, and you should feel free to discuss strategies and approaches with other teams (i.e., it’s not a competition)</a:t>
            </a:r>
            <a:br>
              <a:rPr lang="en-US" altLang="en-US" dirty="0"/>
            </a:br>
            <a:endParaRPr lang="en-US" altLang="en-US" dirty="0"/>
          </a:p>
          <a:p>
            <a:pPr>
              <a:lnSpc>
                <a:spcPct val="150000"/>
              </a:lnSpc>
            </a:pPr>
            <a:r>
              <a:rPr lang="en-US" altLang="en-US" dirty="0"/>
              <a:t>Pacing your work is important. You won’t be able to do everything the week before the final report, and if everyone tries to, you’ll break the server.</a:t>
            </a:r>
          </a:p>
        </p:txBody>
      </p:sp>
    </p:spTree>
    <p:extLst>
      <p:ext uri="{BB962C8B-B14F-4D97-AF65-F5344CB8AC3E}">
        <p14:creationId xmlns:p14="http://schemas.microsoft.com/office/powerpoint/2010/main" val="2457927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extLst>
              <p:ext uri="{D42A27DB-BD31-4B8C-83A1-F6EECF244321}">
                <p14:modId xmlns:p14="http://schemas.microsoft.com/office/powerpoint/2010/main" val="1737878827"/>
              </p:ext>
            </p:extLst>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E2C99BF2-C81A-5246-89D3-E49BCDCAD699}"/>
              </a:ext>
            </a:extLst>
          </p:cNvPr>
          <p:cNvSpPr/>
          <p:nvPr/>
        </p:nvSpPr>
        <p:spPr>
          <a:xfrm>
            <a:off x="3226525" y="274320"/>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855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BA9-BA2B-D148-89DA-A99081B1FF81}"/>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DDA03E0F-5F3D-5B4D-8232-BF72B84A198E}"/>
              </a:ext>
            </a:extLst>
          </p:cNvPr>
          <p:cNvSpPr>
            <a:spLocks noGrp="1"/>
          </p:cNvSpPr>
          <p:nvPr>
            <p:ph type="body" idx="1"/>
          </p:nvPr>
        </p:nvSpPr>
        <p:spPr/>
        <p:txBody>
          <a:bodyPr/>
          <a:lstStyle/>
          <a:p>
            <a:r>
              <a:rPr lang="en-US" dirty="0"/>
              <a:t>Political</a:t>
            </a:r>
          </a:p>
          <a:p>
            <a:r>
              <a:rPr lang="en-US" dirty="0"/>
              <a:t>Internal Awareness</a:t>
            </a:r>
          </a:p>
          <a:p>
            <a:r>
              <a:rPr lang="en-US" dirty="0"/>
              <a:t>Legal/Contractual</a:t>
            </a:r>
          </a:p>
          <a:p>
            <a:r>
              <a:rPr lang="en-US" dirty="0"/>
              <a:t>Ethical</a:t>
            </a:r>
          </a:p>
          <a:p>
            <a:r>
              <a:rPr lang="en-US" dirty="0"/>
              <a:t>Technical</a:t>
            </a:r>
          </a:p>
          <a:p>
            <a:endParaRPr lang="en-US" dirty="0"/>
          </a:p>
        </p:txBody>
      </p:sp>
    </p:spTree>
    <p:extLst>
      <p:ext uri="{BB962C8B-B14F-4D97-AF65-F5344CB8AC3E}">
        <p14:creationId xmlns:p14="http://schemas.microsoft.com/office/powerpoint/2010/main" val="17211853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2145</TotalTime>
  <Words>972</Words>
  <Application>Microsoft Macintosh PowerPoint</Application>
  <PresentationFormat>Widescreen</PresentationFormat>
  <Paragraphs>188</Paragraphs>
  <Slides>25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Simple Light</vt:lpstr>
      <vt:lpstr>PowerPoint Presentation</vt:lpstr>
      <vt:lpstr>Things to remember</vt:lpstr>
      <vt:lpstr>PowerPoint Presentation</vt:lpstr>
      <vt:lpstr>Project</vt:lpstr>
      <vt:lpstr> Working with Your Project Team</vt:lpstr>
      <vt:lpstr> Working with Your Project Team</vt:lpstr>
      <vt:lpstr> Working with Your Project Team</vt:lpstr>
      <vt:lpstr>PowerPoint Presentation</vt:lpstr>
      <vt:lpstr>Challenges</vt:lpstr>
      <vt:lpstr>Data Acquisition: Technical (challenges)</vt:lpstr>
      <vt:lpstr>Data Storage</vt:lpstr>
      <vt:lpstr> Linkage: Goals</vt:lpstr>
      <vt:lpstr> Quick Poll (slido)</vt:lpstr>
      <vt:lpstr> Record Linkage: Synonyms</vt:lpstr>
      <vt:lpstr>Factors to consider</vt:lpstr>
      <vt:lpstr>Approaches</vt:lpstr>
      <vt:lpstr>Common reasons for mismatches</vt:lpstr>
      <vt:lpstr>When are two records about the same entity?</vt:lpstr>
      <vt:lpstr>“Fuzzy” Matching System </vt:lpstr>
      <vt:lpstr>How do we not compare every pair?</vt:lpstr>
      <vt:lpstr>Machine Learning based Record Linkage</vt:lpstr>
      <vt:lpstr>One-off versus recurring matching</vt:lpstr>
      <vt:lpstr>Discussion Topic</vt:lpstr>
      <vt:lpstr>Discussion Topic</vt:lpstr>
      <vt:lpstr>Things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Kit Rodolfa</cp:lastModifiedBy>
  <cp:revision>31</cp:revision>
  <dcterms:created xsi:type="dcterms:W3CDTF">2020-01-14T19:43:43Z</dcterms:created>
  <dcterms:modified xsi:type="dcterms:W3CDTF">2022-09-06T18:46:59Z</dcterms:modified>
</cp:coreProperties>
</file>