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471" r:id="rId3"/>
    <p:sldId id="483" r:id="rId4"/>
    <p:sldId id="486" r:id="rId5"/>
    <p:sldId id="323" r:id="rId6"/>
    <p:sldId id="286" r:id="rId7"/>
    <p:sldId id="472" r:id="rId8"/>
    <p:sldId id="287" r:id="rId9"/>
    <p:sldId id="478" r:id="rId10"/>
    <p:sldId id="468" r:id="rId11"/>
    <p:sldId id="269" r:id="rId12"/>
    <p:sldId id="489" r:id="rId13"/>
    <p:sldId id="475" r:id="rId14"/>
    <p:sldId id="453" r:id="rId15"/>
    <p:sldId id="352" r:id="rId16"/>
    <p:sldId id="458" r:id="rId17"/>
    <p:sldId id="457" r:id="rId18"/>
    <p:sldId id="428" r:id="rId19"/>
    <p:sldId id="429" r:id="rId20"/>
    <p:sldId id="430" r:id="rId21"/>
    <p:sldId id="455" r:id="rId22"/>
    <p:sldId id="460" r:id="rId23"/>
    <p:sldId id="420" r:id="rId24"/>
    <p:sldId id="484" r:id="rId25"/>
    <p:sldId id="488" r:id="rId2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01"/>
    <p:restoredTop sz="93157"/>
  </p:normalViewPr>
  <p:slideViewPr>
    <p:cSldViewPr snapToGrid="0" snapToObjects="1">
      <p:cViewPr varScale="1">
        <p:scale>
          <a:sx n="103" d="100"/>
          <a:sy n="103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43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3a827b83f3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13a827b83f3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 comparable, not probabilities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280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2859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60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648464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Evaluation/Performance Metrics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A75FF1-9EFE-0F41-92F5-3E749CFB2E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Perform well</a:t>
            </a:r>
          </a:p>
          <a:p>
            <a:pPr lvl="1"/>
            <a:r>
              <a:rPr lang="en-US" dirty="0"/>
              <a:t>What metric?</a:t>
            </a:r>
          </a:p>
          <a:p>
            <a:pPr lvl="1"/>
            <a:r>
              <a:rPr lang="en-US" dirty="0"/>
              <a:t>Compared to what?</a:t>
            </a:r>
          </a:p>
          <a:p>
            <a:endParaRPr lang="en-US" dirty="0"/>
          </a:p>
          <a:p>
            <a:r>
              <a:rPr lang="en-US" dirty="0"/>
              <a:t>Generalize</a:t>
            </a:r>
          </a:p>
          <a:p>
            <a:pPr lvl="1"/>
            <a:r>
              <a:rPr lang="en-US" dirty="0"/>
              <a:t>To what?</a:t>
            </a:r>
          </a:p>
        </p:txBody>
      </p:sp>
    </p:spTree>
    <p:extLst>
      <p:ext uri="{BB962C8B-B14F-4D97-AF65-F5344CB8AC3E}">
        <p14:creationId xmlns:p14="http://schemas.microsoft.com/office/powerpoint/2010/main" val="4111643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E49ADA-B971-3A74-683D-F7E6AB709A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3" name="Google Shape;203;p3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Evaluation Metrics -- Example</a:t>
            </a:r>
            <a:endParaRPr dirty="0"/>
          </a:p>
        </p:txBody>
      </p:sp>
      <p:sp>
        <p:nvSpPr>
          <p:cNvPr id="204" name="Google Shape;204;p38"/>
          <p:cNvSpPr/>
          <p:nvPr/>
        </p:nvSpPr>
        <p:spPr>
          <a:xfrm>
            <a:off x="190320" y="1463207"/>
            <a:ext cx="3124000" cy="4204400"/>
          </a:xfrm>
          <a:prstGeom prst="rect">
            <a:avLst/>
          </a:prstGeom>
          <a:solidFill>
            <a:srgbClr val="EEEEEE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SzPts val="1400"/>
            </a:pPr>
            <a:endParaRPr sz="1867"/>
          </a:p>
        </p:txBody>
      </p:sp>
      <p:sp>
        <p:nvSpPr>
          <p:cNvPr id="205" name="Google Shape;205;p38"/>
          <p:cNvSpPr txBox="1"/>
          <p:nvPr/>
        </p:nvSpPr>
        <p:spPr>
          <a:xfrm>
            <a:off x="3566453" y="1341573"/>
            <a:ext cx="8531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lnSpc>
                <a:spcPct val="115000"/>
              </a:lnSpc>
              <a:spcAft>
                <a:spcPts val="2133"/>
              </a:spcAft>
            </a:pPr>
            <a:r>
              <a:rPr lang="en" sz="3467" dirty="0">
                <a:solidFill>
                  <a:srgbClr val="FF0000"/>
                </a:solidFill>
              </a:rPr>
              <a:t>Every year, when new aerial data arrives</a:t>
            </a:r>
            <a:r>
              <a:rPr lang="en" sz="3467" dirty="0">
                <a:solidFill>
                  <a:srgbClr val="595959"/>
                </a:solidFill>
              </a:rPr>
              <a:t>, for </a:t>
            </a:r>
            <a:r>
              <a:rPr lang="en" sz="3467" dirty="0">
                <a:solidFill>
                  <a:srgbClr val="0000FF"/>
                </a:solidFill>
              </a:rPr>
              <a:t>all </a:t>
            </a:r>
            <a:r>
              <a:rPr lang="en" sz="3467" dirty="0" err="1">
                <a:solidFill>
                  <a:srgbClr val="0000FF"/>
                </a:solidFill>
              </a:rPr>
              <a:t>blocklots</a:t>
            </a:r>
            <a:r>
              <a:rPr lang="en" sz="3467" dirty="0">
                <a:solidFill>
                  <a:srgbClr val="0000FF"/>
                </a:solidFill>
              </a:rPr>
              <a:t> in Baltimore City</a:t>
            </a:r>
            <a:r>
              <a:rPr lang="en" sz="3467" dirty="0">
                <a:solidFill>
                  <a:srgbClr val="595959"/>
                </a:solidFill>
              </a:rPr>
              <a:t>, can we identify </a:t>
            </a:r>
            <a:r>
              <a:rPr lang="en" sz="3467" dirty="0">
                <a:solidFill>
                  <a:srgbClr val="FF00FF"/>
                </a:solidFill>
              </a:rPr>
              <a:t>1,000 residential buildings </a:t>
            </a:r>
            <a:r>
              <a:rPr lang="en" sz="3467" dirty="0">
                <a:solidFill>
                  <a:srgbClr val="595959"/>
                </a:solidFill>
              </a:rPr>
              <a:t>with a </a:t>
            </a:r>
            <a:r>
              <a:rPr lang="en" sz="3467" dirty="0">
                <a:solidFill>
                  <a:srgbClr val="38761D"/>
                </a:solidFill>
              </a:rPr>
              <a:t>“high” level of roof damage </a:t>
            </a:r>
            <a:r>
              <a:rPr lang="en" sz="3467" dirty="0">
                <a:solidFill>
                  <a:srgbClr val="B45F06"/>
                </a:solidFill>
              </a:rPr>
              <a:t>to prioritize for demolition or stabilization inspection in the next year</a:t>
            </a:r>
            <a:r>
              <a:rPr lang="en" sz="3467" dirty="0">
                <a:solidFill>
                  <a:srgbClr val="595959"/>
                </a:solidFill>
              </a:rPr>
              <a:t>?</a:t>
            </a:r>
            <a:endParaRPr sz="3467" dirty="0">
              <a:solidFill>
                <a:srgbClr val="595959"/>
              </a:solidFill>
            </a:endParaRPr>
          </a:p>
        </p:txBody>
      </p:sp>
      <p:sp>
        <p:nvSpPr>
          <p:cNvPr id="206" name="Google Shape;206;p38"/>
          <p:cNvSpPr txBox="1"/>
          <p:nvPr/>
        </p:nvSpPr>
        <p:spPr>
          <a:xfrm>
            <a:off x="248120" y="1463207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FF0000"/>
                </a:solidFill>
              </a:rPr>
              <a:t>When and How often is the recommendation / decision being made?</a:t>
            </a:r>
            <a:endParaRPr sz="1867">
              <a:solidFill>
                <a:srgbClr val="FF0000"/>
              </a:solidFill>
            </a:endParaRPr>
          </a:p>
        </p:txBody>
      </p:sp>
      <p:sp>
        <p:nvSpPr>
          <p:cNvPr id="207" name="Google Shape;207;p38"/>
          <p:cNvSpPr txBox="1"/>
          <p:nvPr/>
        </p:nvSpPr>
        <p:spPr>
          <a:xfrm>
            <a:off x="253253" y="2632740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0000FF"/>
                </a:solidFill>
              </a:rPr>
            </a:br>
            <a:r>
              <a:rPr lang="en" sz="1867">
                <a:solidFill>
                  <a:srgbClr val="0000FF"/>
                </a:solidFill>
              </a:rPr>
              <a:t>Who/what is included in the cohort?</a:t>
            </a:r>
            <a:endParaRPr sz="1867">
              <a:solidFill>
                <a:srgbClr val="0000FF"/>
              </a:solidFill>
            </a:endParaRPr>
          </a:p>
        </p:txBody>
      </p:sp>
      <p:sp>
        <p:nvSpPr>
          <p:cNvPr id="208" name="Google Shape;208;p38"/>
          <p:cNvSpPr txBox="1"/>
          <p:nvPr/>
        </p:nvSpPr>
        <p:spPr>
          <a:xfrm>
            <a:off x="253253" y="3497473"/>
            <a:ext cx="3008400" cy="7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br>
              <a:rPr lang="en" sz="1867">
                <a:solidFill>
                  <a:srgbClr val="FF00FF"/>
                </a:solidFill>
              </a:rPr>
            </a:br>
            <a:r>
              <a:rPr lang="en" sz="1867">
                <a:solidFill>
                  <a:srgbClr val="FF00FF"/>
                </a:solidFill>
              </a:rPr>
              <a:t>What is the output?</a:t>
            </a:r>
            <a:endParaRPr sz="1867">
              <a:solidFill>
                <a:srgbClr val="FF00FF"/>
              </a:solidFill>
            </a:endParaRPr>
          </a:p>
        </p:txBody>
      </p:sp>
      <p:sp>
        <p:nvSpPr>
          <p:cNvPr id="209" name="Google Shape;209;p38"/>
          <p:cNvSpPr txBox="1"/>
          <p:nvPr/>
        </p:nvSpPr>
        <p:spPr>
          <a:xfrm>
            <a:off x="248120" y="4191873"/>
            <a:ext cx="3008400" cy="1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1400"/>
            </a:pPr>
            <a:r>
              <a:rPr lang="en" sz="1867">
                <a:solidFill>
                  <a:srgbClr val="274E13"/>
                </a:solidFill>
              </a:rPr>
              <a:t>What outcome are you predicting/estimating?</a:t>
            </a: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endParaRPr sz="1867">
              <a:solidFill>
                <a:srgbClr val="274E13"/>
              </a:solidFill>
            </a:endParaRPr>
          </a:p>
          <a:p>
            <a:pPr>
              <a:buSzPts val="1400"/>
            </a:pPr>
            <a:r>
              <a:rPr lang="en" sz="1867">
                <a:solidFill>
                  <a:srgbClr val="B45F06"/>
                </a:solidFill>
              </a:rPr>
              <a:t>For what purpose?</a:t>
            </a:r>
            <a:endParaRPr sz="1867">
              <a:solidFill>
                <a:srgbClr val="274E1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For the roof damage example, what type of ML approach would you use? What metric would you focus on to evaluate model performance?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E3D7A99-9482-674A-A236-35A6462C5373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152149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9BBF3-D5BD-464F-B692-6F1080496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78555B-304F-C34C-BEDB-C76D96DC6A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63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Score Distribution on the Test Set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8AB674-EC5F-D94F-B11B-EAD3C207F3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333291-06BD-364A-B17D-F91BD4D1B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271" y="1683852"/>
            <a:ext cx="6176805" cy="40846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C1CA36-BA93-4F4F-9808-ABF79474346A}"/>
              </a:ext>
            </a:extLst>
          </p:cNvPr>
          <p:cNvSpPr txBox="1"/>
          <p:nvPr/>
        </p:nvSpPr>
        <p:spPr>
          <a:xfrm>
            <a:off x="5395296" y="5768514"/>
            <a:ext cx="700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Score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004E31-34A2-F14A-983F-24BD8F50A74A}"/>
              </a:ext>
            </a:extLst>
          </p:cNvPr>
          <p:cNvSpPr txBox="1"/>
          <p:nvPr/>
        </p:nvSpPr>
        <p:spPr>
          <a:xfrm rot="16200000">
            <a:off x="1959670" y="3217470"/>
            <a:ext cx="12474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8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# of people</a:t>
            </a:r>
          </a:p>
        </p:txBody>
      </p:sp>
    </p:spTree>
    <p:extLst>
      <p:ext uri="{BB962C8B-B14F-4D97-AF65-F5344CB8AC3E}">
        <p14:creationId xmlns:p14="http://schemas.microsoft.com/office/powerpoint/2010/main" val="13876657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Metrics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Predictions are often 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scores</a:t>
            </a:r>
            <a:r>
              <a:rPr lang="en-US" dirty="0"/>
              <a:t> between 0 and 1</a:t>
            </a:r>
          </a:p>
          <a:p>
            <a:r>
              <a:rPr lang="en-US" dirty="0">
                <a:solidFill>
                  <a:srgbClr val="FF0000"/>
                </a:solidFill>
              </a:rPr>
              <a:t>We need to first turn them into 0 or 1 by selecting a threshold</a:t>
            </a:r>
          </a:p>
          <a:p>
            <a:endParaRPr lang="en-US" dirty="0"/>
          </a:p>
        </p:txBody>
      </p:sp>
      <p:graphicFrame>
        <p:nvGraphicFramePr>
          <p:cNvPr id="5" name="Group 77"/>
          <p:cNvGraphicFramePr>
            <a:graphicFrameLocks noGrp="1"/>
          </p:cNvGraphicFramePr>
          <p:nvPr/>
        </p:nvGraphicFramePr>
        <p:xfrm>
          <a:off x="3014206" y="3687005"/>
          <a:ext cx="5630124" cy="2554470"/>
        </p:xfrm>
        <a:graphic>
          <a:graphicData uri="http://schemas.openxmlformats.org/drawingml/2006/table">
            <a:tbl>
              <a:tblPr/>
              <a:tblGrid>
                <a:gridCol w="7943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05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52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24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575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4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60947" y="3102231"/>
            <a:ext cx="27224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 </a:t>
            </a:r>
            <a:r>
              <a:rPr lang="en-US" sz="32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Class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1536988" y="4818022"/>
            <a:ext cx="2165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 Class</a:t>
            </a:r>
            <a:endParaRPr lang="en-US" sz="3200" kern="1200" dirty="0">
              <a:solidFill>
                <a:srgbClr val="FF0000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437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</a:t>
            </a:r>
            <a:r>
              <a:rPr lang="mr-IN" dirty="0"/>
              <a:t>–</a:t>
            </a:r>
            <a:r>
              <a:rPr lang="en-US" dirty="0"/>
              <a:t> Metrics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(at a threshold k)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Accuracy = </a:t>
            </a:r>
            <a:r>
              <a:rPr lang="en-US" altLang="x-none" b="1" dirty="0">
                <a:latin typeface="Calibri" charset="0"/>
              </a:rPr>
              <a:t>(TP + TN) / (TP + TN + FP + FN)</a:t>
            </a:r>
          </a:p>
          <a:p>
            <a:endParaRPr lang="en-US" altLang="x-none" b="1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Precision (aka PPV: Positive Predictive Value) = </a:t>
            </a:r>
            <a:r>
              <a:rPr lang="en-US" altLang="x-none" b="1" dirty="0">
                <a:latin typeface="Calibri" charset="0"/>
              </a:rPr>
              <a:t>TP / (TP + FP)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Recall (aka Sensitivity, TPR) = </a:t>
            </a:r>
            <a:r>
              <a:rPr lang="en-US" altLang="x-none" b="1" dirty="0">
                <a:latin typeface="Calibri" charset="0"/>
              </a:rPr>
              <a:t>TP /</a:t>
            </a:r>
            <a:r>
              <a:rPr lang="en-US" altLang="x-none" dirty="0">
                <a:latin typeface="Calibri" charset="0"/>
              </a:rPr>
              <a:t> </a:t>
            </a:r>
            <a:r>
              <a:rPr lang="en-US" altLang="x-none" b="1" dirty="0">
                <a:latin typeface="Calibri" charset="0"/>
              </a:rPr>
              <a:t>(TP + FN)</a:t>
            </a:r>
            <a:br>
              <a:rPr lang="en-US" altLang="x-none" b="1" dirty="0">
                <a:latin typeface="Calibri" charset="0"/>
              </a:rPr>
            </a:br>
            <a:endParaRPr lang="en-US" altLang="x-none" dirty="0">
              <a:latin typeface="Calibri" charset="0"/>
            </a:endParaRPr>
          </a:p>
          <a:p>
            <a:r>
              <a:rPr lang="en-US" altLang="x-none" dirty="0">
                <a:latin typeface="Calibri" charset="0"/>
              </a:rPr>
              <a:t>Specificity = </a:t>
            </a:r>
            <a:r>
              <a:rPr lang="en-US" altLang="x-none" b="1" dirty="0">
                <a:latin typeface="Calibri" charset="0"/>
              </a:rPr>
              <a:t>TNR</a:t>
            </a:r>
          </a:p>
          <a:p>
            <a:endParaRPr lang="en-US" altLang="x-none" dirty="0">
              <a:latin typeface="Calibri" charset="0"/>
            </a:endParaRPr>
          </a:p>
        </p:txBody>
      </p:sp>
      <p:graphicFrame>
        <p:nvGraphicFramePr>
          <p:cNvPr id="4" name="Group 77"/>
          <p:cNvGraphicFramePr>
            <a:graphicFrameLocks noGrp="1"/>
          </p:cNvGraphicFramePr>
          <p:nvPr/>
        </p:nvGraphicFramePr>
        <p:xfrm>
          <a:off x="6155961" y="4549124"/>
          <a:ext cx="4461011" cy="1860633"/>
        </p:xfrm>
        <a:graphic>
          <a:graphicData uri="http://schemas.openxmlformats.org/drawingml/2006/table">
            <a:tbl>
              <a:tblPr/>
              <a:tblGrid>
                <a:gridCol w="6293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80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436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8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Yes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Positives (TP)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Negatives (FN)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619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No</a:t>
                      </a:r>
                      <a:endParaRPr kumimoji="0" lang="en-US" sz="20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78005" marR="78005" marT="39002" marB="3900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False Positives (FP)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</a:rPr>
                        <a:t>True Negatives (TN)</a:t>
                      </a:r>
                    </a:p>
                  </a:txBody>
                  <a:tcPr marL="78005" marR="78005" marT="39002" marB="3900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23154" y="4109552"/>
            <a:ext cx="23224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Predicted</a:t>
            </a:r>
          </a:p>
        </p:txBody>
      </p:sp>
      <p:sp>
        <p:nvSpPr>
          <p:cNvPr id="6" name="TextBox 5"/>
          <p:cNvSpPr txBox="1"/>
          <p:nvPr/>
        </p:nvSpPr>
        <p:spPr>
          <a:xfrm rot="16200000">
            <a:off x="5001263" y="5011324"/>
            <a:ext cx="18477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</a:pPr>
            <a:r>
              <a:rPr lang="en-US" sz="2400" kern="1200" dirty="0">
                <a:solidFill>
                  <a:srgbClr val="FF0000"/>
                </a:solidFill>
                <a:latin typeface="Calibri"/>
                <a:ea typeface="+mn-ea"/>
                <a:cs typeface="+mn-cs"/>
              </a:rPr>
              <a:t>Actual</a:t>
            </a:r>
          </a:p>
        </p:txBody>
      </p:sp>
    </p:spTree>
    <p:extLst>
      <p:ext uri="{BB962C8B-B14F-4D97-AF65-F5344CB8AC3E}">
        <p14:creationId xmlns:p14="http://schemas.microsoft.com/office/powerpoint/2010/main" val="3978830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9108D7-BEDF-A34B-BBC8-D207DF21D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Confusion Matrix-based Metrics </a:t>
            </a:r>
            <a:r>
              <a:rPr lang="en-US" dirty="0" err="1"/>
              <a:t>Cheatsheet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68DEDC-9E2B-114F-9639-7F4B8A698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64" y="2100301"/>
            <a:ext cx="11970972" cy="3221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EC6F56-6820-E043-809F-3EA84140E509}"/>
              </a:ext>
            </a:extLst>
          </p:cNvPr>
          <p:cNvSpPr txBox="1"/>
          <p:nvPr/>
        </p:nvSpPr>
        <p:spPr>
          <a:xfrm>
            <a:off x="3784789" y="5631119"/>
            <a:ext cx="37160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Source: https://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en.wikipedia.org</a:t>
            </a:r>
            <a:r>
              <a:rPr lang="en-US" sz="105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/wiki/</a:t>
            </a:r>
            <a:r>
              <a:rPr lang="en-US" sz="1050" kern="1200" dirty="0" err="1">
                <a:solidFill>
                  <a:prstClr val="black"/>
                </a:solidFill>
                <a:latin typeface="Calibri"/>
                <a:ea typeface="+mn-ea"/>
                <a:cs typeface="+mn-cs"/>
              </a:rPr>
              <a:t>Sensitivity_and_specificity</a:t>
            </a:r>
            <a:endParaRPr lang="en-US" sz="105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0033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Varying the Threshold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DFF3558-EC81-284B-8DAE-5B20E8B112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435740" y="1562635"/>
            <a:ext cx="7320520" cy="4944871"/>
            <a:chOff x="616981" y="1325057"/>
            <a:chExt cx="7320520" cy="4944871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" y="1325057"/>
              <a:ext cx="7320520" cy="4944871"/>
            </a:xfrm>
            <a:prstGeom prst="rect">
              <a:avLst/>
            </a:prstGeom>
          </p:spPr>
        </p:pic>
        <p:sp>
          <p:nvSpPr>
            <p:cNvPr id="2" name="Rectangle 1"/>
            <p:cNvSpPr/>
            <p:nvPr/>
          </p:nvSpPr>
          <p:spPr>
            <a:xfrm>
              <a:off x="4064000" y="1409700"/>
              <a:ext cx="342900" cy="2794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>
                <a:buClrTx/>
              </a:pPr>
              <a:endParaRPr lang="en-US" sz="1800" kern="120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00148AF-CA57-0541-9177-560EC8D36156}"/>
              </a:ext>
            </a:extLst>
          </p:cNvPr>
          <p:cNvGrpSpPr/>
          <p:nvPr/>
        </p:nvGrpSpPr>
        <p:grpSpPr>
          <a:xfrm>
            <a:off x="3018798" y="1150982"/>
            <a:ext cx="6607802" cy="882961"/>
            <a:chOff x="1494798" y="1150981"/>
            <a:chExt cx="6607802" cy="882961"/>
          </a:xfrm>
        </p:grpSpPr>
        <p:sp>
          <p:nvSpPr>
            <p:cNvPr id="6" name="TextBox 5"/>
            <p:cNvSpPr txBox="1"/>
            <p:nvPr/>
          </p:nvSpPr>
          <p:spPr>
            <a:xfrm>
              <a:off x="1494798" y="1387611"/>
              <a:ext cx="660780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1         .9     .8                .7        .6            .5    .4  .3.                  .2     .1 </a:t>
              </a:r>
            </a:p>
            <a:p>
              <a:pPr defTabSz="457200">
                <a:buClrTx/>
              </a:pPr>
              <a:r>
                <a:rPr lang="en-US" sz="105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|                  |             |                               |                  |                        |           |        |                                    |            |</a:t>
              </a:r>
              <a:r>
                <a:rPr lang="en-US" sz="1800" b="1" kern="1200" dirty="0">
                  <a:solidFill>
                    <a:srgbClr val="C0504D">
                      <a:lumMod val="75000"/>
                    </a:srgbClr>
                  </a:solidFill>
                  <a:latin typeface="Calibri"/>
                  <a:ea typeface="+mn-ea"/>
                  <a:cs typeface="+mn-cs"/>
                </a:rPr>
                <a:t>   </a:t>
              </a:r>
              <a:r>
                <a:rPr lang="en-US" sz="1800" kern="1200" dirty="0">
                  <a:solidFill>
                    <a:srgbClr val="EEECE1">
                      <a:lumMod val="25000"/>
                    </a:srgbClr>
                  </a:solidFill>
                  <a:latin typeface="Calibri"/>
                  <a:ea typeface="+mn-ea"/>
                  <a:cs typeface="+mn-cs"/>
                </a:rPr>
                <a:t>      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FA4ED1E-FBFF-4545-BB64-FFD28CAC8A4B}"/>
                </a:ext>
              </a:extLst>
            </p:cNvPr>
            <p:cNvSpPr txBox="1"/>
            <p:nvPr/>
          </p:nvSpPr>
          <p:spPr>
            <a:xfrm>
              <a:off x="4097994" y="1150981"/>
              <a:ext cx="7007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Score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79BF13E-AE77-6A46-B2C2-E1985346BF6A}"/>
              </a:ext>
            </a:extLst>
          </p:cNvPr>
          <p:cNvGrpSpPr/>
          <p:nvPr/>
        </p:nvGrpSpPr>
        <p:grpSpPr>
          <a:xfrm>
            <a:off x="1836283" y="5550212"/>
            <a:ext cx="7221578" cy="369332"/>
            <a:chOff x="312283" y="5550212"/>
            <a:chExt cx="7221578" cy="369332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1561906-EEC1-6046-905E-0E55B1D4B60D}"/>
                </a:ext>
              </a:extLst>
            </p:cNvPr>
            <p:cNvCxnSpPr/>
            <p:nvPr/>
          </p:nvCxnSpPr>
          <p:spPr>
            <a:xfrm flipH="1">
              <a:off x="1649896" y="5734878"/>
              <a:ext cx="5883965" cy="0"/>
            </a:xfrm>
            <a:prstGeom prst="line">
              <a:avLst/>
            </a:prstGeom>
            <a:ln w="28575"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9F59512-F15A-1445-8C8B-BFD99D51B252}"/>
                </a:ext>
              </a:extLst>
            </p:cNvPr>
            <p:cNvSpPr txBox="1"/>
            <p:nvPr/>
          </p:nvSpPr>
          <p:spPr>
            <a:xfrm>
              <a:off x="312283" y="5550212"/>
              <a:ext cx="98616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buClrTx/>
              </a:pPr>
              <a:r>
                <a:rPr lang="en-US" sz="1800" b="1" kern="1200" dirty="0">
                  <a:solidFill>
                    <a:srgbClr val="C00000"/>
                  </a:solidFill>
                  <a:latin typeface="Calibri"/>
                  <a:ea typeface="+mn-ea"/>
                  <a:cs typeface="+mn-cs"/>
                </a:rPr>
                <a:t>Baseline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E9A4A58B-B356-1E41-A6F4-EEF6E44A9AD1}"/>
                </a:ext>
              </a:extLst>
            </p:cNvPr>
            <p:cNvCxnSpPr>
              <a:stCxn id="12" idx="3"/>
            </p:cNvCxnSpPr>
            <p:nvPr/>
          </p:nvCxnSpPr>
          <p:spPr>
            <a:xfrm>
              <a:off x="1298450" y="5734878"/>
              <a:ext cx="28187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739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ROC Curve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B99BB49-088A-9F48-AD87-A4B67902D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050634"/>
            <a:ext cx="6429323" cy="438956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881338" y="1316136"/>
            <a:ext cx="66384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32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Receiver Operator Characteristic Curve</a:t>
            </a:r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3652603" y="2263516"/>
            <a:ext cx="5441430" cy="361262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2703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Deep Dive Session on Modeling and Validation Plans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1860462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(Area Under Curve)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Overall measure of performance</a:t>
            </a:r>
          </a:p>
          <a:p>
            <a:pPr lvl="1"/>
            <a:r>
              <a:rPr lang="en-US" dirty="0"/>
              <a:t>1 if all 1s are ranked above all 0s</a:t>
            </a:r>
          </a:p>
          <a:p>
            <a:pPr lvl="1"/>
            <a:r>
              <a:rPr lang="en-US" dirty="0"/>
              <a:t>0 if all 0s are above all 1s</a:t>
            </a:r>
          </a:p>
        </p:txBody>
      </p:sp>
    </p:spTree>
    <p:extLst>
      <p:ext uri="{BB962C8B-B14F-4D97-AF65-F5344CB8AC3E}">
        <p14:creationId xmlns:p14="http://schemas.microsoft.com/office/powerpoint/2010/main" val="2676850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E9DA0F8-2485-BE4C-9111-A0958BA77B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BF250CB-9CD3-AD47-AE7F-271FE605F2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7A9B93-EA7C-1349-8F1C-7AC1DDD120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688" y="1353806"/>
            <a:ext cx="5302624" cy="489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379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AUC </a:t>
            </a:r>
            <a:r>
              <a:rPr lang="mr-IN" dirty="0"/>
              <a:t>–</a:t>
            </a:r>
            <a:r>
              <a:rPr lang="en-US" dirty="0"/>
              <a:t> Area Under Curve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care about the entire space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1339" y="2420472"/>
            <a:ext cx="5887627" cy="40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0357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Evaluation - Baselines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Random according to the base rate/class prior </a:t>
            </a:r>
          </a:p>
          <a:p>
            <a:r>
              <a:rPr lang="en-US" dirty="0"/>
              <a:t>What they do today</a:t>
            </a:r>
          </a:p>
          <a:p>
            <a:r>
              <a:rPr lang="en-US" dirty="0"/>
              <a:t>What they could easily do today (without much if any ML)</a:t>
            </a:r>
          </a:p>
        </p:txBody>
      </p:sp>
    </p:spTree>
    <p:extLst>
      <p:ext uri="{BB962C8B-B14F-4D97-AF65-F5344CB8AC3E}">
        <p14:creationId xmlns:p14="http://schemas.microsoft.com/office/powerpoint/2010/main" val="21139430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would be some potential strategies for integrating considerations around fairness in the process of model evaluation and selection?</a:t>
            </a:r>
          </a:p>
        </p:txBody>
      </p:sp>
    </p:spTree>
    <p:extLst>
      <p:ext uri="{BB962C8B-B14F-4D97-AF65-F5344CB8AC3E}">
        <p14:creationId xmlns:p14="http://schemas.microsoft.com/office/powerpoint/2010/main" val="24051836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pPr marL="76200" indent="0">
              <a:buNone/>
            </a:pPr>
            <a:endParaRPr lang="en-US" b="1" dirty="0"/>
          </a:p>
          <a:p>
            <a:r>
              <a:rPr lang="en-US" dirty="0"/>
              <a:t>Monday: Project Update 2</a:t>
            </a:r>
            <a:br>
              <a:rPr lang="en-US" dirty="0"/>
            </a:br>
            <a:endParaRPr lang="en-US" dirty="0"/>
          </a:p>
          <a:p>
            <a:r>
              <a:rPr lang="en-US" dirty="0"/>
              <a:t>Tuesday: Weekly Feedback Form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Thursday: Deep Dive Session on Modeling and Validation Plans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Note: all readings for next week are optional</a:t>
            </a:r>
          </a:p>
        </p:txBody>
      </p:sp>
    </p:spTree>
    <p:extLst>
      <p:ext uri="{BB962C8B-B14F-4D97-AF65-F5344CB8AC3E}">
        <p14:creationId xmlns:p14="http://schemas.microsoft.com/office/powerpoint/2010/main" val="54782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Update 1 Review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600" dirty="0"/>
              <a:t>Formulation – first of every month?</a:t>
            </a:r>
            <a:br>
              <a:rPr lang="en-US" sz="2600" dirty="0"/>
            </a:br>
            <a:endParaRPr lang="en-US" sz="2600" dirty="0"/>
          </a:p>
          <a:p>
            <a:r>
              <a:rPr lang="en-US" sz="2600" dirty="0"/>
              <a:t>Base rate – definition and keeping parallel with label</a:t>
            </a:r>
          </a:p>
          <a:p>
            <a:pPr marL="76200" indent="0">
              <a:buNone/>
            </a:pPr>
            <a:endParaRPr lang="en-US" sz="2600" dirty="0"/>
          </a:p>
          <a:p>
            <a:r>
              <a:rPr lang="en-US" sz="2600" dirty="0"/>
              <a:t>Commonsense Baselines – what makes sense here?</a:t>
            </a:r>
          </a:p>
        </p:txBody>
      </p:sp>
    </p:spTree>
    <p:extLst>
      <p:ext uri="{BB962C8B-B14F-4D97-AF65-F5344CB8AC3E}">
        <p14:creationId xmlns:p14="http://schemas.microsoft.com/office/powerpoint/2010/main" val="1535530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Question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 algn="ctr">
              <a:buNone/>
            </a:pPr>
            <a:r>
              <a:rPr lang="en-US" sz="3600" dirty="0"/>
              <a:t>What validation strategy is your group considering for the Donors Choose project?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CF60459-98F0-E844-AFCC-DC0705B0478D}"/>
              </a:ext>
            </a:extLst>
          </p:cNvPr>
          <p:cNvSpPr txBox="1">
            <a:spLocks/>
          </p:cNvSpPr>
          <p:nvPr/>
        </p:nvSpPr>
        <p:spPr>
          <a:xfrm>
            <a:off x="3652513" y="3822585"/>
            <a:ext cx="4886875" cy="2794571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121900" tIns="121900" rIns="121900" bIns="121900" rtlCol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      #10718</a:t>
            </a:r>
          </a:p>
          <a:p>
            <a:pPr algn="ctr"/>
            <a:endParaRPr lang="en-US" sz="4800" dirty="0"/>
          </a:p>
          <a:p>
            <a:pPr marL="114300" indent="0" algn="ctr">
              <a:buFont typeface="Arial"/>
              <a:buNone/>
            </a:pPr>
            <a:r>
              <a:rPr lang="en-US" sz="4800" dirty="0" err="1"/>
              <a:t>sli.do</a:t>
            </a:r>
            <a:r>
              <a:rPr lang="en-US" sz="4800" dirty="0"/>
              <a:t>/10718</a:t>
            </a:r>
          </a:p>
        </p:txBody>
      </p:sp>
    </p:spTree>
    <p:extLst>
      <p:ext uri="{BB962C8B-B14F-4D97-AF65-F5344CB8AC3E}">
        <p14:creationId xmlns:p14="http://schemas.microsoft.com/office/powerpoint/2010/main" val="4066479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553197" y="2534144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54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solve a prediction problem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and Create Rows (unit of prediction)</a:t>
            </a:r>
          </a:p>
          <a:p>
            <a:r>
              <a:rPr lang="en-US" dirty="0"/>
              <a:t>Define and Create Label (outcome/target variable – what event and when?)</a:t>
            </a:r>
          </a:p>
          <a:p>
            <a:r>
              <a:rPr lang="en-US" dirty="0"/>
              <a:t>Define and Create Features (features/predictors)</a:t>
            </a:r>
          </a:p>
          <a:p>
            <a:r>
              <a:rPr lang="en-US" dirty="0"/>
              <a:t>Create Training and Validation/Test Sets</a:t>
            </a:r>
          </a:p>
          <a:p>
            <a:r>
              <a:rPr lang="en-US" dirty="0"/>
              <a:t>Train model(s) on Training Set(s)</a:t>
            </a:r>
          </a:p>
          <a:p>
            <a:r>
              <a:rPr lang="en-US" dirty="0"/>
              <a:t>Validate model(s) on Validation/Test Set(s)</a:t>
            </a:r>
          </a:p>
          <a:p>
            <a:r>
              <a:rPr lang="en-US" dirty="0"/>
              <a:t>Select “best” model</a:t>
            </a:r>
          </a:p>
        </p:txBody>
      </p:sp>
    </p:spTree>
    <p:extLst>
      <p:ext uri="{BB962C8B-B14F-4D97-AF65-F5344CB8AC3E}">
        <p14:creationId xmlns:p14="http://schemas.microsoft.com/office/powerpoint/2010/main" val="1362212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65A4CE-AFDD-8742-9A6E-BE2092DF9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1C4C-EA36-C547-9888-F6FE781841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978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goal of model selection?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dirty="0"/>
              <a:t>You’ve run a large number of different types of models varying …</a:t>
            </a:r>
          </a:p>
          <a:p>
            <a:endParaRPr lang="en-US" sz="2800" dirty="0"/>
          </a:p>
          <a:p>
            <a:r>
              <a:rPr lang="en-US" sz="2800" dirty="0"/>
              <a:t>You need to understand what types of models are effective under what circumstances, </a:t>
            </a:r>
            <a:r>
              <a:rPr lang="en-US" sz="2800" b="1" dirty="0"/>
              <a:t>and</a:t>
            </a:r>
          </a:p>
          <a:p>
            <a:endParaRPr lang="en-US" sz="2800" b="1" dirty="0"/>
          </a:p>
          <a:p>
            <a:r>
              <a:rPr lang="en-US" sz="2800" dirty="0"/>
              <a:t>You need to decide which one(s) to use in the </a:t>
            </a:r>
            <a:r>
              <a:rPr lang="en-US" sz="2800" b="1" dirty="0"/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423896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C2C959-72F2-EF4D-80DA-F48A29D0F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need our selected model to do?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3BAFF-48B6-9046-94F3-CBF50B2F2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07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3880</TotalTime>
  <Words>787</Words>
  <Application>Microsoft Macintosh PowerPoint</Application>
  <PresentationFormat>Widescreen</PresentationFormat>
  <Paragraphs>144</Paragraphs>
  <Slides>25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Wingdings</vt:lpstr>
      <vt:lpstr>Simple Light</vt:lpstr>
      <vt:lpstr>PowerPoint Presentation</vt:lpstr>
      <vt:lpstr>Reminders</vt:lpstr>
      <vt:lpstr>Project Update 1 Review</vt:lpstr>
      <vt:lpstr>Discussion Question</vt:lpstr>
      <vt:lpstr>PowerPoint Presentation</vt:lpstr>
      <vt:lpstr>How to solve a prediction problem</vt:lpstr>
      <vt:lpstr>What is the goal of model selection?</vt:lpstr>
      <vt:lpstr>What is the goal of model selection?</vt:lpstr>
      <vt:lpstr>What do we need our selected model to do?</vt:lpstr>
      <vt:lpstr>What do we need our selected model to do?</vt:lpstr>
      <vt:lpstr>Evaluation Metrics -- Example</vt:lpstr>
      <vt:lpstr>Discussion Question</vt:lpstr>
      <vt:lpstr>Performance Metrics</vt:lpstr>
      <vt:lpstr>Score Distribution on the Test Set</vt:lpstr>
      <vt:lpstr>Evaluation - Metrics</vt:lpstr>
      <vt:lpstr>Evaluation – Metrics (at a threshold k)</vt:lpstr>
      <vt:lpstr>Confusion Matrix-based Metrics Cheatsheet</vt:lpstr>
      <vt:lpstr>Varying the Threshold</vt:lpstr>
      <vt:lpstr>ROC Curve</vt:lpstr>
      <vt:lpstr>AUC (Area Under Curve)</vt:lpstr>
      <vt:lpstr>PowerPoint Presentation</vt:lpstr>
      <vt:lpstr>AUC – Area Under Curve</vt:lpstr>
      <vt:lpstr>Evaluation - Baselines</vt:lpstr>
      <vt:lpstr>Discussion Question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Kit Rodolfa</cp:lastModifiedBy>
  <cp:revision>68</cp:revision>
  <dcterms:created xsi:type="dcterms:W3CDTF">2020-01-14T19:43:43Z</dcterms:created>
  <dcterms:modified xsi:type="dcterms:W3CDTF">2022-09-14T21:31:31Z</dcterms:modified>
</cp:coreProperties>
</file>