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81" r:id="rId3"/>
    <p:sldId id="297" r:id="rId4"/>
    <p:sldId id="270" r:id="rId5"/>
    <p:sldId id="299" r:id="rId6"/>
    <p:sldId id="300" r:id="rId7"/>
    <p:sldId id="301" r:id="rId8"/>
    <p:sldId id="295" r:id="rId9"/>
    <p:sldId id="282" r:id="rId10"/>
    <p:sldId id="285" r:id="rId11"/>
    <p:sldId id="283" r:id="rId12"/>
    <p:sldId id="260" r:id="rId13"/>
    <p:sldId id="303" r:id="rId14"/>
    <p:sldId id="261" r:id="rId15"/>
    <p:sldId id="287" r:id="rId16"/>
    <p:sldId id="262" r:id="rId17"/>
    <p:sldId id="288" r:id="rId18"/>
    <p:sldId id="289" r:id="rId19"/>
    <p:sldId id="290" r:id="rId20"/>
    <p:sldId id="280" r:id="rId21"/>
    <p:sldId id="291" r:id="rId22"/>
    <p:sldId id="293" r:id="rId23"/>
    <p:sldId id="296" r:id="rId24"/>
    <p:sldId id="302" r:id="rId25"/>
    <p:sldId id="298"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97"/>
  </p:normalViewPr>
  <p:slideViewPr>
    <p:cSldViewPr snapToGrid="0" snapToObjects="1">
      <p:cViewPr varScale="1">
        <p:scale>
          <a:sx n="115" d="100"/>
          <a:sy n="115"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d8ed670a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d8ed670a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Quick Poll (</a:t>
            </a:r>
            <a:r>
              <a:rPr lang="en-US" altLang="en-US" dirty="0" err="1"/>
              <a:t>slido</a:t>
            </a:r>
            <a:r>
              <a:rPr lang="en-US" altLang="en-US" dirty="0"/>
              <a:t>)</a:t>
            </a:r>
          </a:p>
        </p:txBody>
      </p:sp>
      <p:sp>
        <p:nvSpPr>
          <p:cNvPr id="7171" name="Rectangle 3"/>
          <p:cNvSpPr>
            <a:spLocks noGrp="1" noChangeArrowheads="1"/>
          </p:cNvSpPr>
          <p:nvPr>
            <p:ph type="body" idx="1"/>
          </p:nvPr>
        </p:nvSpPr>
        <p:spPr/>
        <p:txBody>
          <a:bodyPr>
            <a:normAutofit/>
          </a:bodyPr>
          <a:lstStyle/>
          <a:p>
            <a:pPr marL="76200" indent="0" algn="ctr">
              <a:buNone/>
            </a:pPr>
            <a:r>
              <a:rPr lang="en-US" altLang="en-US" sz="3200" dirty="0"/>
              <a:t>How much experience do you have with </a:t>
            </a:r>
          </a:p>
          <a:p>
            <a:pPr marL="76200" indent="0" algn="ctr">
              <a:buNone/>
            </a:pPr>
            <a:r>
              <a:rPr lang="en-US" altLang="en-US" sz="3200" dirty="0"/>
              <a:t>record linkage in your prior (or current) work?</a:t>
            </a:r>
          </a:p>
          <a:p>
            <a:pPr marL="76200" indent="0" algn="ctr">
              <a:buNone/>
            </a:pPr>
            <a:endParaRPr lang="en-US" altLang="en-US" sz="3200" dirty="0"/>
          </a:p>
          <a:p>
            <a:pPr marL="76200" indent="0" algn="ctr">
              <a:buNone/>
            </a:pPr>
            <a:endParaRPr lang="en-US" altLang="en-US" sz="3200" dirty="0"/>
          </a:p>
          <a:p>
            <a:pPr marL="76200" indent="0" algn="ctr">
              <a:buNone/>
            </a:pPr>
            <a:r>
              <a:rPr lang="en-US" altLang="en-US" sz="3200" dirty="0" err="1"/>
              <a:t>slido.com</a:t>
            </a:r>
            <a:r>
              <a:rPr lang="en-US" altLang="en-US" sz="3200" dirty="0"/>
              <a:t>    #8855186</a:t>
            </a:r>
            <a:endParaRPr lang="en-US" altLang="en-US" sz="2800" dirty="0"/>
          </a:p>
        </p:txBody>
      </p:sp>
    </p:spTree>
    <p:extLst>
      <p:ext uri="{BB962C8B-B14F-4D97-AF65-F5344CB8AC3E}">
        <p14:creationId xmlns:p14="http://schemas.microsoft.com/office/powerpoint/2010/main" val="208875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Readings (Obermeyer et al; </a:t>
            </a:r>
            <a:r>
              <a:rPr lang="en-US" dirty="0" err="1"/>
              <a:t>Passi</a:t>
            </a:r>
            <a:r>
              <a:rPr lang="en-US" dirty="0"/>
              <a:t> &amp; </a:t>
            </a:r>
            <a:r>
              <a:rPr lang="en-US" dirty="0" err="1"/>
              <a:t>Barocas</a:t>
            </a:r>
            <a:r>
              <a:rPr lang="en-US" dirty="0"/>
              <a:t>)</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are downstream impacts (generally) of a false positive in record linkage? What about a false negative?</a:t>
            </a:r>
            <a:endParaRPr lang="en-US" dirty="0"/>
          </a:p>
        </p:txBody>
      </p:sp>
    </p:spTree>
    <p:extLst>
      <p:ext uri="{BB962C8B-B14F-4D97-AF65-F5344CB8AC3E}">
        <p14:creationId xmlns:p14="http://schemas.microsoft.com/office/powerpoint/2010/main" val="4210785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types of common mismatch errors might affect groups differently, resulting in downstream fairness impacts?</a:t>
            </a:r>
            <a:endParaRPr lang="en-US" dirty="0"/>
          </a:p>
        </p:txBody>
      </p:sp>
    </p:spTree>
    <p:extLst>
      <p:ext uri="{BB962C8B-B14F-4D97-AF65-F5344CB8AC3E}">
        <p14:creationId xmlns:p14="http://schemas.microsoft.com/office/powerpoint/2010/main" val="2960122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 (Obermeyer et al; </a:t>
            </a:r>
            <a:r>
              <a:rPr lang="en-US" dirty="0" err="1"/>
              <a:t>Passi</a:t>
            </a:r>
            <a:r>
              <a:rPr lang="en-US" dirty="0"/>
              <a:t> &amp; </a:t>
            </a:r>
            <a:r>
              <a:rPr lang="en-US" dirty="0" err="1"/>
              <a:t>Barocas</a:t>
            </a:r>
            <a:r>
              <a:rPr lang="en-US" dirty="0"/>
              <a:t>)</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39096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85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dirty="0"/>
              <a:t>Project</a:t>
            </a:r>
            <a:endParaRPr dirty="0"/>
          </a:p>
        </p:txBody>
      </p:sp>
      <p:sp>
        <p:nvSpPr>
          <p:cNvPr id="165" name="Google Shape;165;p2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169329" indent="0">
              <a:lnSpc>
                <a:spcPct val="146250"/>
              </a:lnSpc>
              <a:buClr>
                <a:srgbClr val="444444"/>
              </a:buClr>
              <a:buSzPts val="1600"/>
              <a:buNone/>
            </a:pPr>
            <a:endParaRPr dirty="0">
              <a:solidFill>
                <a:srgbClr val="222222"/>
              </a:solidFill>
              <a:highlight>
                <a:srgbClr val="FFFFFF"/>
              </a:highlight>
            </a:endParaRPr>
          </a:p>
        </p:txBody>
      </p:sp>
      <p:pic>
        <p:nvPicPr>
          <p:cNvPr id="2" name="Picture 1">
            <a:extLst>
              <a:ext uri="{FF2B5EF4-FFF2-40B4-BE49-F238E27FC236}">
                <a16:creationId xmlns:a16="http://schemas.microsoft.com/office/drawing/2014/main" id="{7754616C-B13B-734C-9D90-D3E25C1D842B}"/>
              </a:ext>
            </a:extLst>
          </p:cNvPr>
          <p:cNvPicPr>
            <a:picLocks noChangeAspect="1"/>
          </p:cNvPicPr>
          <p:nvPr/>
        </p:nvPicPr>
        <p:blipFill>
          <a:blip r:embed="rId3"/>
          <a:stretch>
            <a:fillRect/>
          </a:stretch>
        </p:blipFill>
        <p:spPr>
          <a:xfrm>
            <a:off x="0" y="1356966"/>
            <a:ext cx="12192000" cy="5501033"/>
          </a:xfrm>
          <a:prstGeom prst="rect">
            <a:avLst/>
          </a:prstGeom>
        </p:spPr>
      </p:pic>
      <p:pic>
        <p:nvPicPr>
          <p:cNvPr id="1026" name="Picture 2" descr="DonorsChoose: Support a classroom. Build a future.">
            <a:extLst>
              <a:ext uri="{FF2B5EF4-FFF2-40B4-BE49-F238E27FC236}">
                <a16:creationId xmlns:a16="http://schemas.microsoft.com/office/drawing/2014/main" id="{63585741-D5E1-0C49-9B35-C444E3CCF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1904" y="1378167"/>
            <a:ext cx="3320097" cy="1743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coding, report writing, etc.</a:t>
            </a:r>
            <a:br>
              <a:rPr lang="en-US" altLang="en-US" dirty="0"/>
            </a:b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535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we’ll create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2137</TotalTime>
  <Words>968</Words>
  <Application>Microsoft Macintosh PowerPoint</Application>
  <PresentationFormat>Widescreen</PresentationFormat>
  <Paragraphs>188</Paragraphs>
  <Slides>25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Simple Light</vt:lpstr>
      <vt:lpstr>PowerPoint Presentation</vt:lpstr>
      <vt:lpstr>Things to remember</vt:lpstr>
      <vt:lpstr>PowerPoint Presentation</vt:lpstr>
      <vt:lpstr>Project</vt:lpstr>
      <vt:lpstr> Working with Your Project Team</vt:lpstr>
      <vt:lpstr> Working with Your Project Team</vt:lpstr>
      <vt:lpstr> Working with Your Project Team</vt:lpstr>
      <vt:lpstr>PowerPoint Presentation</vt:lpstr>
      <vt:lpstr>Challenges</vt:lpstr>
      <vt:lpstr>Data Acquisition: Technical (challenges)</vt:lpstr>
      <vt:lpstr>Data Storage</vt:lpstr>
      <vt:lpstr> Linkage: Goals</vt:lpstr>
      <vt:lpstr> Quick Poll (slido)</vt:lpstr>
      <vt:lpstr> Record Linkage: Synonyms</vt:lpstr>
      <vt:lpstr>Factors to consider</vt:lpstr>
      <vt:lpstr>Approaches</vt:lpstr>
      <vt:lpstr>Common reasons for mismatches</vt:lpstr>
      <vt:lpstr>When are two records about the same entity?</vt:lpstr>
      <vt:lpstr>“Fuzzy” Matching System </vt:lpstr>
      <vt:lpstr>How do we not compare every pair?</vt:lpstr>
      <vt:lpstr>Machine Learning based Record Linkage</vt:lpstr>
      <vt:lpstr>One-off versus recurring matching</vt:lpstr>
      <vt:lpstr>Discussion Topic</vt:lpstr>
      <vt:lpstr>Discussion Topic</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30</cp:revision>
  <dcterms:created xsi:type="dcterms:W3CDTF">2020-01-14T19:43:43Z</dcterms:created>
  <dcterms:modified xsi:type="dcterms:W3CDTF">2022-09-06T15:13:12Z</dcterms:modified>
</cp:coreProperties>
</file>