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97" r:id="rId4"/>
    <p:sldId id="270" r:id="rId5"/>
    <p:sldId id="304" r:id="rId6"/>
    <p:sldId id="299" r:id="rId7"/>
    <p:sldId id="300" r:id="rId8"/>
    <p:sldId id="301" r:id="rId9"/>
    <p:sldId id="295" r:id="rId10"/>
    <p:sldId id="282" r:id="rId11"/>
    <p:sldId id="285" r:id="rId12"/>
    <p:sldId id="283" r:id="rId13"/>
    <p:sldId id="260" r:id="rId14"/>
    <p:sldId id="303" r:id="rId15"/>
    <p:sldId id="261" r:id="rId16"/>
    <p:sldId id="287" r:id="rId17"/>
    <p:sldId id="262" r:id="rId18"/>
    <p:sldId id="288" r:id="rId19"/>
    <p:sldId id="289" r:id="rId20"/>
    <p:sldId id="290" r:id="rId21"/>
    <p:sldId id="280" r:id="rId22"/>
    <p:sldId id="291" r:id="rId23"/>
    <p:sldId id="293" r:id="rId24"/>
    <p:sldId id="296" r:id="rId25"/>
    <p:sldId id="302" r:id="rId26"/>
    <p:sldId id="298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3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5"/>
    <p:restoredTop sz="93152"/>
  </p:normalViewPr>
  <p:slideViewPr>
    <p:cSldViewPr snapToGrid="0" snapToObjects="1">
      <p:cViewPr varScale="1">
        <p:scale>
          <a:sx n="126" d="100"/>
          <a:sy n="12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siBqo-CneJzVhoH9c6_qeLvqTD47Ov35pjgQyck9G2Q/edit#slide=id.gebb7233403_2_15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Acquisition, Storage, and Linkage 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  <a:p>
            <a:r>
              <a:rPr lang="en-US" dirty="0"/>
              <a:t>Internal Awareness</a:t>
            </a:r>
          </a:p>
          <a:p>
            <a:r>
              <a:rPr lang="en-US" dirty="0"/>
              <a:t>Legal/Contractual</a:t>
            </a:r>
          </a:p>
          <a:p>
            <a:r>
              <a:rPr lang="en-US" dirty="0"/>
              <a:t>Ethical</a:t>
            </a:r>
          </a:p>
          <a:p>
            <a:r>
              <a:rPr lang="en-US" dirty="0"/>
              <a:t>Technical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Acquisition: Technical (challenges)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rarely work with production data directly so how should you get data?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API access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Flat files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Database dumps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How much should it be processed before you get it?</a:t>
            </a:r>
          </a:p>
          <a:p>
            <a:endParaRPr lang="en-US" dirty="0"/>
          </a:p>
          <a:p>
            <a:r>
              <a:rPr lang="en-US" dirty="0"/>
              <a:t>How do you build a repeatable data acquisition pipeline?</a:t>
            </a:r>
          </a:p>
          <a:p>
            <a:endParaRPr lang="en-US" dirty="0"/>
          </a:p>
          <a:p>
            <a:r>
              <a:rPr lang="en-US" dirty="0"/>
              <a:t>When do you collect new data?</a:t>
            </a:r>
          </a:p>
          <a:p>
            <a:pPr marL="5651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40B-CCBA-6544-AE2A-A3E88E0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B7A9-1DE4-3B44-ACD9-B7066AE50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Databases whenever possible</a:t>
            </a:r>
          </a:p>
          <a:p>
            <a:pPr lvl="1"/>
            <a:r>
              <a:rPr lang="en-US" dirty="0"/>
              <a:t>Types of databases</a:t>
            </a:r>
          </a:p>
          <a:p>
            <a:pPr lvl="1"/>
            <a:endParaRPr lang="en-US" dirty="0"/>
          </a:p>
          <a:p>
            <a:r>
              <a:rPr lang="en-US" dirty="0"/>
              <a:t>Deidentification when dealing with confidential/sensitive identifiable data</a:t>
            </a:r>
          </a:p>
          <a:p>
            <a:pPr lvl="1"/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Linkage: Goals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Determine if pairs of </a:t>
            </a:r>
            <a:r>
              <a:rPr lang="en-US" altLang="en-US" sz="3200" i="1" dirty="0"/>
              <a:t>records </a:t>
            </a:r>
            <a:r>
              <a:rPr lang="en-US" altLang="en-US" sz="3200" dirty="0"/>
              <a:t>describe the same </a:t>
            </a:r>
            <a:r>
              <a:rPr lang="en-US" altLang="en-US" sz="3200"/>
              <a:t>entity </a:t>
            </a: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/>
              <a:t>Main applications: </a:t>
            </a:r>
          </a:p>
          <a:p>
            <a:pPr lvl="1"/>
            <a:r>
              <a:rPr lang="en-US" altLang="en-US" sz="2800" i="1" dirty="0"/>
              <a:t>Joining</a:t>
            </a:r>
            <a:r>
              <a:rPr lang="en-US" altLang="en-US" sz="2800" dirty="0"/>
              <a:t> two different data sources</a:t>
            </a:r>
          </a:p>
          <a:p>
            <a:pPr lvl="1"/>
            <a:r>
              <a:rPr lang="en-US" altLang="en-US" sz="2800" i="1" dirty="0"/>
              <a:t>Removing duplicates</a:t>
            </a:r>
            <a:r>
              <a:rPr lang="en-US" altLang="en-US" sz="2800" dirty="0"/>
              <a:t> from a single data source</a:t>
            </a:r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Quick Poll (</a:t>
            </a:r>
            <a:r>
              <a:rPr lang="en-US" altLang="en-US" dirty="0" err="1"/>
              <a:t>slido</a:t>
            </a:r>
            <a:r>
              <a:rPr lang="en-US" altLang="en-US" dirty="0"/>
              <a:t>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 algn="ctr">
              <a:buNone/>
            </a:pPr>
            <a:r>
              <a:rPr lang="en-US" altLang="en-US" sz="3200" dirty="0"/>
              <a:t>How much experience do you have with </a:t>
            </a:r>
          </a:p>
          <a:p>
            <a:pPr marL="76200" indent="0" algn="ctr">
              <a:buNone/>
            </a:pPr>
            <a:r>
              <a:rPr lang="en-US" altLang="en-US" sz="3200" dirty="0"/>
              <a:t>record linkage in your prior (or current) work?</a:t>
            </a:r>
          </a:p>
          <a:p>
            <a:pPr marL="76200" indent="0" algn="ctr">
              <a:buNone/>
            </a:pPr>
            <a:endParaRPr lang="en-US" altLang="en-US" sz="3200" dirty="0"/>
          </a:p>
          <a:p>
            <a:pPr marL="76200" indent="0" algn="ctr">
              <a:buNone/>
            </a:pPr>
            <a:endParaRPr lang="en-US" altLang="en-US" sz="3200" dirty="0"/>
          </a:p>
          <a:p>
            <a:pPr marL="76200" indent="0" algn="ctr">
              <a:buNone/>
            </a:pPr>
            <a:r>
              <a:rPr lang="en-US" altLang="en-US" sz="3200" dirty="0" err="1"/>
              <a:t>slido.com</a:t>
            </a:r>
            <a:r>
              <a:rPr lang="en-US" altLang="en-US" sz="3200" dirty="0"/>
              <a:t>    #10718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875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Record Linkage: Synonyms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(data)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merge/purge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duplicate detection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de-duping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reference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co-reference/anaphora resolution</a:t>
            </a: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Deduping</a:t>
            </a:r>
            <a:r>
              <a:rPr lang="en-US" dirty="0"/>
              <a:t> or Linkage</a:t>
            </a:r>
          </a:p>
          <a:p>
            <a:pPr lvl="1"/>
            <a:r>
              <a:rPr lang="en-US" dirty="0"/>
              <a:t>1-1 or 1-many or many-1</a:t>
            </a:r>
          </a:p>
          <a:p>
            <a:pPr lvl="1"/>
            <a:endParaRPr lang="en-US" dirty="0"/>
          </a:p>
          <a:p>
            <a:r>
              <a:rPr lang="en-US" dirty="0"/>
              <a:t>Rule-based or ML based</a:t>
            </a:r>
          </a:p>
          <a:p>
            <a:pPr lvl="1"/>
            <a:r>
              <a:rPr lang="en-US" dirty="0"/>
              <a:t>Do you have labeled training data?</a:t>
            </a:r>
          </a:p>
          <a:p>
            <a:pPr lvl="1"/>
            <a:endParaRPr lang="en-US" dirty="0"/>
          </a:p>
          <a:p>
            <a:r>
              <a:rPr lang="en-US" dirty="0"/>
              <a:t>Domain specific or generic similarity metrics?</a:t>
            </a:r>
          </a:p>
          <a:p>
            <a:endParaRPr lang="en-US" dirty="0"/>
          </a:p>
          <a:p>
            <a:r>
              <a:rPr lang="en-US" dirty="0"/>
              <a:t>Evaluation metric</a:t>
            </a:r>
          </a:p>
          <a:p>
            <a:pPr lvl="1"/>
            <a:r>
              <a:rPr lang="en-US" dirty="0"/>
              <a:t>Precision or recall</a:t>
            </a:r>
          </a:p>
          <a:p>
            <a:pPr lvl="1"/>
            <a:r>
              <a:rPr lang="en-US" dirty="0"/>
              <a:t>Task-specific - Implications on future analysis (bias for example)</a:t>
            </a:r>
          </a:p>
        </p:txBody>
      </p:sp>
    </p:spTree>
    <p:extLst>
      <p:ext uri="{BB962C8B-B14F-4D97-AF65-F5344CB8AC3E}">
        <p14:creationId xmlns:p14="http://schemas.microsoft.com/office/powerpoint/2010/main" val="56218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Approaches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Exact matching</a:t>
            </a:r>
          </a:p>
          <a:p>
            <a:r>
              <a:rPr lang="en-US" altLang="en-US" dirty="0"/>
              <a:t>Rule-based</a:t>
            </a:r>
          </a:p>
          <a:p>
            <a:r>
              <a:rPr lang="en-US" altLang="en-US" dirty="0"/>
              <a:t>Probabilistic linkage</a:t>
            </a:r>
          </a:p>
        </p:txBody>
      </p:sp>
    </p:spTree>
    <p:extLst>
      <p:ext uri="{BB962C8B-B14F-4D97-AF65-F5344CB8AC3E}">
        <p14:creationId xmlns:p14="http://schemas.microsoft.com/office/powerpoint/2010/main" val="2383065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reasons for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(capital, lower case, etc.)</a:t>
            </a:r>
          </a:p>
          <a:p>
            <a:r>
              <a:rPr lang="en-US" dirty="0"/>
              <a:t>Nicknames</a:t>
            </a:r>
          </a:p>
          <a:p>
            <a:r>
              <a:rPr lang="en-US" dirty="0"/>
              <a:t>Prefixes</a:t>
            </a:r>
          </a:p>
          <a:p>
            <a:r>
              <a:rPr lang="en-US" dirty="0"/>
              <a:t>Suffixes</a:t>
            </a:r>
          </a:p>
          <a:p>
            <a:r>
              <a:rPr lang="en-US" dirty="0"/>
              <a:t>Initials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Spaces</a:t>
            </a:r>
          </a:p>
          <a:p>
            <a:r>
              <a:rPr lang="en-US" dirty="0"/>
              <a:t>Digits </a:t>
            </a:r>
          </a:p>
          <a:p>
            <a:r>
              <a:rPr lang="en-US" dirty="0"/>
              <a:t>Transpositions</a:t>
            </a:r>
          </a:p>
          <a:p>
            <a:r>
              <a:rPr lang="en-US" dirty="0"/>
              <a:t>Abbreviations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two records about the same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possible similarity metrics</a:t>
            </a:r>
          </a:p>
          <a:p>
            <a:pPr lvl="1"/>
            <a:r>
              <a:rPr lang="en-US" dirty="0"/>
              <a:t>Edit distance</a:t>
            </a:r>
          </a:p>
          <a:p>
            <a:pPr lvl="1"/>
            <a:r>
              <a:rPr lang="en-US" dirty="0" err="1"/>
              <a:t>Soundex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repo today and download the data</a:t>
            </a:r>
          </a:p>
          <a:p>
            <a:endParaRPr lang="en-US" dirty="0"/>
          </a:p>
          <a:p>
            <a:r>
              <a:rPr lang="en-US" dirty="0"/>
              <a:t>Thursday:</a:t>
            </a:r>
          </a:p>
          <a:p>
            <a:pPr lvl="1"/>
            <a:r>
              <a:rPr lang="en-US" dirty="0"/>
              <a:t>Readings (Obermeyer et al; </a:t>
            </a:r>
            <a:r>
              <a:rPr lang="en-US" dirty="0" err="1"/>
              <a:t>Passi</a:t>
            </a:r>
            <a:r>
              <a:rPr lang="en-US" dirty="0"/>
              <a:t> &amp; </a:t>
            </a:r>
            <a:r>
              <a:rPr lang="en-US" dirty="0" err="1"/>
              <a:t>Barocas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 due Monday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hlinkClick r:id="rId2"/>
              </a:rPr>
              <a:t>Project Formulation and Baselines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“Fuzzy” Matching System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set of cascading rules</a:t>
            </a:r>
          </a:p>
          <a:p>
            <a:r>
              <a:rPr lang="en-US" dirty="0"/>
              <a:t>Assign confidence score based on which rules fire</a:t>
            </a:r>
          </a:p>
        </p:txBody>
      </p:sp>
    </p:spTree>
    <p:extLst>
      <p:ext uri="{BB962C8B-B14F-4D97-AF65-F5344CB8AC3E}">
        <p14:creationId xmlns:p14="http://schemas.microsoft.com/office/powerpoint/2010/main" val="2363932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 we not compare every pair?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do we avoid looking at |A| * |B| pairs?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Blocking: </a:t>
            </a:r>
            <a:r>
              <a:rPr lang="en-US" altLang="en-US" sz="2800" dirty="0"/>
              <a:t>choose a smaller set of pairs that will contain all or most matches.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Simple blocking:  compare all pairs that “hash” to the same value (e.g., same </a:t>
            </a:r>
            <a:r>
              <a:rPr lang="en-US" altLang="en-US" sz="2400" dirty="0" err="1"/>
              <a:t>Soundex</a:t>
            </a:r>
            <a:r>
              <a:rPr lang="en-US" altLang="en-US" sz="2400" dirty="0"/>
              <a:t> code for last name, same birth year)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Extensions (to increase </a:t>
            </a:r>
            <a:r>
              <a:rPr lang="en-US" altLang="en-US" sz="2400" i="1" dirty="0"/>
              <a:t>recall </a:t>
            </a:r>
            <a:r>
              <a:rPr lang="en-US" altLang="en-US" sz="2400" dirty="0"/>
              <a:t>of set of pairs):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Block on </a:t>
            </a:r>
            <a:r>
              <a:rPr lang="en-US" altLang="en-US" sz="2000" i="1" dirty="0"/>
              <a:t>multiple</a:t>
            </a:r>
            <a:r>
              <a:rPr lang="en-US" altLang="en-US" sz="2000" dirty="0"/>
              <a:t> attributes (</a:t>
            </a:r>
            <a:r>
              <a:rPr lang="en-US" altLang="en-US" sz="2000" dirty="0" err="1"/>
              <a:t>soundex</a:t>
            </a:r>
            <a:r>
              <a:rPr lang="en-US" altLang="en-US" sz="2000" dirty="0"/>
              <a:t>, zip code) and take union of all pairs found.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Windowing:</a:t>
            </a:r>
            <a:r>
              <a:rPr lang="en-US" altLang="en-US" sz="2000" dirty="0"/>
              <a:t> Pick (numerically or lexically) </a:t>
            </a:r>
            <a:r>
              <a:rPr lang="en-US" altLang="en-US" sz="2000" i="1" dirty="0"/>
              <a:t>ordered</a:t>
            </a:r>
            <a:r>
              <a:rPr lang="en-US" altLang="en-US" sz="2000" dirty="0"/>
              <a:t> attributes and sort (e.g., sort on last name).  The pick all pairs that appear “near” each other in the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77246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based Record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training data</a:t>
            </a:r>
          </a:p>
          <a:p>
            <a:pPr lvl="1"/>
            <a:r>
              <a:rPr lang="en-US" dirty="0"/>
              <a:t>Label pairs as match/no match</a:t>
            </a:r>
          </a:p>
          <a:p>
            <a:pPr lvl="1"/>
            <a:endParaRPr lang="en-US" dirty="0"/>
          </a:p>
          <a:p>
            <a:r>
              <a:rPr lang="en-US" dirty="0"/>
              <a:t>Generate features over each pair</a:t>
            </a:r>
          </a:p>
          <a:p>
            <a:pPr lvl="1"/>
            <a:r>
              <a:rPr lang="en-US" dirty="0"/>
              <a:t>Distance metrics over different attributes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dob, etc.)</a:t>
            </a:r>
          </a:p>
          <a:p>
            <a:pPr lvl="1"/>
            <a:r>
              <a:rPr lang="en-US" dirty="0" err="1"/>
              <a:t>Tfidf</a:t>
            </a:r>
            <a:r>
              <a:rPr lang="en-US" dirty="0"/>
              <a:t> scores</a:t>
            </a:r>
          </a:p>
          <a:p>
            <a:pPr lvl="1"/>
            <a:endParaRPr lang="en-US" dirty="0"/>
          </a:p>
          <a:p>
            <a:r>
              <a:rPr lang="en-US" dirty="0"/>
              <a:t>Build and evaluate classifiers</a:t>
            </a:r>
          </a:p>
        </p:txBody>
      </p:sp>
    </p:spTree>
    <p:extLst>
      <p:ext uri="{BB962C8B-B14F-4D97-AF65-F5344CB8AC3E}">
        <p14:creationId xmlns:p14="http://schemas.microsoft.com/office/powerpoint/2010/main" val="122129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0FF5-E8EC-234D-805C-399C5033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One-off versus recurring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2BE4-76DA-C042-A3E3-35B452F39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identifiers: persistence?</a:t>
            </a:r>
          </a:p>
          <a:p>
            <a:endParaRPr lang="en-US" dirty="0"/>
          </a:p>
          <a:p>
            <a:r>
              <a:rPr lang="en-US" dirty="0"/>
              <a:t>What do we do with new or changed pairs?</a:t>
            </a:r>
          </a:p>
        </p:txBody>
      </p:sp>
    </p:spTree>
    <p:extLst>
      <p:ext uri="{BB962C8B-B14F-4D97-AF65-F5344CB8AC3E}">
        <p14:creationId xmlns:p14="http://schemas.microsoft.com/office/powerpoint/2010/main" val="834575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3200" dirty="0"/>
              <a:t>What are downstream impacts (generally) of a false positive in record linkage? What about a false negative?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5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3200" dirty="0"/>
              <a:t>What types of common mismatch errors might affect groups differently, resulting in downstream fairness impacts?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22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</a:p>
          <a:p>
            <a:endParaRPr lang="en-US" dirty="0"/>
          </a:p>
          <a:p>
            <a:r>
              <a:rPr lang="en-US" dirty="0"/>
              <a:t>Thursday:</a:t>
            </a:r>
          </a:p>
          <a:p>
            <a:pPr lvl="1"/>
            <a:r>
              <a:rPr lang="en-US" dirty="0"/>
              <a:t>Reading (Obermeyer et al; </a:t>
            </a:r>
            <a:r>
              <a:rPr lang="en-US" dirty="0" err="1"/>
              <a:t>Passi</a:t>
            </a:r>
            <a:r>
              <a:rPr lang="en-US" dirty="0"/>
              <a:t> &amp; </a:t>
            </a:r>
            <a:r>
              <a:rPr lang="en-US" dirty="0" err="1"/>
              <a:t>Barocas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 due Monday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Project Formulation and Baselines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</p:txBody>
      </p:sp>
    </p:spTree>
    <p:extLst>
      <p:ext uri="{BB962C8B-B14F-4D97-AF65-F5344CB8AC3E}">
        <p14:creationId xmlns:p14="http://schemas.microsoft.com/office/powerpoint/2010/main" val="39096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42040" y="221768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5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Project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9329" indent="0">
              <a:lnSpc>
                <a:spcPct val="146250"/>
              </a:lnSpc>
              <a:buClr>
                <a:srgbClr val="444444"/>
              </a:buClr>
              <a:buSzPts val="1600"/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54616C-B13B-734C-9D90-D3E25C1D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6966"/>
            <a:ext cx="12192000" cy="5501033"/>
          </a:xfrm>
          <a:prstGeom prst="rect">
            <a:avLst/>
          </a:prstGeom>
        </p:spPr>
      </p:pic>
      <p:pic>
        <p:nvPicPr>
          <p:cNvPr id="1026" name="Picture 2" descr="DonorsChoose: Support a classroom. Build a future.">
            <a:extLst>
              <a:ext uri="{FF2B5EF4-FFF2-40B4-BE49-F238E27FC236}">
                <a16:creationId xmlns:a16="http://schemas.microsoft.com/office/drawing/2014/main" id="{63585741-D5E1-0C49-9B35-C444E3CC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904" y="1378167"/>
            <a:ext cx="3320097" cy="17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8D5D-6294-E265-9456-78B2307F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from last week - Ethical issues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18C83-B3C2-5526-1D8B-0DB4F84EF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Privacy</a:t>
            </a:r>
          </a:p>
          <a:p>
            <a:r>
              <a:rPr lang="en-US" dirty="0"/>
              <a:t>Accountability</a:t>
            </a:r>
          </a:p>
          <a:p>
            <a:r>
              <a:rPr lang="en-US" dirty="0"/>
              <a:t>Fairness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Working with Your Project Team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Spend some time up front figuring out how to work as a team and work styles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Everyone should participate in </a:t>
            </a:r>
            <a:r>
              <a:rPr lang="en-US" altLang="en-US" b="1" dirty="0">
                <a:solidFill>
                  <a:srgbClr val="FF0000"/>
                </a:solidFill>
              </a:rPr>
              <a:t>all</a:t>
            </a:r>
            <a:r>
              <a:rPr lang="en-US" altLang="en-US" dirty="0"/>
              <a:t> aspects of project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No individual should do the majority of the coding, report writing, etc.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However, you should divide up different pieces of the work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For instance, working on different parts of the pipeline code in parallel or splitting up sections of the report</a:t>
            </a:r>
          </a:p>
        </p:txBody>
      </p:sp>
    </p:spTree>
    <p:extLst>
      <p:ext uri="{BB962C8B-B14F-4D97-AF65-F5344CB8AC3E}">
        <p14:creationId xmlns:p14="http://schemas.microsoft.com/office/powerpoint/2010/main" val="385354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Working with Your Project Team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750" y="1548990"/>
            <a:ext cx="11776400" cy="4555200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Tools for coordination: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Slack: we’ll create group-level and project-level channels. Additionally, feel free to use group DMs and video calls with your group to coordinate as well.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Many good free options for task tracking/management: </a:t>
            </a:r>
            <a:r>
              <a:rPr lang="en-US" altLang="en-US" dirty="0" err="1"/>
              <a:t>github</a:t>
            </a:r>
            <a:r>
              <a:rPr lang="en-US" altLang="en-US" dirty="0"/>
              <a:t> issues or project boards, </a:t>
            </a:r>
            <a:r>
              <a:rPr lang="en-US" altLang="en-US" dirty="0" err="1"/>
              <a:t>trello</a:t>
            </a:r>
            <a:r>
              <a:rPr lang="en-US" alt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4374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Working with Your Project Team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750" y="1548990"/>
            <a:ext cx="11776400" cy="4555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Active participation in the group work throughout the entire semester is required by all the team members, and a very large component of your grade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Collaboration is encouraged, both within and across teams! Learning from each others’ strengths is a big benefit of group work, and you should feel free to discuss strategies and approaches with other teams (i.e., it’s not a competition)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Pacing your work is important. You won’t be able to do everything the week before the final report. You’ll need to be iterative.</a:t>
            </a:r>
          </a:p>
        </p:txBody>
      </p:sp>
    </p:spTree>
    <p:extLst>
      <p:ext uri="{BB962C8B-B14F-4D97-AF65-F5344CB8AC3E}">
        <p14:creationId xmlns:p14="http://schemas.microsoft.com/office/powerpoint/2010/main" val="245792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948</Words>
  <Application>Microsoft Macintosh PowerPoint</Application>
  <PresentationFormat>Widescreen</PresentationFormat>
  <Paragraphs>194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Simple Light</vt:lpstr>
      <vt:lpstr>PowerPoint Presentation</vt:lpstr>
      <vt:lpstr>Things to remember</vt:lpstr>
      <vt:lpstr>PowerPoint Presentation</vt:lpstr>
      <vt:lpstr>Project</vt:lpstr>
      <vt:lpstr>Continuing from last week - Ethical issues </vt:lpstr>
      <vt:lpstr> Working with Your Project Team</vt:lpstr>
      <vt:lpstr> Working with Your Project Team</vt:lpstr>
      <vt:lpstr> Working with Your Project Team</vt:lpstr>
      <vt:lpstr>PowerPoint Presentation</vt:lpstr>
      <vt:lpstr>Challenges</vt:lpstr>
      <vt:lpstr>Data Acquisition: Technical (challenges)</vt:lpstr>
      <vt:lpstr>Data Storage</vt:lpstr>
      <vt:lpstr> Linkage: Goals</vt:lpstr>
      <vt:lpstr> Quick Poll (slido)</vt:lpstr>
      <vt:lpstr> Record Linkage: Synonyms</vt:lpstr>
      <vt:lpstr>Factors to consider</vt:lpstr>
      <vt:lpstr>Approaches</vt:lpstr>
      <vt:lpstr>Common reasons for mismatches</vt:lpstr>
      <vt:lpstr>When are two records about the same entity?</vt:lpstr>
      <vt:lpstr>“Fuzzy” Matching System </vt:lpstr>
      <vt:lpstr>How do we not compare every pair?</vt:lpstr>
      <vt:lpstr>Machine Learning based Record Linkage</vt:lpstr>
      <vt:lpstr>One-off versus recurring matching</vt:lpstr>
      <vt:lpstr>Discussion Topic</vt:lpstr>
      <vt:lpstr>Discussion Topic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35</cp:revision>
  <dcterms:created xsi:type="dcterms:W3CDTF">2020-01-14T19:43:43Z</dcterms:created>
  <dcterms:modified xsi:type="dcterms:W3CDTF">2023-09-06T03:21:34Z</dcterms:modified>
</cp:coreProperties>
</file>