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471" r:id="rId3"/>
    <p:sldId id="483" r:id="rId4"/>
    <p:sldId id="323" r:id="rId5"/>
    <p:sldId id="286" r:id="rId6"/>
    <p:sldId id="472" r:id="rId7"/>
    <p:sldId id="287" r:id="rId8"/>
    <p:sldId id="478" r:id="rId9"/>
    <p:sldId id="468" r:id="rId10"/>
    <p:sldId id="269" r:id="rId11"/>
    <p:sldId id="489" r:id="rId12"/>
    <p:sldId id="475" r:id="rId13"/>
    <p:sldId id="453" r:id="rId14"/>
    <p:sldId id="352" r:id="rId15"/>
    <p:sldId id="458" r:id="rId16"/>
    <p:sldId id="457" r:id="rId17"/>
    <p:sldId id="428" r:id="rId18"/>
    <p:sldId id="429" r:id="rId19"/>
    <p:sldId id="430" r:id="rId20"/>
    <p:sldId id="455" r:id="rId21"/>
    <p:sldId id="460" r:id="rId22"/>
    <p:sldId id="420" r:id="rId23"/>
    <p:sldId id="484" r:id="rId24"/>
    <p:sldId id="48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/>
    <p:restoredTop sz="93157"/>
  </p:normalViewPr>
  <p:slideViewPr>
    <p:cSldViewPr snapToGrid="0" snapToObjects="1">
      <p:cViewPr varScale="1">
        <p:scale>
          <a:sx n="103" d="100"/>
          <a:sy n="10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comparable, not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80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85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Evaluation/Performance Metrics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Evaluation Metrics -- Example</a:t>
            </a:r>
            <a:endParaRPr dirty="0"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Every year, when new aerial data arrives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</a:t>
            </a:r>
            <a:r>
              <a:rPr lang="en" sz="3467" dirty="0" err="1">
                <a:solidFill>
                  <a:srgbClr val="0000FF"/>
                </a:solidFill>
              </a:rPr>
              <a:t>blocklots</a:t>
            </a:r>
            <a:r>
              <a:rPr lang="en" sz="3467" dirty="0">
                <a:solidFill>
                  <a:srgbClr val="0000FF"/>
                </a:solidFill>
              </a:rPr>
              <a:t> in Baltimore City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1,000 residential buildings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“high” level of roof damage </a:t>
            </a:r>
            <a:r>
              <a:rPr lang="en" sz="3467" dirty="0">
                <a:solidFill>
                  <a:srgbClr val="B45F06"/>
                </a:solidFill>
              </a:rPr>
              <a:t>to prioritize for demolition or stabilization inspection in the next year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For the roof damage example, what type of ML approach would you use? What metric would you focus on to evaluate model performance?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3D7A99-9482-674A-A236-35A6462C5373}"/>
              </a:ext>
            </a:extLst>
          </p:cNvPr>
          <p:cNvSpPr txBox="1">
            <a:spLocks/>
          </p:cNvSpPr>
          <p:nvPr/>
        </p:nvSpPr>
        <p:spPr>
          <a:xfrm>
            <a:off x="3652513" y="3822585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415214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scores</a:t>
            </a:r>
            <a:r>
              <a:rPr lang="en-US" dirty="0"/>
              <a:t> between 0 and 1</a:t>
            </a:r>
          </a:p>
          <a:p>
            <a:r>
              <a:rPr lang="en-US" dirty="0">
                <a:solidFill>
                  <a:srgbClr val="FF0000"/>
                </a:solidFill>
              </a:rPr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(aka PPV: Positive Predictive Value)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(aka Sensitivity, TPR)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</a:t>
            </a:r>
            <a:r>
              <a:rPr lang="en-US" altLang="x-none" b="1" dirty="0">
                <a:latin typeface="Calibri" charset="0"/>
              </a:rPr>
              <a:t>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according to the base rate/class prior </a:t>
            </a:r>
          </a:p>
          <a:p>
            <a:r>
              <a:rPr lang="en-US" dirty="0"/>
              <a:t>What they do today</a:t>
            </a:r>
          </a:p>
          <a:p>
            <a:r>
              <a:rPr lang="en-US" dirty="0"/>
              <a:t>What they could easily do today (without much if any ML)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2405183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54782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 1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Formulation – first of every month?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Base rate – definition and keeping parallel with label</a:t>
            </a:r>
          </a:p>
          <a:p>
            <a:pPr marL="76200" indent="0">
              <a:buNone/>
            </a:pPr>
            <a:endParaRPr lang="en-US" sz="2600" dirty="0"/>
          </a:p>
          <a:p>
            <a:r>
              <a:rPr lang="en-US" sz="2600" dirty="0"/>
              <a:t>Commonsense Baselines – what makes sense here?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740</Words>
  <Application>Microsoft Macintosh PowerPoint</Application>
  <PresentationFormat>Widescreen</PresentationFormat>
  <Paragraphs>137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Simple Light</vt:lpstr>
      <vt:lpstr>PowerPoint Presentation</vt:lpstr>
      <vt:lpstr>Reminders</vt:lpstr>
      <vt:lpstr>Project Update 1 Review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Evaluation Metrics -- Example</vt:lpstr>
      <vt:lpstr>Discussion Question</vt:lpstr>
      <vt:lpstr>Performance Metrics</vt:lpstr>
      <vt:lpstr>Score Distribution on the Test Set</vt:lpstr>
      <vt:lpstr>Evaluation - Metrics</vt:lpstr>
      <vt:lpstr>Evaluation – Metrics (at a threshold k)</vt:lpstr>
      <vt:lpstr>Confusion Matrix-based Metrics Cheatsheet</vt:lpstr>
      <vt:lpstr>Varying the Threshold</vt:lpstr>
      <vt:lpstr>ROC Curve</vt:lpstr>
      <vt:lpstr>AUC (Area Under Curve)</vt:lpstr>
      <vt:lpstr>PowerPoint Presentation</vt:lpstr>
      <vt:lpstr>AUC – Area Under Curve</vt:lpstr>
      <vt:lpstr>Evaluation - Baselines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70</cp:revision>
  <dcterms:created xsi:type="dcterms:W3CDTF">2020-01-14T19:43:43Z</dcterms:created>
  <dcterms:modified xsi:type="dcterms:W3CDTF">2022-09-15T18:15:29Z</dcterms:modified>
</cp:coreProperties>
</file>