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1"/>
  </p:notesMasterIdLst>
  <p:sldIdLst>
    <p:sldId id="256" r:id="rId3"/>
    <p:sldId id="471" r:id="rId4"/>
    <p:sldId id="491" r:id="rId5"/>
    <p:sldId id="492" r:id="rId6"/>
    <p:sldId id="486" r:id="rId7"/>
    <p:sldId id="323" r:id="rId8"/>
    <p:sldId id="490" r:id="rId9"/>
    <p:sldId id="286" r:id="rId10"/>
    <p:sldId id="472" r:id="rId11"/>
    <p:sldId id="287" r:id="rId12"/>
    <p:sldId id="478" r:id="rId13"/>
    <p:sldId id="468" r:id="rId14"/>
    <p:sldId id="473" r:id="rId15"/>
    <p:sldId id="288" r:id="rId16"/>
    <p:sldId id="474" r:id="rId17"/>
    <p:sldId id="297" r:id="rId18"/>
    <p:sldId id="479" r:id="rId19"/>
    <p:sldId id="480" r:id="rId20"/>
    <p:sldId id="481" r:id="rId21"/>
    <p:sldId id="482" r:id="rId22"/>
    <p:sldId id="493" r:id="rId23"/>
    <p:sldId id="494" r:id="rId24"/>
    <p:sldId id="495" r:id="rId25"/>
    <p:sldId id="496" r:id="rId26"/>
    <p:sldId id="483" r:id="rId27"/>
    <p:sldId id="489" r:id="rId28"/>
    <p:sldId id="487" r:id="rId29"/>
    <p:sldId id="488" r:id="rId30"/>
    <p:sldId id="289" r:id="rId31"/>
    <p:sldId id="290" r:id="rId32"/>
    <p:sldId id="291" r:id="rId33"/>
    <p:sldId id="292" r:id="rId34"/>
    <p:sldId id="293" r:id="rId35"/>
    <p:sldId id="469" r:id="rId36"/>
    <p:sldId id="470" r:id="rId37"/>
    <p:sldId id="296" r:id="rId38"/>
    <p:sldId id="454" r:id="rId39"/>
    <p:sldId id="484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2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/>
    <p:restoredTop sz="93157"/>
  </p:normalViewPr>
  <p:slideViewPr>
    <p:cSldViewPr snapToGrid="0" snapToObjects="1">
      <p:cViewPr varScale="1">
        <p:scale>
          <a:sx n="103" d="100"/>
          <a:sy n="103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3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51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4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3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1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91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model types, hyperparameters, features, … (other decisions in the pipeline)</a:t>
            </a:r>
          </a:p>
          <a:p>
            <a:endParaRPr lang="en-US" sz="2800" dirty="0"/>
          </a:p>
          <a:p>
            <a:r>
              <a:rPr lang="en-US" sz="2800" dirty="0"/>
              <a:t>Now we need to </a:t>
            </a:r>
          </a:p>
          <a:p>
            <a:pPr lvl="1"/>
            <a:r>
              <a:rPr lang="en-US" sz="2800" dirty="0"/>
              <a:t>Understand what types of models are effective under what circumstances</a:t>
            </a:r>
          </a:p>
          <a:p>
            <a:pPr lvl="1"/>
            <a:r>
              <a:rPr lang="en-US" sz="2800" dirty="0"/>
              <a:t>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initial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tracks the intensity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tracks intensity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2</a:t>
            </a:r>
          </a:p>
          <a:p>
            <a:pPr lvl="1"/>
            <a:r>
              <a:rPr lang="en-US" sz="2000" dirty="0"/>
              <a:t>Also see feedback in update 1 slides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Note: all readings for next week are optional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Temporal Validation Review -- Example</a:t>
            </a:r>
            <a:endParaRPr dirty="0"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On the first day of every month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individuals residing in PA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500 people </a:t>
            </a:r>
            <a:r>
              <a:rPr lang="en" sz="3467" dirty="0">
                <a:solidFill>
                  <a:srgbClr val="595959"/>
                </a:solidFill>
              </a:rPr>
              <a:t>with a </a:t>
            </a:r>
            <a:r>
              <a:rPr lang="en" sz="3467" dirty="0">
                <a:solidFill>
                  <a:srgbClr val="38761D"/>
                </a:solidFill>
              </a:rPr>
              <a:t>high risk of contracting monkeypox in the next year </a:t>
            </a:r>
            <a:r>
              <a:rPr lang="en" sz="3467" dirty="0">
                <a:solidFill>
                  <a:srgbClr val="B45F06"/>
                </a:solidFill>
              </a:rPr>
              <a:t>to prioritize for vaccine program outreach by the PA Public Health Department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8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189" y="1231210"/>
            <a:ext cx="11232291" cy="540436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Timespan to collect labels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Gap between training/validation pairs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Time window for each training set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Time window for each validation set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Sampling frequency for examples/rows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History for features (for each example/row)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0492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 Parameters</a:t>
            </a:r>
          </a:p>
        </p:txBody>
      </p:sp>
      <p:pic>
        <p:nvPicPr>
          <p:cNvPr id="1026" name="Picture 2" descr="Time splitting config">
            <a:extLst>
              <a:ext uri="{FF2B5EF4-FFF2-40B4-BE49-F238E27FC236}">
                <a16:creationId xmlns:a16="http://schemas.microsoft.com/office/drawing/2014/main" id="{64C21727-A739-3142-B6FA-045F6EA5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650"/>
            <a:ext cx="12192000" cy="28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877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Temporal Validation Review -- Example</a:t>
            </a:r>
            <a:endParaRPr dirty="0"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At the time of hospital admission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every patient admitted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if they will be among the 50 highest-risk individuals the hospital will see that month </a:t>
            </a:r>
            <a:r>
              <a:rPr lang="en" sz="3467" dirty="0">
                <a:solidFill>
                  <a:srgbClr val="595959"/>
                </a:solidFill>
              </a:rPr>
              <a:t>for </a:t>
            </a:r>
            <a:r>
              <a:rPr lang="en" sz="3467" dirty="0">
                <a:solidFill>
                  <a:srgbClr val="38761D"/>
                </a:solidFill>
              </a:rPr>
              <a:t>contracting monkeypox in the next year </a:t>
            </a:r>
            <a:r>
              <a:rPr lang="en" sz="3467" dirty="0">
                <a:solidFill>
                  <a:srgbClr val="B45F06"/>
                </a:solidFill>
              </a:rPr>
              <a:t>to prioritize for vaccine administration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23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947003"/>
            <a:ext cx="12035481" cy="5404369"/>
          </a:xfrm>
        </p:spPr>
        <p:txBody>
          <a:bodyPr/>
          <a:lstStyle/>
          <a:p>
            <a:r>
              <a:rPr lang="en-US" dirty="0"/>
              <a:t>How far back to go when training models? (max training history)</a:t>
            </a:r>
          </a:p>
          <a:p>
            <a:pPr lvl="1"/>
            <a:r>
              <a:rPr lang="en-US" dirty="0"/>
              <a:t>To the beginning of time (expanding training window)?</a:t>
            </a:r>
          </a:p>
          <a:p>
            <a:pPr lvl="1"/>
            <a:r>
              <a:rPr lang="en-US" dirty="0"/>
              <a:t>Fixed history (rolling training window)?</a:t>
            </a:r>
          </a:p>
          <a:p>
            <a:pPr lvl="1"/>
            <a:r>
              <a:rPr lang="en-US" dirty="0"/>
              <a:t>Something else?</a:t>
            </a:r>
          </a:p>
          <a:p>
            <a:pPr lvl="1"/>
            <a:r>
              <a:rPr lang="en-US" dirty="0"/>
              <a:t>How far back do you get your features from?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much to move forward from train-validation pair 1 to train-validation pair 2?</a:t>
            </a:r>
          </a:p>
          <a:p>
            <a:pPr lvl="1"/>
            <a:r>
              <a:rPr lang="en-US" dirty="0"/>
              <a:t>A day?</a:t>
            </a:r>
          </a:p>
          <a:p>
            <a:pPr lvl="1"/>
            <a:r>
              <a:rPr lang="en-US" dirty="0"/>
              <a:t>A month? </a:t>
            </a:r>
          </a:p>
          <a:p>
            <a:pPr lvl="1"/>
            <a:r>
              <a:rPr lang="en-US" dirty="0"/>
              <a:t>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making repeated predictions about the same entity at different times, how often should an entity be repeated in the training data?</a:t>
            </a:r>
          </a:p>
          <a:p>
            <a:pPr lvl="1"/>
            <a:r>
              <a:rPr lang="en-US" dirty="0"/>
              <a:t>In an event-based deployment setup?</a:t>
            </a:r>
          </a:p>
          <a:p>
            <a:pPr lvl="1"/>
            <a:r>
              <a:rPr lang="en-US" dirty="0"/>
              <a:t>In a “take action at regular-</a:t>
            </a:r>
            <a:r>
              <a:rPr lang="en-US" dirty="0" err="1"/>
              <a:t>ish</a:t>
            </a:r>
            <a:r>
              <a:rPr lang="en-US" dirty="0"/>
              <a:t> intervals” deployment?</a:t>
            </a:r>
          </a:p>
          <a:p>
            <a:pPr marL="565150" lvl="1" indent="0">
              <a:buNone/>
            </a:pPr>
            <a:endParaRPr lang="en-US" dirty="0"/>
          </a:p>
          <a:p>
            <a:r>
              <a:rPr lang="en-US" dirty="0"/>
              <a:t>What about in the validation 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82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672-F56C-2F41-B566-75099198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F8AE-4F06-1B49-B482-20CE10B4D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validation set(s) to match deployment scenarios (and constraints)</a:t>
            </a:r>
          </a:p>
          <a:p>
            <a:endParaRPr lang="en-US" dirty="0"/>
          </a:p>
          <a:p>
            <a:r>
              <a:rPr lang="en-US" dirty="0"/>
              <a:t>Set up training set(s) any way we want but match data (both features and labels) available at training time</a:t>
            </a:r>
          </a:p>
          <a:p>
            <a:pPr lvl="1"/>
            <a:r>
              <a:rPr lang="en-US" dirty="0"/>
              <a:t>Making sure labels are not censored based on label period</a:t>
            </a:r>
          </a:p>
          <a:p>
            <a:pPr lvl="1"/>
            <a:r>
              <a:rPr lang="en-US" dirty="0"/>
              <a:t>Sampling (if helpful)</a:t>
            </a:r>
          </a:p>
          <a:p>
            <a:pPr lvl="1"/>
            <a:r>
              <a:rPr lang="en-US" dirty="0"/>
              <a:t>Data collection and update lag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8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79015"/>
              </p:ext>
            </p:extLst>
          </p:nvPr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30134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3600" dirty="0"/>
              <a:t>How’s teamwork going?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F60459-98F0-E844-AFCC-DC0705B0478D}"/>
              </a:ext>
            </a:extLst>
          </p:cNvPr>
          <p:cNvSpPr txBox="1">
            <a:spLocks/>
          </p:cNvSpPr>
          <p:nvPr/>
        </p:nvSpPr>
        <p:spPr>
          <a:xfrm>
            <a:off x="3726941" y="2567943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#10718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4066479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model selection strategy is your group considering for the Donors Choose project?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F60459-98F0-E844-AFCC-DC0705B0478D}"/>
              </a:ext>
            </a:extLst>
          </p:cNvPr>
          <p:cNvSpPr txBox="1">
            <a:spLocks/>
          </p:cNvSpPr>
          <p:nvPr/>
        </p:nvSpPr>
        <p:spPr>
          <a:xfrm>
            <a:off x="3652513" y="3822585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#10718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58412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Training/validation logic</a:t>
            </a:r>
          </a:p>
          <a:p>
            <a:pPr lvl="1"/>
            <a:r>
              <a:rPr lang="en-US" dirty="0"/>
              <a:t>Implemented Baselines</a:t>
            </a:r>
          </a:p>
        </p:txBody>
      </p:sp>
    </p:spTree>
    <p:extLst>
      <p:ext uri="{BB962C8B-B14F-4D97-AF65-F5344CB8AC3E}">
        <p14:creationId xmlns:p14="http://schemas.microsoft.com/office/powerpoint/2010/main" val="233669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E1458-5106-9285-FF44-749A91C1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Non-ML Baselines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02D65-BF56-3A5F-F2DC-CED53ED3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how we typically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 to use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4549</TotalTime>
  <Words>1338</Words>
  <Application>Microsoft Macintosh PowerPoint</Application>
  <PresentationFormat>Widescreen</PresentationFormat>
  <Paragraphs>310</Paragraphs>
  <Slides>38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Simple Light</vt:lpstr>
      <vt:lpstr>ghani uofc template</vt:lpstr>
      <vt:lpstr>PowerPoint Presentation</vt:lpstr>
      <vt:lpstr>Reminders</vt:lpstr>
      <vt:lpstr>Teamwork Question</vt:lpstr>
      <vt:lpstr>Discussion Question</vt:lpstr>
      <vt:lpstr>Plan for the week</vt:lpstr>
      <vt:lpstr>PowerPoint Presentation</vt:lpstr>
      <vt:lpstr>Non-ML Baselines</vt:lpstr>
      <vt:lpstr>Here’s how we typically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Temporal Validation Review -- Example</vt:lpstr>
      <vt:lpstr>Temporal Validation Parameters</vt:lpstr>
      <vt:lpstr>Temporal Validation Parameters</vt:lpstr>
      <vt:lpstr>Temporal Validation Review -- Example</vt:lpstr>
      <vt:lpstr>Parameters</vt:lpstr>
      <vt:lpstr>Other considerations</vt:lpstr>
      <vt:lpstr>Some tips</vt:lpstr>
      <vt:lpstr>Train Validation Pairs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73</cp:revision>
  <dcterms:created xsi:type="dcterms:W3CDTF">2020-01-14T19:43:43Z</dcterms:created>
  <dcterms:modified xsi:type="dcterms:W3CDTF">2022-09-20T18:05:10Z</dcterms:modified>
</cp:coreProperties>
</file>