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323" r:id="rId3"/>
    <p:sldId id="471" r:id="rId4"/>
    <p:sldId id="496" r:id="rId5"/>
    <p:sldId id="490" r:id="rId6"/>
    <p:sldId id="494" r:id="rId7"/>
    <p:sldId id="495" r:id="rId8"/>
    <p:sldId id="497" r:id="rId9"/>
    <p:sldId id="492" r:id="rId10"/>
    <p:sldId id="493" r:id="rId11"/>
    <p:sldId id="491" r:id="rId12"/>
    <p:sldId id="483" r:id="rId13"/>
    <p:sldId id="286" r:id="rId14"/>
    <p:sldId id="468" r:id="rId15"/>
    <p:sldId id="269" r:id="rId16"/>
    <p:sldId id="489" r:id="rId17"/>
    <p:sldId id="475" r:id="rId18"/>
    <p:sldId id="453" r:id="rId19"/>
    <p:sldId id="352" r:id="rId20"/>
    <p:sldId id="458" r:id="rId21"/>
    <p:sldId id="457" r:id="rId22"/>
    <p:sldId id="428" r:id="rId23"/>
    <p:sldId id="429" r:id="rId24"/>
    <p:sldId id="430" r:id="rId25"/>
    <p:sldId id="455" r:id="rId26"/>
    <p:sldId id="460" r:id="rId27"/>
    <p:sldId id="420" r:id="rId28"/>
    <p:sldId id="484" r:id="rId29"/>
    <p:sldId id="488" r:id="rId3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0"/>
    <p:restoredTop sz="93129"/>
  </p:normalViewPr>
  <p:slideViewPr>
    <p:cSldViewPr snapToGrid="0" snapToObjects="1">
      <p:cViewPr varScale="1">
        <p:scale>
          <a:sx n="113" d="100"/>
          <a:sy n="113" d="100"/>
        </p:scale>
        <p:origin x="1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43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a827b83f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a827b83f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31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a827b83f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a827b83f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7519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a827b83f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a827b83f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comparable, not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280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2859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  <p:sldLayoutId id="214748366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648464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Evaluation/Performance Metrics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595959"/>
                </a:solidFill>
              </a:rPr>
              <a:t>Rayid Ghani</a:t>
            </a:r>
            <a:endParaRPr sz="2800" dirty="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A4E3-1083-BD43-B370-9A1F90A3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Validation Parameters</a:t>
            </a:r>
          </a:p>
        </p:txBody>
      </p:sp>
      <p:pic>
        <p:nvPicPr>
          <p:cNvPr id="1026" name="Picture 2" descr="Time splitting config">
            <a:extLst>
              <a:ext uri="{FF2B5EF4-FFF2-40B4-BE49-F238E27FC236}">
                <a16:creationId xmlns:a16="http://schemas.microsoft.com/office/drawing/2014/main" id="{64C21727-A739-3142-B6FA-045F6EA56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5650"/>
            <a:ext cx="12192000" cy="280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877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E49ADA-B971-3A74-683D-F7E6AB709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3" name="Google Shape;203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Temporal Validation Review -- Example</a:t>
            </a:r>
            <a:endParaRPr dirty="0"/>
          </a:p>
        </p:txBody>
      </p:sp>
      <p:sp>
        <p:nvSpPr>
          <p:cNvPr id="204" name="Google Shape;204;p38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205" name="Google Shape;205;p38"/>
          <p:cNvSpPr txBox="1"/>
          <p:nvPr/>
        </p:nvSpPr>
        <p:spPr>
          <a:xfrm>
            <a:off x="3566453" y="1341573"/>
            <a:ext cx="8531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" sz="3467" dirty="0">
                <a:solidFill>
                  <a:srgbClr val="FF0000"/>
                </a:solidFill>
              </a:rPr>
              <a:t>At the time of hospital admission</a:t>
            </a:r>
            <a:r>
              <a:rPr lang="en" sz="3467" dirty="0">
                <a:solidFill>
                  <a:srgbClr val="595959"/>
                </a:solidFill>
              </a:rPr>
              <a:t>, for </a:t>
            </a:r>
            <a:r>
              <a:rPr lang="en" sz="3467" dirty="0">
                <a:solidFill>
                  <a:srgbClr val="0000FF"/>
                </a:solidFill>
              </a:rPr>
              <a:t>all every patient admitted</a:t>
            </a:r>
            <a:r>
              <a:rPr lang="en" sz="3467" dirty="0">
                <a:solidFill>
                  <a:srgbClr val="595959"/>
                </a:solidFill>
              </a:rPr>
              <a:t>, can we identify </a:t>
            </a:r>
            <a:r>
              <a:rPr lang="en" sz="3467" dirty="0">
                <a:solidFill>
                  <a:srgbClr val="FF00FF"/>
                </a:solidFill>
              </a:rPr>
              <a:t>if they will be among the 50 highest-risk individuals the hospital will see that month </a:t>
            </a:r>
            <a:r>
              <a:rPr lang="en" sz="3467" dirty="0">
                <a:solidFill>
                  <a:srgbClr val="595959"/>
                </a:solidFill>
              </a:rPr>
              <a:t>for </a:t>
            </a:r>
            <a:r>
              <a:rPr lang="en" sz="3467" dirty="0">
                <a:solidFill>
                  <a:srgbClr val="38761D"/>
                </a:solidFill>
              </a:rPr>
              <a:t>contracting monkeypox in the next year </a:t>
            </a:r>
            <a:r>
              <a:rPr lang="en" sz="3467" dirty="0">
                <a:solidFill>
                  <a:srgbClr val="B45F06"/>
                </a:solidFill>
              </a:rPr>
              <a:t>to prioritize for vaccine administration</a:t>
            </a:r>
            <a:r>
              <a:rPr lang="en" sz="3467" dirty="0">
                <a:solidFill>
                  <a:srgbClr val="595959"/>
                </a:solidFill>
              </a:rPr>
              <a:t>?</a:t>
            </a:r>
            <a:endParaRPr sz="3467" dirty="0">
              <a:solidFill>
                <a:srgbClr val="595959"/>
              </a:solidFill>
            </a:endParaRPr>
          </a:p>
        </p:txBody>
      </p:sp>
      <p:sp>
        <p:nvSpPr>
          <p:cNvPr id="206" name="Google Shape;206;p38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207" name="Google Shape;207;p38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0000FF"/>
                </a:solidFill>
              </a:rPr>
            </a:b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208" name="Google Shape;208;p38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FF00FF"/>
                </a:solidFill>
              </a:rPr>
            </a:b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209" name="Google Shape;209;p38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223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Update 1 Review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Formulation – first of every month?</a:t>
            </a:r>
            <a:br>
              <a:rPr lang="en-US" sz="2600" dirty="0"/>
            </a:br>
            <a:endParaRPr lang="en-US" sz="2600" dirty="0"/>
          </a:p>
          <a:p>
            <a:r>
              <a:rPr lang="en-US" sz="2600" dirty="0"/>
              <a:t>Base rate – definition and keeping parallel with label</a:t>
            </a:r>
          </a:p>
          <a:p>
            <a:pPr marL="76200" indent="0">
              <a:buNone/>
            </a:pPr>
            <a:endParaRPr lang="en-US" sz="2600" dirty="0"/>
          </a:p>
          <a:p>
            <a:r>
              <a:rPr lang="en-US" sz="2600" dirty="0"/>
              <a:t>Commonsense Baselines – what makes sense here?</a:t>
            </a:r>
          </a:p>
        </p:txBody>
      </p:sp>
    </p:spTree>
    <p:extLst>
      <p:ext uri="{BB962C8B-B14F-4D97-AF65-F5344CB8AC3E}">
        <p14:creationId xmlns:p14="http://schemas.microsoft.com/office/powerpoint/2010/main" val="1535530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a prediction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and Create Rows (unit of prediction)</a:t>
            </a:r>
          </a:p>
          <a:p>
            <a:r>
              <a:rPr lang="en-US" dirty="0"/>
              <a:t>Define and Create Label (outcome/target variable – what event and when?)</a:t>
            </a:r>
          </a:p>
          <a:p>
            <a:r>
              <a:rPr lang="en-US" dirty="0"/>
              <a:t>Define and Create Features (features/predictors)</a:t>
            </a:r>
          </a:p>
          <a:p>
            <a:r>
              <a:rPr lang="en-US" dirty="0"/>
              <a:t>Create Training and Validation/Test Sets</a:t>
            </a:r>
          </a:p>
          <a:p>
            <a:r>
              <a:rPr lang="en-US" dirty="0"/>
              <a:t>Train model(s) on Training Set(s)</a:t>
            </a:r>
          </a:p>
          <a:p>
            <a:r>
              <a:rPr lang="en-US" dirty="0"/>
              <a:t>Validate model(s) on Validation/Test Set(s)</a:t>
            </a:r>
          </a:p>
          <a:p>
            <a:r>
              <a:rPr lang="en-US" dirty="0"/>
              <a:t>Select “best” model</a:t>
            </a:r>
          </a:p>
        </p:txBody>
      </p:sp>
    </p:spTree>
    <p:extLst>
      <p:ext uri="{BB962C8B-B14F-4D97-AF65-F5344CB8AC3E}">
        <p14:creationId xmlns:p14="http://schemas.microsoft.com/office/powerpoint/2010/main" val="1362212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75FF1-9EFE-0F41-92F5-3E749CFB2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well</a:t>
            </a:r>
          </a:p>
          <a:p>
            <a:pPr lvl="1"/>
            <a:r>
              <a:rPr lang="en-US" dirty="0"/>
              <a:t>What metric?</a:t>
            </a:r>
          </a:p>
          <a:p>
            <a:pPr lvl="1"/>
            <a:r>
              <a:rPr lang="en-US" dirty="0"/>
              <a:t>Compared to what?</a:t>
            </a:r>
          </a:p>
          <a:p>
            <a:endParaRPr lang="en-US" dirty="0"/>
          </a:p>
          <a:p>
            <a:r>
              <a:rPr lang="en-US" dirty="0"/>
              <a:t>Generalize</a:t>
            </a:r>
          </a:p>
          <a:p>
            <a:pPr lvl="1"/>
            <a:r>
              <a:rPr lang="en-US" dirty="0"/>
              <a:t>To what?</a:t>
            </a:r>
          </a:p>
        </p:txBody>
      </p:sp>
    </p:spTree>
    <p:extLst>
      <p:ext uri="{BB962C8B-B14F-4D97-AF65-F5344CB8AC3E}">
        <p14:creationId xmlns:p14="http://schemas.microsoft.com/office/powerpoint/2010/main" val="411164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E49ADA-B971-3A74-683D-F7E6AB709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3" name="Google Shape;203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Evaluation Metrics -- Example</a:t>
            </a:r>
            <a:endParaRPr dirty="0"/>
          </a:p>
        </p:txBody>
      </p:sp>
      <p:sp>
        <p:nvSpPr>
          <p:cNvPr id="204" name="Google Shape;204;p38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205" name="Google Shape;205;p38"/>
          <p:cNvSpPr txBox="1"/>
          <p:nvPr/>
        </p:nvSpPr>
        <p:spPr>
          <a:xfrm>
            <a:off x="3566453" y="1341573"/>
            <a:ext cx="8531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" sz="3467" dirty="0">
                <a:solidFill>
                  <a:srgbClr val="FF0000"/>
                </a:solidFill>
              </a:rPr>
              <a:t>Every year, when new aerial data arrives</a:t>
            </a:r>
            <a:r>
              <a:rPr lang="en" sz="3467" dirty="0">
                <a:solidFill>
                  <a:srgbClr val="595959"/>
                </a:solidFill>
              </a:rPr>
              <a:t>, for </a:t>
            </a:r>
            <a:r>
              <a:rPr lang="en" sz="3467" dirty="0">
                <a:solidFill>
                  <a:srgbClr val="0000FF"/>
                </a:solidFill>
              </a:rPr>
              <a:t>all </a:t>
            </a:r>
            <a:r>
              <a:rPr lang="en" sz="3467" dirty="0" err="1">
                <a:solidFill>
                  <a:srgbClr val="0000FF"/>
                </a:solidFill>
              </a:rPr>
              <a:t>blocklots</a:t>
            </a:r>
            <a:r>
              <a:rPr lang="en" sz="3467" dirty="0">
                <a:solidFill>
                  <a:srgbClr val="0000FF"/>
                </a:solidFill>
              </a:rPr>
              <a:t> in Baltimore City</a:t>
            </a:r>
            <a:r>
              <a:rPr lang="en" sz="3467" dirty="0">
                <a:solidFill>
                  <a:srgbClr val="595959"/>
                </a:solidFill>
              </a:rPr>
              <a:t>, can we identify </a:t>
            </a:r>
            <a:r>
              <a:rPr lang="en" sz="3467" dirty="0">
                <a:solidFill>
                  <a:srgbClr val="FF00FF"/>
                </a:solidFill>
              </a:rPr>
              <a:t>1,000 residential buildings </a:t>
            </a:r>
            <a:r>
              <a:rPr lang="en" sz="3467" dirty="0">
                <a:solidFill>
                  <a:srgbClr val="595959"/>
                </a:solidFill>
              </a:rPr>
              <a:t>with a </a:t>
            </a:r>
            <a:r>
              <a:rPr lang="en" sz="3467" dirty="0">
                <a:solidFill>
                  <a:srgbClr val="38761D"/>
                </a:solidFill>
              </a:rPr>
              <a:t>“high” level of roof damage </a:t>
            </a:r>
            <a:r>
              <a:rPr lang="en" sz="3467" dirty="0">
                <a:solidFill>
                  <a:srgbClr val="B45F06"/>
                </a:solidFill>
              </a:rPr>
              <a:t>to prioritize for demolition or stabilization inspection in the next year</a:t>
            </a:r>
            <a:r>
              <a:rPr lang="en" sz="3467" dirty="0">
                <a:solidFill>
                  <a:srgbClr val="595959"/>
                </a:solidFill>
              </a:rPr>
              <a:t>?</a:t>
            </a:r>
            <a:endParaRPr sz="3467" dirty="0">
              <a:solidFill>
                <a:srgbClr val="595959"/>
              </a:solidFill>
            </a:endParaRPr>
          </a:p>
        </p:txBody>
      </p:sp>
      <p:sp>
        <p:nvSpPr>
          <p:cNvPr id="206" name="Google Shape;206;p38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207" name="Google Shape;207;p38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0000FF"/>
                </a:solidFill>
              </a:rPr>
            </a:b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208" name="Google Shape;208;p38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FF00FF"/>
                </a:solidFill>
              </a:rPr>
            </a:b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209" name="Google Shape;209;p38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sz="3600" dirty="0"/>
              <a:t>For the roof damage example, what type of ML approach would you use? What metric would you focus on to evaluate model performance?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E3D7A99-9482-674A-A236-35A6462C5373}"/>
              </a:ext>
            </a:extLst>
          </p:cNvPr>
          <p:cNvSpPr txBox="1">
            <a:spLocks/>
          </p:cNvSpPr>
          <p:nvPr/>
        </p:nvSpPr>
        <p:spPr>
          <a:xfrm>
            <a:off x="3652513" y="3822585"/>
            <a:ext cx="4886875" cy="2794571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121900" tIns="121900" rIns="121900" bIns="12190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Font typeface="Arial"/>
              <a:buNone/>
            </a:pPr>
            <a:r>
              <a:rPr lang="en-US" sz="4800" dirty="0" err="1"/>
              <a:t>sli.do</a:t>
            </a:r>
            <a:r>
              <a:rPr lang="en-US" sz="4800" dirty="0"/>
              <a:t>      #10718</a:t>
            </a:r>
          </a:p>
          <a:p>
            <a:pPr algn="ctr"/>
            <a:endParaRPr lang="en-US" sz="4800" dirty="0"/>
          </a:p>
          <a:p>
            <a:pPr marL="114300" indent="0" algn="ctr">
              <a:buFont typeface="Arial"/>
              <a:buNone/>
            </a:pPr>
            <a:r>
              <a:rPr lang="en-US" sz="4800" dirty="0" err="1"/>
              <a:t>sli.do</a:t>
            </a:r>
            <a:r>
              <a:rPr lang="en-US" sz="4800" dirty="0"/>
              <a:t>/10718</a:t>
            </a:r>
          </a:p>
        </p:txBody>
      </p:sp>
    </p:spTree>
    <p:extLst>
      <p:ext uri="{BB962C8B-B14F-4D97-AF65-F5344CB8AC3E}">
        <p14:creationId xmlns:p14="http://schemas.microsoft.com/office/powerpoint/2010/main" val="4152149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BBF3-D5BD-464F-B692-6F108049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8555B-304F-C34C-BEDB-C76D96DC6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more often, model selection metrics</a:t>
            </a:r>
          </a:p>
        </p:txBody>
      </p:sp>
    </p:spTree>
    <p:extLst>
      <p:ext uri="{BB962C8B-B14F-4D97-AF65-F5344CB8AC3E}">
        <p14:creationId xmlns:p14="http://schemas.microsoft.com/office/powerpoint/2010/main" val="1218163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Distribution on the Validation or Test Set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AB674-EC5F-D94F-B11B-EAD3C207F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33291-06BD-364A-B17D-F91BD4D1B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271" y="1683852"/>
            <a:ext cx="6176805" cy="4084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C1CA36-BA93-4F4F-9808-ABF79474346A}"/>
              </a:ext>
            </a:extLst>
          </p:cNvPr>
          <p:cNvSpPr txBox="1"/>
          <p:nvPr/>
        </p:nvSpPr>
        <p:spPr>
          <a:xfrm>
            <a:off x="5395296" y="5768514"/>
            <a:ext cx="70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04E31-34A2-F14A-983F-24BD8F50A74A}"/>
              </a:ext>
            </a:extLst>
          </p:cNvPr>
          <p:cNvSpPr txBox="1"/>
          <p:nvPr/>
        </p:nvSpPr>
        <p:spPr>
          <a:xfrm rot="16200000">
            <a:off x="1959670" y="321747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# of people</a:t>
            </a:r>
          </a:p>
        </p:txBody>
      </p:sp>
    </p:spTree>
    <p:extLst>
      <p:ext uri="{BB962C8B-B14F-4D97-AF65-F5344CB8AC3E}">
        <p14:creationId xmlns:p14="http://schemas.microsoft.com/office/powerpoint/2010/main" val="1387665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Metrics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Predictions are often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scores</a:t>
            </a:r>
            <a:r>
              <a:rPr lang="en-US" dirty="0"/>
              <a:t> between 0 and 1</a:t>
            </a:r>
          </a:p>
          <a:p>
            <a:r>
              <a:rPr lang="en-US" dirty="0">
                <a:solidFill>
                  <a:srgbClr val="FF0000"/>
                </a:solidFill>
              </a:rPr>
              <a:t>We need to first turn them into 0 or 1 by selecting a threshold</a:t>
            </a:r>
          </a:p>
          <a:p>
            <a:endParaRPr lang="en-US" dirty="0"/>
          </a:p>
        </p:txBody>
      </p:sp>
      <p:graphicFrame>
        <p:nvGraphicFramePr>
          <p:cNvPr id="5" name="Group 77"/>
          <p:cNvGraphicFramePr>
            <a:graphicFrameLocks noGrp="1"/>
          </p:cNvGraphicFramePr>
          <p:nvPr/>
        </p:nvGraphicFramePr>
        <p:xfrm>
          <a:off x="3014206" y="3687005"/>
          <a:ext cx="5630124" cy="2554470"/>
        </p:xfrm>
        <a:graphic>
          <a:graphicData uri="http://schemas.openxmlformats.org/drawingml/2006/table">
            <a:tbl>
              <a:tblPr/>
              <a:tblGrid>
                <a:gridCol w="79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5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5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60947" y="3102231"/>
            <a:ext cx="272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3200" kern="120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Predicted </a:t>
            </a:r>
            <a:r>
              <a:rPr lang="en-US" sz="32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Class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1536988" y="4818022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3200" kern="120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Actual Class</a:t>
            </a:r>
            <a:endParaRPr lang="en-US" sz="3200" kern="1200" dirty="0">
              <a:solidFill>
                <a:srgbClr val="FF0000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3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mr-IN" dirty="0"/>
              <a:t>–</a:t>
            </a:r>
            <a:r>
              <a:rPr lang="en-US" dirty="0"/>
              <a:t> Metrics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(at a threshold k)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Accuracy = </a:t>
            </a:r>
            <a:r>
              <a:rPr lang="en-US" altLang="x-none" b="1" dirty="0">
                <a:latin typeface="Calibri" charset="0"/>
              </a:rPr>
              <a:t>(TP + TN) / (TP + TN + FP + FN)</a:t>
            </a:r>
          </a:p>
          <a:p>
            <a:endParaRPr lang="en-US" altLang="x-none" b="1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Precision (aka PPV: Positive Predictive Value) = </a:t>
            </a:r>
            <a:r>
              <a:rPr lang="en-US" altLang="x-none" b="1" dirty="0">
                <a:latin typeface="Calibri" charset="0"/>
              </a:rPr>
              <a:t>TP / (TP + FP)</a:t>
            </a:r>
            <a:br>
              <a:rPr lang="en-US" altLang="x-none" b="1" dirty="0">
                <a:latin typeface="Calibri" charset="0"/>
              </a:rPr>
            </a:br>
            <a:endParaRPr lang="en-US" altLang="x-none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Recall (aka Sensitivity, TPR) = </a:t>
            </a:r>
            <a:r>
              <a:rPr lang="en-US" altLang="x-none" b="1" dirty="0">
                <a:latin typeface="Calibri" charset="0"/>
              </a:rPr>
              <a:t>TP /</a:t>
            </a:r>
            <a:r>
              <a:rPr lang="en-US" altLang="x-none" dirty="0">
                <a:latin typeface="Calibri" charset="0"/>
              </a:rPr>
              <a:t> </a:t>
            </a:r>
            <a:r>
              <a:rPr lang="en-US" altLang="x-none" b="1" dirty="0">
                <a:latin typeface="Calibri" charset="0"/>
              </a:rPr>
              <a:t>(TP + FN)</a:t>
            </a:r>
            <a:br>
              <a:rPr lang="en-US" altLang="x-none" b="1" dirty="0">
                <a:latin typeface="Calibri" charset="0"/>
              </a:rPr>
            </a:br>
            <a:endParaRPr lang="en-US" altLang="x-none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Specificity = </a:t>
            </a:r>
            <a:r>
              <a:rPr lang="en-US" altLang="x-none" b="1" dirty="0">
                <a:latin typeface="Calibri" charset="0"/>
              </a:rPr>
              <a:t>TNR</a:t>
            </a:r>
          </a:p>
          <a:p>
            <a:endParaRPr lang="en-US" altLang="x-none" dirty="0">
              <a:latin typeface="Calibri" charset="0"/>
            </a:endParaRPr>
          </a:p>
        </p:txBody>
      </p:sp>
      <p:graphicFrame>
        <p:nvGraphicFramePr>
          <p:cNvPr id="4" name="Group 77"/>
          <p:cNvGraphicFramePr>
            <a:graphicFrameLocks noGrp="1"/>
          </p:cNvGraphicFramePr>
          <p:nvPr/>
        </p:nvGraphicFramePr>
        <p:xfrm>
          <a:off x="6155961" y="4549124"/>
          <a:ext cx="4461011" cy="1860633"/>
        </p:xfrm>
        <a:graphic>
          <a:graphicData uri="http://schemas.openxmlformats.org/drawingml/2006/table">
            <a:tbl>
              <a:tblPr/>
              <a:tblGrid>
                <a:gridCol w="629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23154" y="4109552"/>
            <a:ext cx="232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Predicted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5001263" y="5011324"/>
            <a:ext cx="184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397883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108D7-BEDF-A34B-BBC8-D207DF21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Matrix-based Metrics </a:t>
            </a:r>
            <a:r>
              <a:rPr lang="en-US" dirty="0" err="1"/>
              <a:t>Cheatsheet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8DEDC-9E2B-114F-9639-7F4B8A69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4" y="2100301"/>
            <a:ext cx="11970972" cy="322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EC6F56-6820-E043-809F-3EA84140E509}"/>
              </a:ext>
            </a:extLst>
          </p:cNvPr>
          <p:cNvSpPr txBox="1"/>
          <p:nvPr/>
        </p:nvSpPr>
        <p:spPr>
          <a:xfrm>
            <a:off x="3784789" y="5631119"/>
            <a:ext cx="3716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Source: https://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en.wikipedia.org</a:t>
            </a: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/wiki/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Sensitivity_and_specificity</a:t>
            </a:r>
            <a:endParaRPr lang="en-US" sz="105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003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Threshold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F3558-EC81-284B-8DAE-5B20E8B11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99BB49-088A-9F48-AD87-A4B67902D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39" y="2050634"/>
            <a:ext cx="6429323" cy="4389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1338" y="1316136"/>
            <a:ext cx="663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32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Receiver Operator Characteristic Curve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652603" y="2263516"/>
            <a:ext cx="5441430" cy="361262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70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(Area Under Curve)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 measure of performance</a:t>
            </a:r>
          </a:p>
          <a:p>
            <a:pPr lvl="1"/>
            <a:r>
              <a:rPr lang="en-US" dirty="0"/>
              <a:t>1 if all 1s are ranked above all 0s</a:t>
            </a:r>
          </a:p>
          <a:p>
            <a:pPr lvl="1"/>
            <a:r>
              <a:rPr lang="en-US" dirty="0"/>
              <a:t>0 if all 0s are above all 1s</a:t>
            </a:r>
          </a:p>
        </p:txBody>
      </p:sp>
    </p:spTree>
    <p:extLst>
      <p:ext uri="{BB962C8B-B14F-4D97-AF65-F5344CB8AC3E}">
        <p14:creationId xmlns:p14="http://schemas.microsoft.com/office/powerpoint/2010/main" val="2676850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9DA0F8-2485-BE4C-9111-A0958BA7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F250CB-9CD3-AD47-AE7F-271FE605F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7A9B93-EA7C-1349-8F1C-7AC1DDD12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688" y="1353806"/>
            <a:ext cx="5302624" cy="489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37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</a:t>
            </a:r>
            <a:r>
              <a:rPr lang="mr-IN" dirty="0"/>
              <a:t>–</a:t>
            </a:r>
            <a:r>
              <a:rPr lang="en-US" dirty="0"/>
              <a:t> Area Under Curve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care about the entire space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39" y="2420472"/>
            <a:ext cx="5887627" cy="40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35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Baselines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according to the base rate/class prior </a:t>
            </a:r>
          </a:p>
          <a:p>
            <a:r>
              <a:rPr lang="en-US" dirty="0"/>
              <a:t>What they do today</a:t>
            </a:r>
          </a:p>
          <a:p>
            <a:r>
              <a:rPr lang="en-US" dirty="0"/>
              <a:t>What they could easily do today (without much if any ML)</a:t>
            </a:r>
          </a:p>
        </p:txBody>
      </p:sp>
    </p:spTree>
    <p:extLst>
      <p:ext uri="{BB962C8B-B14F-4D97-AF65-F5344CB8AC3E}">
        <p14:creationId xmlns:p14="http://schemas.microsoft.com/office/powerpoint/2010/main" val="2113943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sz="3600" dirty="0"/>
              <a:t>What would be some potential strategies for integrating considerations around fairness in the process of model evaluation and selection?</a:t>
            </a:r>
          </a:p>
        </p:txBody>
      </p:sp>
    </p:spTree>
    <p:extLst>
      <p:ext uri="{BB962C8B-B14F-4D97-AF65-F5344CB8AC3E}">
        <p14:creationId xmlns:p14="http://schemas.microsoft.com/office/powerpoint/2010/main" val="2405183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pPr marL="76200" indent="0">
              <a:buNone/>
            </a:pPr>
            <a:endParaRPr lang="en-US" b="1" dirty="0"/>
          </a:p>
          <a:p>
            <a:r>
              <a:rPr lang="en-US" dirty="0"/>
              <a:t>Monday: Project Update 2</a:t>
            </a:r>
            <a:br>
              <a:rPr lang="en-US" dirty="0"/>
            </a:br>
            <a:endParaRPr lang="en-US" dirty="0"/>
          </a:p>
          <a:p>
            <a:r>
              <a:rPr lang="en-US" dirty="0"/>
              <a:t>Tuesday: Weekly Feedback Form</a:t>
            </a:r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2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pPr marL="76200" indent="0">
              <a:buNone/>
            </a:pPr>
            <a:endParaRPr lang="en-US" b="1" dirty="0"/>
          </a:p>
          <a:p>
            <a:r>
              <a:rPr lang="en-US" dirty="0"/>
              <a:t>Monday: Project Update 2</a:t>
            </a:r>
            <a:br>
              <a:rPr lang="en-US" dirty="0"/>
            </a:br>
            <a:endParaRPr lang="en-US" dirty="0"/>
          </a:p>
          <a:p>
            <a:r>
              <a:rPr lang="en-US" dirty="0"/>
              <a:t>Tuesday: Weekly Feedback Form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55A90-97E8-73EB-77A0-65CDDDD5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Validation : 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72F53-6A1A-C3FA-1EC0-67E0F3BD97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Go to your formulation and use that to figure out: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What and when your validation set needs to be. </a:t>
            </a:r>
          </a:p>
          <a:p>
            <a:pPr marL="533400" indent="-457200">
              <a:buFont typeface="+mj-lt"/>
              <a:buAutoNum type="arabicPeriod"/>
            </a:pPr>
            <a:r>
              <a:rPr lang="en-US" dirty="0"/>
              <a:t>(literally) back into the training set which can be anything and everything before that.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That gives you your latest possible train-validation split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Then you can decide how often to "shift” that setup to create additional train-validation splits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660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E49ADA-B971-3A74-683D-F7E6AB709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3" name="Google Shape;203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Temporal Validation Review -- Example</a:t>
            </a:r>
            <a:endParaRPr dirty="0"/>
          </a:p>
        </p:txBody>
      </p:sp>
      <p:sp>
        <p:nvSpPr>
          <p:cNvPr id="204" name="Google Shape;204;p38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205" name="Google Shape;205;p38"/>
          <p:cNvSpPr txBox="1"/>
          <p:nvPr/>
        </p:nvSpPr>
        <p:spPr>
          <a:xfrm>
            <a:off x="3566453" y="1341573"/>
            <a:ext cx="8531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" sz="3467" dirty="0">
                <a:solidFill>
                  <a:srgbClr val="FF0000"/>
                </a:solidFill>
              </a:rPr>
              <a:t>On the first day of every month</a:t>
            </a:r>
            <a:r>
              <a:rPr lang="en" sz="3467" dirty="0">
                <a:solidFill>
                  <a:srgbClr val="595959"/>
                </a:solidFill>
              </a:rPr>
              <a:t>, for </a:t>
            </a:r>
            <a:r>
              <a:rPr lang="en" sz="3467" dirty="0">
                <a:solidFill>
                  <a:srgbClr val="0000FF"/>
                </a:solidFill>
              </a:rPr>
              <a:t>all individuals residing in PA</a:t>
            </a:r>
            <a:r>
              <a:rPr lang="en" sz="3467" dirty="0">
                <a:solidFill>
                  <a:srgbClr val="595959"/>
                </a:solidFill>
              </a:rPr>
              <a:t>, can we identify </a:t>
            </a:r>
            <a:r>
              <a:rPr lang="en" sz="3467" dirty="0">
                <a:solidFill>
                  <a:srgbClr val="FF00FF"/>
                </a:solidFill>
              </a:rPr>
              <a:t>500 people </a:t>
            </a:r>
            <a:r>
              <a:rPr lang="en" sz="3467" dirty="0">
                <a:solidFill>
                  <a:srgbClr val="595959"/>
                </a:solidFill>
              </a:rPr>
              <a:t>with a </a:t>
            </a:r>
            <a:r>
              <a:rPr lang="en" sz="3467" dirty="0">
                <a:solidFill>
                  <a:srgbClr val="38761D"/>
                </a:solidFill>
              </a:rPr>
              <a:t>high risk of contracting monkeypox in the next year </a:t>
            </a:r>
            <a:r>
              <a:rPr lang="en" sz="3467" dirty="0">
                <a:solidFill>
                  <a:srgbClr val="B45F06"/>
                </a:solidFill>
              </a:rPr>
              <a:t>to prioritize for vaccine program outreach by the PA Public Health Department</a:t>
            </a:r>
            <a:r>
              <a:rPr lang="en" sz="3467" dirty="0">
                <a:solidFill>
                  <a:srgbClr val="595959"/>
                </a:solidFill>
              </a:rPr>
              <a:t>?</a:t>
            </a:r>
            <a:endParaRPr sz="3467" dirty="0">
              <a:solidFill>
                <a:srgbClr val="595959"/>
              </a:solidFill>
            </a:endParaRPr>
          </a:p>
        </p:txBody>
      </p:sp>
      <p:sp>
        <p:nvSpPr>
          <p:cNvPr id="206" name="Google Shape;206;p38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207" name="Google Shape;207;p38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0000FF"/>
                </a:solidFill>
              </a:rPr>
            </a:b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208" name="Google Shape;208;p38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FF00FF"/>
                </a:solidFill>
              </a:rPr>
            </a:b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209" name="Google Shape;209;p38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88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5457E-AA3E-C782-735B-B9EAE40E9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5187B-D839-3C4F-0DE9-4E9E0CBC1208}"/>
              </a:ext>
            </a:extLst>
          </p:cNvPr>
          <p:cNvSpPr txBox="1"/>
          <p:nvPr/>
        </p:nvSpPr>
        <p:spPr>
          <a:xfrm>
            <a:off x="477040" y="1078468"/>
            <a:ext cx="112378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dirty="0">
                <a:solidFill>
                  <a:srgbClr val="FF0000"/>
                </a:solidFill>
              </a:rPr>
              <a:t>On the first day of every month</a:t>
            </a:r>
            <a:r>
              <a:rPr lang="en" sz="2000" dirty="0">
                <a:solidFill>
                  <a:srgbClr val="595959"/>
                </a:solidFill>
              </a:rPr>
              <a:t>, for </a:t>
            </a:r>
            <a:r>
              <a:rPr lang="en" sz="2000" dirty="0">
                <a:solidFill>
                  <a:srgbClr val="0000FF"/>
                </a:solidFill>
              </a:rPr>
              <a:t>all individuals residing in PA</a:t>
            </a:r>
            <a:r>
              <a:rPr lang="en" sz="2000" dirty="0">
                <a:solidFill>
                  <a:srgbClr val="595959"/>
                </a:solidFill>
              </a:rPr>
              <a:t>, can we identify </a:t>
            </a:r>
            <a:r>
              <a:rPr lang="en" sz="2000" dirty="0">
                <a:solidFill>
                  <a:srgbClr val="FF00FF"/>
                </a:solidFill>
              </a:rPr>
              <a:t>500 people </a:t>
            </a:r>
            <a:r>
              <a:rPr lang="en" sz="2000" dirty="0">
                <a:solidFill>
                  <a:srgbClr val="595959"/>
                </a:solidFill>
              </a:rPr>
              <a:t>with a </a:t>
            </a:r>
            <a:r>
              <a:rPr lang="en" sz="2000" dirty="0">
                <a:solidFill>
                  <a:srgbClr val="38761D"/>
                </a:solidFill>
              </a:rPr>
              <a:t>high risk of contracting monkeypox in the next year 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115D8B-7980-950C-7AF2-D073760A1725}"/>
              </a:ext>
            </a:extLst>
          </p:cNvPr>
          <p:cNvSpPr/>
          <p:nvPr/>
        </p:nvSpPr>
        <p:spPr>
          <a:xfrm>
            <a:off x="7833360" y="1097280"/>
            <a:ext cx="3799840" cy="3454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BF0BB9-9291-E039-B601-036C1D21BD0F}"/>
              </a:ext>
            </a:extLst>
          </p:cNvPr>
          <p:cNvSpPr/>
          <p:nvPr/>
        </p:nvSpPr>
        <p:spPr>
          <a:xfrm>
            <a:off x="5557520" y="3169920"/>
            <a:ext cx="3230880" cy="13309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E52D81-1E66-C7AB-5530-34C0124F00A3}"/>
              </a:ext>
            </a:extLst>
          </p:cNvPr>
          <p:cNvSpPr txBox="1"/>
          <p:nvPr/>
        </p:nvSpPr>
        <p:spPr>
          <a:xfrm>
            <a:off x="5167028" y="4643120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9/1/23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E5DFBB-16AF-9B9A-6579-E2916EC01914}"/>
              </a:ext>
            </a:extLst>
          </p:cNvPr>
          <p:cNvSpPr txBox="1"/>
          <p:nvPr/>
        </p:nvSpPr>
        <p:spPr>
          <a:xfrm>
            <a:off x="8447601" y="4666417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9/1/24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E5238A-DBAB-8548-17AC-00947BCDB2C0}"/>
              </a:ext>
            </a:extLst>
          </p:cNvPr>
          <p:cNvSpPr txBox="1"/>
          <p:nvPr/>
        </p:nvSpPr>
        <p:spPr>
          <a:xfrm>
            <a:off x="2643723" y="2518509"/>
            <a:ext cx="6904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take all the individuals residing in PA as of 9/1/23 as rows in our validation set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63B376-B3FE-6619-B655-3AA305F374D7}"/>
              </a:ext>
            </a:extLst>
          </p:cNvPr>
          <p:cNvCxnSpPr>
            <a:stCxn id="11" idx="2"/>
            <a:endCxn id="8" idx="1"/>
          </p:cNvCxnSpPr>
          <p:nvPr/>
        </p:nvCxnSpPr>
        <p:spPr>
          <a:xfrm flipH="1">
            <a:off x="5557520" y="2826286"/>
            <a:ext cx="538430" cy="1009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4B0A4E-897E-38E6-9D68-342755DF8804}"/>
              </a:ext>
            </a:extLst>
          </p:cNvPr>
          <p:cNvSpPr txBox="1"/>
          <p:nvPr/>
        </p:nvSpPr>
        <p:spPr>
          <a:xfrm>
            <a:off x="5557519" y="5308600"/>
            <a:ext cx="3230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the labels for them will come over the next 12 months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08B280-23BE-807D-B2A0-955FF7388056}"/>
              </a:ext>
            </a:extLst>
          </p:cNvPr>
          <p:cNvCxnSpPr/>
          <p:nvPr/>
        </p:nvCxnSpPr>
        <p:spPr>
          <a:xfrm>
            <a:off x="5557520" y="5222240"/>
            <a:ext cx="3230879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925098E-386E-E02F-0690-D1D745F71A98}"/>
              </a:ext>
            </a:extLst>
          </p:cNvPr>
          <p:cNvSpPr/>
          <p:nvPr/>
        </p:nvSpPr>
        <p:spPr>
          <a:xfrm>
            <a:off x="284480" y="3169046"/>
            <a:ext cx="5273040" cy="133096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6078AE-AF0B-49E5-2B81-3BC06A7AB981}"/>
              </a:ext>
            </a:extLst>
          </p:cNvPr>
          <p:cNvSpPr txBox="1"/>
          <p:nvPr/>
        </p:nvSpPr>
        <p:spPr>
          <a:xfrm>
            <a:off x="284480" y="5145269"/>
            <a:ext cx="44449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the data we have before 9/1/23 is now available for us to use as the training set.</a:t>
            </a:r>
          </a:p>
          <a:p>
            <a:endParaRPr lang="en-US" dirty="0"/>
          </a:p>
          <a:p>
            <a:r>
              <a:rPr lang="en-US" dirty="0"/>
              <a:t>We can choose to use all of it or as subset but that’s a design choice we’re making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6958783-D89C-3DC8-3425-6817D3E0356D}"/>
              </a:ext>
            </a:extLst>
          </p:cNvPr>
          <p:cNvCxnSpPr/>
          <p:nvPr/>
        </p:nvCxnSpPr>
        <p:spPr>
          <a:xfrm flipV="1">
            <a:off x="5557519" y="3169046"/>
            <a:ext cx="0" cy="1330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D38BA3-C993-C1D7-4F1B-890201E08C7A}"/>
              </a:ext>
            </a:extLst>
          </p:cNvPr>
          <p:cNvCxnSpPr/>
          <p:nvPr/>
        </p:nvCxnSpPr>
        <p:spPr>
          <a:xfrm flipV="1">
            <a:off x="2641955" y="3169046"/>
            <a:ext cx="0" cy="13309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29B263F-6BA8-68B1-64F9-463FBF974B36}"/>
              </a:ext>
            </a:extLst>
          </p:cNvPr>
          <p:cNvSpPr txBox="1"/>
          <p:nvPr/>
        </p:nvSpPr>
        <p:spPr>
          <a:xfrm>
            <a:off x="2239403" y="4643119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9/1/22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7B4D05-560D-7B26-EE0F-7E136DD58285}"/>
              </a:ext>
            </a:extLst>
          </p:cNvPr>
          <p:cNvGrpSpPr/>
          <p:nvPr/>
        </p:nvGrpSpPr>
        <p:grpSpPr>
          <a:xfrm>
            <a:off x="329246" y="3169046"/>
            <a:ext cx="2196093" cy="1330960"/>
            <a:chOff x="355750" y="3169046"/>
            <a:chExt cx="2196093" cy="133096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F3FF15F-1173-857E-B975-C7AD0F15A7DE}"/>
                </a:ext>
              </a:extLst>
            </p:cNvPr>
            <p:cNvCxnSpPr/>
            <p:nvPr/>
          </p:nvCxnSpPr>
          <p:spPr>
            <a:xfrm flipV="1">
              <a:off x="2551843" y="3169046"/>
              <a:ext cx="0" cy="13309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0A48D7D-204B-6C7B-3CBD-BA83C87642F0}"/>
                </a:ext>
              </a:extLst>
            </p:cNvPr>
            <p:cNvCxnSpPr/>
            <p:nvPr/>
          </p:nvCxnSpPr>
          <p:spPr>
            <a:xfrm flipV="1">
              <a:off x="2452450" y="3169046"/>
              <a:ext cx="0" cy="13309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9C4F0CE-0434-DF38-CD20-0E70B28EE6E6}"/>
                </a:ext>
              </a:extLst>
            </p:cNvPr>
            <p:cNvCxnSpPr/>
            <p:nvPr/>
          </p:nvCxnSpPr>
          <p:spPr>
            <a:xfrm flipV="1">
              <a:off x="2329515" y="3169046"/>
              <a:ext cx="0" cy="13309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37AF0D-75F7-17D6-291A-B1EEFF044DA9}"/>
                </a:ext>
              </a:extLst>
            </p:cNvPr>
            <p:cNvCxnSpPr/>
            <p:nvPr/>
          </p:nvCxnSpPr>
          <p:spPr>
            <a:xfrm flipV="1">
              <a:off x="2239403" y="3169046"/>
              <a:ext cx="0" cy="13309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106C0C0-0F1D-0988-6212-CFF823994EE3}"/>
                </a:ext>
              </a:extLst>
            </p:cNvPr>
            <p:cNvCxnSpPr/>
            <p:nvPr/>
          </p:nvCxnSpPr>
          <p:spPr>
            <a:xfrm flipV="1">
              <a:off x="2140010" y="3169046"/>
              <a:ext cx="0" cy="13309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6E9566C-8C63-103B-313E-688563917652}"/>
                </a:ext>
              </a:extLst>
            </p:cNvPr>
            <p:cNvCxnSpPr/>
            <p:nvPr/>
          </p:nvCxnSpPr>
          <p:spPr>
            <a:xfrm flipV="1">
              <a:off x="1999225" y="3169046"/>
              <a:ext cx="0" cy="13309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3399C43-5155-8115-1470-902284F75C6A}"/>
                </a:ext>
              </a:extLst>
            </p:cNvPr>
            <p:cNvCxnSpPr/>
            <p:nvPr/>
          </p:nvCxnSpPr>
          <p:spPr>
            <a:xfrm flipV="1">
              <a:off x="1909113" y="3169046"/>
              <a:ext cx="0" cy="13309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117FDC9-53C4-9BFC-B57B-A9D9F0C75F2B}"/>
                </a:ext>
              </a:extLst>
            </p:cNvPr>
            <p:cNvCxnSpPr/>
            <p:nvPr/>
          </p:nvCxnSpPr>
          <p:spPr>
            <a:xfrm flipV="1">
              <a:off x="1809720" y="3169046"/>
              <a:ext cx="0" cy="13309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D4BCD2D-C732-784E-CA4C-B9AD20520CFD}"/>
                </a:ext>
              </a:extLst>
            </p:cNvPr>
            <p:cNvCxnSpPr/>
            <p:nvPr/>
          </p:nvCxnSpPr>
          <p:spPr>
            <a:xfrm flipV="1">
              <a:off x="1686785" y="3169046"/>
              <a:ext cx="0" cy="13309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7D0B8B3-A2BA-1C92-C196-6614395A725A}"/>
                </a:ext>
              </a:extLst>
            </p:cNvPr>
            <p:cNvCxnSpPr/>
            <p:nvPr/>
          </p:nvCxnSpPr>
          <p:spPr>
            <a:xfrm flipV="1">
              <a:off x="1596673" y="3169046"/>
              <a:ext cx="0" cy="13309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F9FF868-7BE9-DEA3-0B20-0DC59F4E5A17}"/>
                </a:ext>
              </a:extLst>
            </p:cNvPr>
            <p:cNvCxnSpPr/>
            <p:nvPr/>
          </p:nvCxnSpPr>
          <p:spPr>
            <a:xfrm flipV="1">
              <a:off x="1497280" y="3169046"/>
              <a:ext cx="0" cy="13309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BA27D8F-5958-50E1-2BE4-A59335C43E20}"/>
                </a:ext>
              </a:extLst>
            </p:cNvPr>
            <p:cNvCxnSpPr/>
            <p:nvPr/>
          </p:nvCxnSpPr>
          <p:spPr>
            <a:xfrm flipV="1">
              <a:off x="1475765" y="3169046"/>
              <a:ext cx="0" cy="13309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4E5A2C1-014D-4D0F-B436-80F38FD2FF80}"/>
                </a:ext>
              </a:extLst>
            </p:cNvPr>
            <p:cNvCxnSpPr/>
            <p:nvPr/>
          </p:nvCxnSpPr>
          <p:spPr>
            <a:xfrm flipV="1">
              <a:off x="1385653" y="3169046"/>
              <a:ext cx="0" cy="13309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AFBEE08-409C-6368-F0FB-19958B9CCCBE}"/>
                </a:ext>
              </a:extLst>
            </p:cNvPr>
            <p:cNvCxnSpPr/>
            <p:nvPr/>
          </p:nvCxnSpPr>
          <p:spPr>
            <a:xfrm flipV="1">
              <a:off x="1286260" y="3169046"/>
              <a:ext cx="0" cy="13309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BA035D2-71EE-E27F-EAAB-68463AEA472F}"/>
                </a:ext>
              </a:extLst>
            </p:cNvPr>
            <p:cNvCxnSpPr/>
            <p:nvPr/>
          </p:nvCxnSpPr>
          <p:spPr>
            <a:xfrm flipV="1">
              <a:off x="1163325" y="3169046"/>
              <a:ext cx="0" cy="13309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21761E-A589-9DC5-018B-9479FCF09329}"/>
                </a:ext>
              </a:extLst>
            </p:cNvPr>
            <p:cNvCxnSpPr/>
            <p:nvPr/>
          </p:nvCxnSpPr>
          <p:spPr>
            <a:xfrm flipV="1">
              <a:off x="1073213" y="3169046"/>
              <a:ext cx="0" cy="13309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12A3A70-0A80-385A-9928-D7B905444EC2}"/>
                </a:ext>
              </a:extLst>
            </p:cNvPr>
            <p:cNvCxnSpPr/>
            <p:nvPr/>
          </p:nvCxnSpPr>
          <p:spPr>
            <a:xfrm flipV="1">
              <a:off x="973820" y="3169046"/>
              <a:ext cx="0" cy="13309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DADE859-640C-3DFD-5510-948A127447AF}"/>
                </a:ext>
              </a:extLst>
            </p:cNvPr>
            <p:cNvCxnSpPr/>
            <p:nvPr/>
          </p:nvCxnSpPr>
          <p:spPr>
            <a:xfrm flipV="1">
              <a:off x="857695" y="3169046"/>
              <a:ext cx="0" cy="13309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11FE77F-F207-E79F-C488-D4BE8ED5DCAD}"/>
                </a:ext>
              </a:extLst>
            </p:cNvPr>
            <p:cNvCxnSpPr/>
            <p:nvPr/>
          </p:nvCxnSpPr>
          <p:spPr>
            <a:xfrm flipV="1">
              <a:off x="767583" y="3169046"/>
              <a:ext cx="0" cy="13309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CD1B518-BAFE-604D-C577-798C450AAA87}"/>
                </a:ext>
              </a:extLst>
            </p:cNvPr>
            <p:cNvCxnSpPr/>
            <p:nvPr/>
          </p:nvCxnSpPr>
          <p:spPr>
            <a:xfrm flipV="1">
              <a:off x="668190" y="3169046"/>
              <a:ext cx="0" cy="13309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6C2B4BF-5844-9AE9-6F3B-8E4EF90599D3}"/>
                </a:ext>
              </a:extLst>
            </p:cNvPr>
            <p:cNvCxnSpPr/>
            <p:nvPr/>
          </p:nvCxnSpPr>
          <p:spPr>
            <a:xfrm flipV="1">
              <a:off x="545255" y="3169046"/>
              <a:ext cx="0" cy="13309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0E484A0-CF7F-4C7D-48A8-3EDE30E2CA94}"/>
                </a:ext>
              </a:extLst>
            </p:cNvPr>
            <p:cNvCxnSpPr/>
            <p:nvPr/>
          </p:nvCxnSpPr>
          <p:spPr>
            <a:xfrm flipV="1">
              <a:off x="455143" y="3169046"/>
              <a:ext cx="0" cy="13309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C55B318-C14F-BED0-FAE2-88333B62DF74}"/>
                </a:ext>
              </a:extLst>
            </p:cNvPr>
            <p:cNvCxnSpPr/>
            <p:nvPr/>
          </p:nvCxnSpPr>
          <p:spPr>
            <a:xfrm flipV="1">
              <a:off x="355750" y="3169046"/>
              <a:ext cx="0" cy="133096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868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/>
      <p:bldP spid="14" grpId="0"/>
      <p:bldP spid="17" grpId="0" animBg="1"/>
      <p:bldP spid="18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5457E-AA3E-C782-735B-B9EAE40E9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5187B-D839-3C4F-0DE9-4E9E0CBC1208}"/>
              </a:ext>
            </a:extLst>
          </p:cNvPr>
          <p:cNvSpPr txBox="1"/>
          <p:nvPr/>
        </p:nvSpPr>
        <p:spPr>
          <a:xfrm>
            <a:off x="477040" y="1078468"/>
            <a:ext cx="112378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dirty="0">
                <a:solidFill>
                  <a:srgbClr val="FF0000"/>
                </a:solidFill>
              </a:rPr>
              <a:t>On the first day of every month</a:t>
            </a:r>
            <a:r>
              <a:rPr lang="en" sz="2000" dirty="0">
                <a:solidFill>
                  <a:srgbClr val="595959"/>
                </a:solidFill>
              </a:rPr>
              <a:t>, for </a:t>
            </a:r>
            <a:r>
              <a:rPr lang="en" sz="2000" dirty="0">
                <a:solidFill>
                  <a:srgbClr val="0000FF"/>
                </a:solidFill>
              </a:rPr>
              <a:t>all individuals residing in PA</a:t>
            </a:r>
            <a:r>
              <a:rPr lang="en" sz="2000" dirty="0">
                <a:solidFill>
                  <a:srgbClr val="595959"/>
                </a:solidFill>
              </a:rPr>
              <a:t>, can we identify </a:t>
            </a:r>
            <a:r>
              <a:rPr lang="en" sz="2000" dirty="0">
                <a:solidFill>
                  <a:srgbClr val="FF00FF"/>
                </a:solidFill>
              </a:rPr>
              <a:t>500 people </a:t>
            </a:r>
            <a:r>
              <a:rPr lang="en" sz="2000" dirty="0">
                <a:solidFill>
                  <a:srgbClr val="595959"/>
                </a:solidFill>
              </a:rPr>
              <a:t>with a </a:t>
            </a:r>
            <a:r>
              <a:rPr lang="en" sz="2000" dirty="0">
                <a:solidFill>
                  <a:srgbClr val="38761D"/>
                </a:solidFill>
              </a:rPr>
              <a:t>high risk of contracting monkeypox in the next year 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115D8B-7980-950C-7AF2-D073760A1725}"/>
              </a:ext>
            </a:extLst>
          </p:cNvPr>
          <p:cNvSpPr/>
          <p:nvPr/>
        </p:nvSpPr>
        <p:spPr>
          <a:xfrm>
            <a:off x="7833360" y="1097280"/>
            <a:ext cx="3799840" cy="3454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BF0BB9-9291-E039-B601-036C1D21BD0F}"/>
              </a:ext>
            </a:extLst>
          </p:cNvPr>
          <p:cNvSpPr/>
          <p:nvPr/>
        </p:nvSpPr>
        <p:spPr>
          <a:xfrm>
            <a:off x="5557520" y="2113280"/>
            <a:ext cx="3249556" cy="7703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 Set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E52D81-1E66-C7AB-5530-34C0124F00A3}"/>
              </a:ext>
            </a:extLst>
          </p:cNvPr>
          <p:cNvSpPr txBox="1"/>
          <p:nvPr/>
        </p:nvSpPr>
        <p:spPr>
          <a:xfrm>
            <a:off x="5216721" y="2986166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9/1/23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E5DFBB-16AF-9B9A-6579-E2916EC01914}"/>
              </a:ext>
            </a:extLst>
          </p:cNvPr>
          <p:cNvSpPr txBox="1"/>
          <p:nvPr/>
        </p:nvSpPr>
        <p:spPr>
          <a:xfrm>
            <a:off x="8447601" y="3038706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9/1/24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25098E-386E-E02F-0690-D1D745F71A98}"/>
              </a:ext>
            </a:extLst>
          </p:cNvPr>
          <p:cNvSpPr/>
          <p:nvPr/>
        </p:nvSpPr>
        <p:spPr>
          <a:xfrm>
            <a:off x="284480" y="2112406"/>
            <a:ext cx="5303520" cy="77033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Set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AD4941-EEFE-555E-2B24-CD5EC32D4854}"/>
              </a:ext>
            </a:extLst>
          </p:cNvPr>
          <p:cNvSpPr txBox="1"/>
          <p:nvPr/>
        </p:nvSpPr>
        <p:spPr>
          <a:xfrm>
            <a:off x="4862390" y="4258587"/>
            <a:ext cx="708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8/1/23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E60885-1BA6-F86B-43D2-A662642D660D}"/>
              </a:ext>
            </a:extLst>
          </p:cNvPr>
          <p:cNvSpPr txBox="1"/>
          <p:nvPr/>
        </p:nvSpPr>
        <p:spPr>
          <a:xfrm>
            <a:off x="7996546" y="4299227"/>
            <a:ext cx="939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8/1/24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A66141-FB18-7B1A-EBFF-19AED7F1DDF9}"/>
              </a:ext>
            </a:extLst>
          </p:cNvPr>
          <p:cNvSpPr/>
          <p:nvPr/>
        </p:nvSpPr>
        <p:spPr>
          <a:xfrm>
            <a:off x="5216721" y="3379550"/>
            <a:ext cx="3249556" cy="7703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 Set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4058FC-3A51-8481-5EAA-7EE7A53CA1E7}"/>
              </a:ext>
            </a:extLst>
          </p:cNvPr>
          <p:cNvSpPr/>
          <p:nvPr/>
        </p:nvSpPr>
        <p:spPr>
          <a:xfrm>
            <a:off x="339921" y="3378676"/>
            <a:ext cx="4876800" cy="77033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Set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AB15EC-FED5-28EF-9E5C-2AA4BA13C557}"/>
              </a:ext>
            </a:extLst>
          </p:cNvPr>
          <p:cNvSpPr txBox="1"/>
          <p:nvPr/>
        </p:nvSpPr>
        <p:spPr>
          <a:xfrm>
            <a:off x="4508059" y="5568891"/>
            <a:ext cx="708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7/1/23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B56A76-36DE-CEF4-B2B8-63A196D165A2}"/>
              </a:ext>
            </a:extLst>
          </p:cNvPr>
          <p:cNvSpPr txBox="1"/>
          <p:nvPr/>
        </p:nvSpPr>
        <p:spPr>
          <a:xfrm>
            <a:off x="7752706" y="5568891"/>
            <a:ext cx="939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7/1/24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07D436-7327-F86E-F503-3D028C3049ED}"/>
              </a:ext>
            </a:extLst>
          </p:cNvPr>
          <p:cNvSpPr/>
          <p:nvPr/>
        </p:nvSpPr>
        <p:spPr>
          <a:xfrm>
            <a:off x="4862390" y="4759404"/>
            <a:ext cx="3249556" cy="7703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 Set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EB5A48-783F-918D-1923-63A8B29B3ABC}"/>
              </a:ext>
            </a:extLst>
          </p:cNvPr>
          <p:cNvSpPr/>
          <p:nvPr/>
        </p:nvSpPr>
        <p:spPr>
          <a:xfrm>
            <a:off x="284480" y="4759404"/>
            <a:ext cx="4577910" cy="77033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Set 2</a:t>
            </a:r>
          </a:p>
        </p:txBody>
      </p:sp>
    </p:spTree>
    <p:extLst>
      <p:ext uri="{BB962C8B-B14F-4D97-AF65-F5344CB8AC3E}">
        <p14:creationId xmlns:p14="http://schemas.microsoft.com/office/powerpoint/2010/main" val="113976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5457E-AA3E-C782-735B-B9EAE40E9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5187B-D839-3C4F-0DE9-4E9E0CBC1208}"/>
              </a:ext>
            </a:extLst>
          </p:cNvPr>
          <p:cNvSpPr txBox="1"/>
          <p:nvPr/>
        </p:nvSpPr>
        <p:spPr>
          <a:xfrm>
            <a:off x="477040" y="1078468"/>
            <a:ext cx="112378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dirty="0">
                <a:solidFill>
                  <a:srgbClr val="FF0000"/>
                </a:solidFill>
              </a:rPr>
              <a:t>On the first day of every month</a:t>
            </a:r>
            <a:r>
              <a:rPr lang="en" sz="2000" dirty="0">
                <a:solidFill>
                  <a:srgbClr val="595959"/>
                </a:solidFill>
              </a:rPr>
              <a:t>, for </a:t>
            </a:r>
            <a:r>
              <a:rPr lang="en" sz="2000" dirty="0">
                <a:solidFill>
                  <a:srgbClr val="0000FF"/>
                </a:solidFill>
              </a:rPr>
              <a:t>all individuals residing in PA</a:t>
            </a:r>
            <a:r>
              <a:rPr lang="en" sz="2000" dirty="0">
                <a:solidFill>
                  <a:srgbClr val="595959"/>
                </a:solidFill>
              </a:rPr>
              <a:t>, can we identify </a:t>
            </a:r>
            <a:r>
              <a:rPr lang="en" sz="2000" dirty="0">
                <a:solidFill>
                  <a:srgbClr val="FF00FF"/>
                </a:solidFill>
              </a:rPr>
              <a:t>500 people </a:t>
            </a:r>
            <a:r>
              <a:rPr lang="en" sz="2000" dirty="0">
                <a:solidFill>
                  <a:srgbClr val="595959"/>
                </a:solidFill>
              </a:rPr>
              <a:t>with a </a:t>
            </a:r>
            <a:r>
              <a:rPr lang="en" sz="2000" dirty="0">
                <a:solidFill>
                  <a:srgbClr val="38761D"/>
                </a:solidFill>
              </a:rPr>
              <a:t>high risk of contracting monkeypox in the next year 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115D8B-7980-950C-7AF2-D073760A1725}"/>
              </a:ext>
            </a:extLst>
          </p:cNvPr>
          <p:cNvSpPr/>
          <p:nvPr/>
        </p:nvSpPr>
        <p:spPr>
          <a:xfrm>
            <a:off x="7833360" y="1097280"/>
            <a:ext cx="3799840" cy="3454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BF0BB9-9291-E039-B601-036C1D21BD0F}"/>
              </a:ext>
            </a:extLst>
          </p:cNvPr>
          <p:cNvSpPr/>
          <p:nvPr/>
        </p:nvSpPr>
        <p:spPr>
          <a:xfrm>
            <a:off x="5557520" y="2113280"/>
            <a:ext cx="3249556" cy="7703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 Set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E52D81-1E66-C7AB-5530-34C0124F00A3}"/>
              </a:ext>
            </a:extLst>
          </p:cNvPr>
          <p:cNvSpPr txBox="1"/>
          <p:nvPr/>
        </p:nvSpPr>
        <p:spPr>
          <a:xfrm>
            <a:off x="5216721" y="2986166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9/1/23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E5DFBB-16AF-9B9A-6579-E2916EC01914}"/>
              </a:ext>
            </a:extLst>
          </p:cNvPr>
          <p:cNvSpPr txBox="1"/>
          <p:nvPr/>
        </p:nvSpPr>
        <p:spPr>
          <a:xfrm>
            <a:off x="8447601" y="3038706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9/1/24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25098E-386E-E02F-0690-D1D745F71A98}"/>
              </a:ext>
            </a:extLst>
          </p:cNvPr>
          <p:cNvSpPr/>
          <p:nvPr/>
        </p:nvSpPr>
        <p:spPr>
          <a:xfrm>
            <a:off x="284480" y="2112406"/>
            <a:ext cx="5303520" cy="77033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Set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AD4941-EEFE-555E-2B24-CD5EC32D4854}"/>
              </a:ext>
            </a:extLst>
          </p:cNvPr>
          <p:cNvSpPr txBox="1"/>
          <p:nvPr/>
        </p:nvSpPr>
        <p:spPr>
          <a:xfrm>
            <a:off x="4862390" y="4258587"/>
            <a:ext cx="708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8/1/23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E60885-1BA6-F86B-43D2-A662642D660D}"/>
              </a:ext>
            </a:extLst>
          </p:cNvPr>
          <p:cNvSpPr txBox="1"/>
          <p:nvPr/>
        </p:nvSpPr>
        <p:spPr>
          <a:xfrm>
            <a:off x="7996546" y="4299227"/>
            <a:ext cx="939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8/1/24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A66141-FB18-7B1A-EBFF-19AED7F1DDF9}"/>
              </a:ext>
            </a:extLst>
          </p:cNvPr>
          <p:cNvSpPr/>
          <p:nvPr/>
        </p:nvSpPr>
        <p:spPr>
          <a:xfrm>
            <a:off x="5216721" y="3379550"/>
            <a:ext cx="3249556" cy="7703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 Set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4058FC-3A51-8481-5EAA-7EE7A53CA1E7}"/>
              </a:ext>
            </a:extLst>
          </p:cNvPr>
          <p:cNvSpPr/>
          <p:nvPr/>
        </p:nvSpPr>
        <p:spPr>
          <a:xfrm>
            <a:off x="339921" y="3378676"/>
            <a:ext cx="4876800" cy="77033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Set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AB15EC-FED5-28EF-9E5C-2AA4BA13C557}"/>
              </a:ext>
            </a:extLst>
          </p:cNvPr>
          <p:cNvSpPr txBox="1"/>
          <p:nvPr/>
        </p:nvSpPr>
        <p:spPr>
          <a:xfrm>
            <a:off x="4508059" y="5568891"/>
            <a:ext cx="708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7/1/23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B56A76-36DE-CEF4-B2B8-63A196D165A2}"/>
              </a:ext>
            </a:extLst>
          </p:cNvPr>
          <p:cNvSpPr txBox="1"/>
          <p:nvPr/>
        </p:nvSpPr>
        <p:spPr>
          <a:xfrm>
            <a:off x="7752706" y="5568891"/>
            <a:ext cx="939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7/1/24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07D436-7327-F86E-F503-3D028C3049ED}"/>
              </a:ext>
            </a:extLst>
          </p:cNvPr>
          <p:cNvSpPr/>
          <p:nvPr/>
        </p:nvSpPr>
        <p:spPr>
          <a:xfrm>
            <a:off x="4862390" y="4759404"/>
            <a:ext cx="3249556" cy="7703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 Set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EB5A48-783F-918D-1923-63A8B29B3ABC}"/>
              </a:ext>
            </a:extLst>
          </p:cNvPr>
          <p:cNvSpPr/>
          <p:nvPr/>
        </p:nvSpPr>
        <p:spPr>
          <a:xfrm>
            <a:off x="284480" y="4759404"/>
            <a:ext cx="4577910" cy="77033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Set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AAE5DA-41B4-0BDE-BA3D-E877BAB521AD}"/>
              </a:ext>
            </a:extLst>
          </p:cNvPr>
          <p:cNvSpPr/>
          <p:nvPr/>
        </p:nvSpPr>
        <p:spPr>
          <a:xfrm>
            <a:off x="284480" y="2112406"/>
            <a:ext cx="1146755" cy="7703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B2DBDA-0B7C-2836-1583-83872DBE646D}"/>
              </a:ext>
            </a:extLst>
          </p:cNvPr>
          <p:cNvSpPr/>
          <p:nvPr/>
        </p:nvSpPr>
        <p:spPr>
          <a:xfrm>
            <a:off x="284480" y="3377802"/>
            <a:ext cx="722685" cy="7703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BD49D4-42E7-5304-7AD4-564318E04DAD}"/>
              </a:ext>
            </a:extLst>
          </p:cNvPr>
          <p:cNvSpPr/>
          <p:nvPr/>
        </p:nvSpPr>
        <p:spPr>
          <a:xfrm>
            <a:off x="284480" y="4759404"/>
            <a:ext cx="361342" cy="7703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7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A4E3-1083-BD43-B370-9A1F90A3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Validation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1F066-C352-2344-9AFE-A7E0C820C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189" y="1231210"/>
            <a:ext cx="11232291" cy="5404369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sz="3200" dirty="0"/>
              <a:t>Timespan to collect labels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sz="3200" dirty="0"/>
              <a:t>Gap between training/validation pairs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sz="3200" dirty="0"/>
              <a:t>Time window for each training set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sz="3200" dirty="0"/>
              <a:t>Time window for each validation set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sz="3200" dirty="0"/>
              <a:t>Sampling frequency for examples/rows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sz="3200" dirty="0"/>
              <a:t>History for features (for each example/row)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597091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4951</TotalTime>
  <Words>1168</Words>
  <Application>Microsoft Macintosh PowerPoint</Application>
  <PresentationFormat>Widescreen</PresentationFormat>
  <Paragraphs>198</Paragraphs>
  <Slides>29</Slides>
  <Notes>5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Simple Light</vt:lpstr>
      <vt:lpstr>PowerPoint Presentation</vt:lpstr>
      <vt:lpstr>PowerPoint Presentation</vt:lpstr>
      <vt:lpstr>Reminders</vt:lpstr>
      <vt:lpstr>Temporal Validation : Recap</vt:lpstr>
      <vt:lpstr>Temporal Validation Review -- Example</vt:lpstr>
      <vt:lpstr>Temporal Validation</vt:lpstr>
      <vt:lpstr>Temporal Validation</vt:lpstr>
      <vt:lpstr>Temporal Validation</vt:lpstr>
      <vt:lpstr>Temporal Validation Parameters</vt:lpstr>
      <vt:lpstr>Temporal Validation Parameters</vt:lpstr>
      <vt:lpstr>Temporal Validation Review -- Example</vt:lpstr>
      <vt:lpstr>Project Update 1 Review</vt:lpstr>
      <vt:lpstr>How to solve a prediction problem</vt:lpstr>
      <vt:lpstr>What do we need our selected model to do?</vt:lpstr>
      <vt:lpstr>Evaluation Metrics -- Example</vt:lpstr>
      <vt:lpstr>Discussion Question</vt:lpstr>
      <vt:lpstr>Performance Metrics?</vt:lpstr>
      <vt:lpstr>Score Distribution on the Validation or Test Set</vt:lpstr>
      <vt:lpstr>Evaluation - Metrics</vt:lpstr>
      <vt:lpstr>Evaluation – Metrics (at a threshold k)</vt:lpstr>
      <vt:lpstr>Confusion Matrix-based Metrics Cheatsheet</vt:lpstr>
      <vt:lpstr>Varying the Threshold</vt:lpstr>
      <vt:lpstr>ROC Curve</vt:lpstr>
      <vt:lpstr>AUC (Area Under Curve)</vt:lpstr>
      <vt:lpstr>PowerPoint Presentation</vt:lpstr>
      <vt:lpstr>AUC – Area Under Curve</vt:lpstr>
      <vt:lpstr>Evaluation - Baselines</vt:lpstr>
      <vt:lpstr>Discussion Question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76</cp:revision>
  <dcterms:created xsi:type="dcterms:W3CDTF">2020-01-14T19:43:43Z</dcterms:created>
  <dcterms:modified xsi:type="dcterms:W3CDTF">2023-09-18T19:44:25Z</dcterms:modified>
</cp:coreProperties>
</file>