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509" r:id="rId4"/>
    <p:sldId id="498" r:id="rId5"/>
    <p:sldId id="323" r:id="rId6"/>
    <p:sldId id="259" r:id="rId7"/>
    <p:sldId id="514" r:id="rId8"/>
    <p:sldId id="515" r:id="rId9"/>
    <p:sldId id="521" r:id="rId10"/>
    <p:sldId id="526" r:id="rId11"/>
    <p:sldId id="262" r:id="rId12"/>
    <p:sldId id="263" r:id="rId13"/>
    <p:sldId id="264" r:id="rId14"/>
    <p:sldId id="266" r:id="rId15"/>
    <p:sldId id="500" r:id="rId16"/>
    <p:sldId id="499" r:id="rId17"/>
    <p:sldId id="513" r:id="rId18"/>
    <p:sldId id="516" r:id="rId19"/>
    <p:sldId id="517" r:id="rId20"/>
    <p:sldId id="518" r:id="rId21"/>
    <p:sldId id="519" r:id="rId22"/>
    <p:sldId id="520" r:id="rId23"/>
    <p:sldId id="279" r:id="rId24"/>
    <p:sldId id="522" r:id="rId25"/>
    <p:sldId id="280" r:id="rId26"/>
    <p:sldId id="523" r:id="rId27"/>
    <p:sldId id="281" r:id="rId28"/>
    <p:sldId id="524" r:id="rId29"/>
    <p:sldId id="525" r:id="rId30"/>
    <p:sldId id="51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218"/>
    <a:srgbClr val="7FF346"/>
    <a:srgbClr val="E94B9E"/>
    <a:srgbClr val="356BF4"/>
    <a:srgbClr val="1EF8FF"/>
    <a:srgbClr val="FF4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5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69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666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2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6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0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ED-72A3-F14F-AF0D-A74F8E4A7063}"/>
              </a:ext>
            </a:extLst>
          </p:cNvPr>
          <p:cNvSpPr txBox="1"/>
          <p:nvPr/>
        </p:nvSpPr>
        <p:spPr>
          <a:xfrm>
            <a:off x="1393279" y="5004729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Has Asthma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F9B0E9-30AE-8D49-BC39-31E6D2686F9C}"/>
              </a:ext>
            </a:extLst>
          </p:cNvPr>
          <p:cNvGrpSpPr/>
          <p:nvPr/>
        </p:nvGrpSpPr>
        <p:grpSpPr>
          <a:xfrm>
            <a:off x="4389120" y="4471759"/>
            <a:ext cx="1706830" cy="1514258"/>
            <a:chOff x="4389120" y="2462784"/>
            <a:chExt cx="1706830" cy="15142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678FEA-DA4C-1D42-B54E-798DD02EA045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D0C4A4-61CC-4641-83EB-679043C2CE92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4ACF8C-4124-FC40-B89D-8F3F5B943B67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1F02C-D1AD-7A46-AEA4-A63425549F03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F6689A-B911-8F43-A7F1-B8C03BCD03F8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E233F0-B424-1442-9368-0821404E1FD2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CB3162-84AF-0B4A-ADBC-5DE59B2452D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23187-82AB-FB42-BE83-58F26F54AE0F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86BA74-1596-E24F-9D76-78FD46FE2DA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7875F-74DE-1543-92B8-949A14325599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7BD6AB-6EF6-C547-BD49-BED71B870C67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E76BC-5B57-A446-8C60-277EB8A6F44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D80A60-39C6-4E4A-AAE8-5EAECB7F989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514A94-3596-7740-B666-49A11D59302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5B991-A9F0-FD46-9CA0-2724A62AF010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2049A1-4F7E-BC4D-ABF5-CFDFEE650154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76FE-F1A9-774E-9F18-6D59628A033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496C7-CF40-7249-9669-475EC32714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5212" y="5266339"/>
            <a:ext cx="7076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9F3E86-8946-9D44-B77D-2BF4E0102669}"/>
              </a:ext>
            </a:extLst>
          </p:cNvPr>
          <p:cNvCxnSpPr>
            <a:cxnSpLocks/>
          </p:cNvCxnSpPr>
          <p:nvPr/>
        </p:nvCxnSpPr>
        <p:spPr>
          <a:xfrm>
            <a:off x="6379251" y="5228888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BAF4BD-C7EE-1648-A10A-269F0C748C38}"/>
              </a:ext>
            </a:extLst>
          </p:cNvPr>
          <p:cNvSpPr txBox="1"/>
          <p:nvPr/>
        </p:nvSpPr>
        <p:spPr>
          <a:xfrm>
            <a:off x="7876395" y="49185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0.13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13584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ML Developer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Interventions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Improve outcomes</a:t>
                      </a:r>
                      <a:endParaRPr sz="1900" u="none" strike="noStrike" cap="none"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80919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74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FAD460-EE17-C64E-A92C-6BBC25D94B4C}"/>
              </a:ext>
            </a:extLst>
          </p:cNvPr>
          <p:cNvSpPr txBox="1">
            <a:spLocks/>
          </p:cNvSpPr>
          <p:nvPr/>
        </p:nvSpPr>
        <p:spPr>
          <a:xfrm>
            <a:off x="3828897" y="3429001"/>
            <a:ext cx="4235913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84A13F-27E3-6C45-95EE-1E438B2307FD}"/>
              </a:ext>
            </a:extLst>
          </p:cNvPr>
          <p:cNvSpPr txBox="1">
            <a:spLocks/>
          </p:cNvSpPr>
          <p:nvPr/>
        </p:nvSpPr>
        <p:spPr>
          <a:xfrm>
            <a:off x="415600" y="1216153"/>
            <a:ext cx="11360700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Take a few minutes to answer </a:t>
            </a:r>
          </a:p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the poll as you get settled: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88241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201906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8AB2-0051-AA41-BFF6-FC217CB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04900"/>
            <a:ext cx="117221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62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7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373" y="1048511"/>
            <a:ext cx="6440855" cy="57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AD207E-0B93-2645-9A02-1E2348A07737}"/>
              </a:ext>
            </a:extLst>
          </p:cNvPr>
          <p:cNvSpPr txBox="1">
            <a:spLocks/>
          </p:cNvSpPr>
          <p:nvPr/>
        </p:nvSpPr>
        <p:spPr>
          <a:xfrm>
            <a:off x="7399938" y="4626787"/>
            <a:ext cx="4235913" cy="187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438B-D5AF-0F4B-B584-5BEAE6C0566D}"/>
              </a:ext>
            </a:extLst>
          </p:cNvPr>
          <p:cNvSpPr txBox="1"/>
          <p:nvPr/>
        </p:nvSpPr>
        <p:spPr>
          <a:xfrm>
            <a:off x="7157313" y="1226116"/>
            <a:ext cx="472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can we conclude from </a:t>
            </a:r>
          </a:p>
          <a:p>
            <a:pPr algn="ctr"/>
            <a:r>
              <a:rPr lang="en-US" sz="2800" dirty="0"/>
              <a:t>these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C487-A725-7146-B2B5-0B0A15EB90D7}"/>
              </a:ext>
            </a:extLst>
          </p:cNvPr>
          <p:cNvSpPr txBox="1"/>
          <p:nvPr/>
        </p:nvSpPr>
        <p:spPr>
          <a:xfrm>
            <a:off x="5098573" y="292269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F346"/>
                </a:solidFill>
              </a:rPr>
              <a:t>Human Alone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C28AE-E036-FF46-A930-A27B2BF96891}"/>
              </a:ext>
            </a:extLst>
          </p:cNvPr>
          <p:cNvCxnSpPr>
            <a:cxnSpLocks/>
          </p:cNvCxnSpPr>
          <p:nvPr/>
        </p:nvCxnSpPr>
        <p:spPr>
          <a:xfrm flipH="1" flipV="1">
            <a:off x="4635732" y="2634842"/>
            <a:ext cx="473816" cy="518874"/>
          </a:xfrm>
          <a:prstGeom prst="straightConnector1">
            <a:avLst/>
          </a:prstGeom>
          <a:ln w="57150">
            <a:solidFill>
              <a:srgbClr val="7FF3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567C7D-D073-8340-ABE9-9BE365F03723}"/>
              </a:ext>
            </a:extLst>
          </p:cNvPr>
          <p:cNvSpPr txBox="1"/>
          <p:nvPr/>
        </p:nvSpPr>
        <p:spPr>
          <a:xfrm>
            <a:off x="4373233" y="34260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56BF4"/>
                </a:solidFill>
              </a:rPr>
              <a:t>Human + ML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0F4-F5E0-564A-8945-F2460EB9B2D0}"/>
              </a:ext>
            </a:extLst>
          </p:cNvPr>
          <p:cNvSpPr txBox="1"/>
          <p:nvPr/>
        </p:nvSpPr>
        <p:spPr>
          <a:xfrm>
            <a:off x="3778904" y="402960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4B9E"/>
                </a:solidFill>
              </a:rPr>
              <a:t>ML System Alone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7F269-36CE-A148-8A1B-C1C158652C03}"/>
              </a:ext>
            </a:extLst>
          </p:cNvPr>
          <p:cNvSpPr/>
          <p:nvPr/>
        </p:nvSpPr>
        <p:spPr>
          <a:xfrm>
            <a:off x="3035808" y="4560712"/>
            <a:ext cx="3192260" cy="82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F0012-B6B8-5D4A-AE36-AF6BB4C7A3A5}"/>
              </a:ext>
            </a:extLst>
          </p:cNvPr>
          <p:cNvCxnSpPr>
            <a:cxnSpLocks/>
          </p:cNvCxnSpPr>
          <p:nvPr/>
        </p:nvCxnSpPr>
        <p:spPr>
          <a:xfrm flipH="1" flipV="1">
            <a:off x="3401568" y="2828394"/>
            <a:ext cx="956958" cy="903370"/>
          </a:xfrm>
          <a:prstGeom prst="straightConnector1">
            <a:avLst/>
          </a:prstGeom>
          <a:ln w="57150">
            <a:solidFill>
              <a:srgbClr val="356B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B2113-B6F1-B446-8848-44361068F627}"/>
              </a:ext>
            </a:extLst>
          </p:cNvPr>
          <p:cNvCxnSpPr>
            <a:cxnSpLocks/>
          </p:cNvCxnSpPr>
          <p:nvPr/>
        </p:nvCxnSpPr>
        <p:spPr>
          <a:xfrm flipH="1" flipV="1">
            <a:off x="2480408" y="3053606"/>
            <a:ext cx="1298998" cy="1232894"/>
          </a:xfrm>
          <a:prstGeom prst="straightConnector1">
            <a:avLst/>
          </a:prstGeom>
          <a:ln w="57150">
            <a:solidFill>
              <a:srgbClr val="E94B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8866E-865F-574F-AB93-85C7A497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5" y="2180223"/>
            <a:ext cx="26543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In Module 2, We’ll Explore a Few of Them…</a:t>
            </a:r>
            <a:endParaRPr dirty="0"/>
          </a:p>
        </p:txBody>
      </p:sp>
      <p:sp>
        <p:nvSpPr>
          <p:cNvPr id="5" name="Google Shape;197;g72639d37ef_1_105">
            <a:extLst>
              <a:ext uri="{FF2B5EF4-FFF2-40B4-BE49-F238E27FC236}">
                <a16:creationId xmlns:a16="http://schemas.microsoft.com/office/drawing/2014/main" id="{E8886E5F-8E40-E045-9E3E-1D768D1FE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Inherently-Interpretable Models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Post-Hoc Individual Feature </a:t>
            </a:r>
            <a:r>
              <a:rPr lang="en-US" sz="3000" dirty="0" err="1"/>
              <a:t>Importances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Prototypes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Counterfactuals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9066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Thursday, Tuesday, 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 Nov 10: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the performance of the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313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790</Words>
  <Application>Microsoft Macintosh PowerPoint</Application>
  <PresentationFormat>Widescreen</PresentationFormat>
  <Paragraphs>189</Paragraphs>
  <Slides>30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Why do we want Interpretability?</vt:lpstr>
      <vt:lpstr>Reminder: Modules 2 and 3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Case Study: Pneumonia and Asthma</vt:lpstr>
      <vt:lpstr>Case Study: Pneumonia and Asthma</vt:lpstr>
      <vt:lpstr>Deeper Dive into Use Cases</vt:lpstr>
      <vt:lpstr>Deeper Dive into Use Cases</vt:lpstr>
      <vt:lpstr>What do we want from a global explanation?</vt:lpstr>
      <vt:lpstr>How to interpret specific models</vt:lpstr>
      <vt:lpstr>What do we want from a local explanation?</vt:lpstr>
      <vt:lpstr>How would we validate if an interpretability method is effective?</vt:lpstr>
      <vt:lpstr>Evaluating Explainable ML Methods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Many Approaches to Model Explanations</vt:lpstr>
      <vt:lpstr>In Module 2, We’ll Explore a Few of Them…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23</cp:revision>
  <dcterms:created xsi:type="dcterms:W3CDTF">2020-01-14T19:43:43Z</dcterms:created>
  <dcterms:modified xsi:type="dcterms:W3CDTF">2023-10-26T21:20:55Z</dcterms:modified>
</cp:coreProperties>
</file>