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510" r:id="rId3"/>
    <p:sldId id="323" r:id="rId4"/>
    <p:sldId id="524" r:id="rId5"/>
    <p:sldId id="263" r:id="rId6"/>
    <p:sldId id="500" r:id="rId7"/>
    <p:sldId id="525" r:id="rId8"/>
    <p:sldId id="501" r:id="rId9"/>
    <p:sldId id="502" r:id="rId10"/>
    <p:sldId id="503" r:id="rId11"/>
    <p:sldId id="505" r:id="rId12"/>
    <p:sldId id="506" r:id="rId13"/>
    <p:sldId id="507" r:id="rId14"/>
    <p:sldId id="508" r:id="rId15"/>
    <p:sldId id="509" r:id="rId16"/>
    <p:sldId id="511" r:id="rId17"/>
    <p:sldId id="504" r:id="rId18"/>
    <p:sldId id="521" r:id="rId19"/>
    <p:sldId id="513" r:id="rId20"/>
    <p:sldId id="520" r:id="rId21"/>
    <p:sldId id="522" r:id="rId22"/>
    <p:sldId id="498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2" roundtripDataSignature="AMtx7mhE+28Dr6x2pr2JNXfuZKhsL7Kt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00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A04CC6A-533F-41F1-990F-45FB056E221C}">
  <a:tblStyle styleId="{5A04CC6A-533F-41F1-990F-45FB056E221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FF0"/>
          </a:solidFill>
        </a:fill>
      </a:tcStyle>
    </a:wholeTbl>
    <a:band1H>
      <a:tcTxStyle/>
      <a:tcStyle>
        <a:tcBdr/>
        <a:fill>
          <a:solidFill>
            <a:srgbClr val="CADDE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DE1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5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5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E1A14BE-B7BA-45C6-8C27-71DC4D195E2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3"/>
    <p:restoredTop sz="94829"/>
  </p:normalViewPr>
  <p:slideViewPr>
    <p:cSldViewPr snapToGrid="0" snapToObjects="1">
      <p:cViewPr varScale="1">
        <p:scale>
          <a:sx n="152" d="100"/>
          <a:sy n="152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5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818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4857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98693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96942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c382910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c382910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1c382910d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4390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c382910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c382910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1c382910d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223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33975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1033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1c382910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1c382910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71c382910d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1662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2665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9018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c38291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c382910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1c382910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26420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3492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c38291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71c382910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71c382910d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97592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3566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0223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4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4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lZXUMAAiaVqxoCVs4DmcAVvjSl0uCsHZSBf_nmAdQoE/edit#slide=id.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Interpretability: Simple ways of Understanding ML Models and their Predictions 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Leave one out feature groups</a:t>
            </a:r>
            <a:endParaRPr/>
          </a:p>
        </p:txBody>
      </p:sp>
      <p:sp>
        <p:nvSpPr>
          <p:cNvPr id="115" name="Google Shape;115;p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(Incremental) Predictive Utility of a Feature (Group):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Run models with all feature groups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Run models with only 1 feature group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Run models with all except 1 feature group</a:t>
            </a:r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And if it’s feasible, run all possible feature subsets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4711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Understanding Predictions</a:t>
            </a:r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Score Distributions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Stack-Ranking and Calibration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Cross-Tabs</a:t>
            </a:r>
            <a:br>
              <a:rPr lang="en-US"/>
            </a:b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Clustering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8185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3330"/>
              <a:t>Characterizing the top k predicted entities</a:t>
            </a:r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graphicFrame>
        <p:nvGraphicFramePr>
          <p:cNvPr id="135" name="Google Shape;135;p11"/>
          <p:cNvGraphicFramePr/>
          <p:nvPr/>
        </p:nvGraphicFramePr>
        <p:xfrm>
          <a:off x="3977971" y="2315734"/>
          <a:ext cx="4800600" cy="3261360"/>
        </p:xfrm>
        <a:graphic>
          <a:graphicData uri="http://schemas.openxmlformats.org/drawingml/2006/table">
            <a:tbl>
              <a:tblPr>
                <a:noFill/>
                <a:tableStyleId>{4E1A14BE-B7BA-45C6-8C27-71DC4D195E25}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entity_id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score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1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true_label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0.99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882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0.91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471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0.85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094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0.84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8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i="0" u="none" strike="noStrike" cap="non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 sz="1900" u="none" strike="noStrike" cap="none"/>
                    </a:p>
                  </a:txBody>
                  <a:tcPr marL="127000" marR="127000" marT="127000" marB="1270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6" name="Google Shape;136;p11"/>
          <p:cNvSpPr/>
          <p:nvPr/>
        </p:nvSpPr>
        <p:spPr>
          <a:xfrm>
            <a:off x="3731685" y="2315734"/>
            <a:ext cx="246286" cy="410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1"/>
          <p:cNvSpPr txBox="1"/>
          <p:nvPr/>
        </p:nvSpPr>
        <p:spPr>
          <a:xfrm>
            <a:off x="5410200" y="1369229"/>
            <a:ext cx="4634602" cy="379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 (only available for historical data)</a:t>
            </a:r>
            <a:endParaRPr/>
          </a:p>
        </p:txBody>
      </p:sp>
      <p:cxnSp>
        <p:nvCxnSpPr>
          <p:cNvPr id="138" name="Google Shape;138;p11"/>
          <p:cNvCxnSpPr/>
          <p:nvPr/>
        </p:nvCxnSpPr>
        <p:spPr>
          <a:xfrm>
            <a:off x="7835900" y="1765300"/>
            <a:ext cx="0" cy="3742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973464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endParaRPr/>
          </a:p>
        </p:txBody>
      </p:sp>
      <p:sp>
        <p:nvSpPr>
          <p:cNvPr id="144" name="Google Shape;144;p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45" name="Google Shape;145;p12" descr="https://lh6.googleusercontent.com/J9csIAg3Em8INTi6dtkJOZYjPqT-yzUNF-ozlkmq8XOOm12VdBC4YT4T9W0vZVXr6VZHLBddAZVsL4IG0DRgsVRcLw5aTlCyHTIRmlr8cy8LSCqzvEOeOncabJ4smWyhYm7WdpmRKS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12385"/>
            <a:ext cx="12192000" cy="40407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3421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1" name="Google Shape;151;p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  <p:pic>
        <p:nvPicPr>
          <p:cNvPr id="152" name="Google Shape;152;p10" descr="https://lh6.googleusercontent.com/maF9IXafZ9w1hZhmAj8Yk2CSKgTJj0zpcICZrABSbZ7TX7jo8ND8lpTX5AY6Uz62qEyp9FmnGVi5Wq-fwYOZkSQOU0uIOz3Fh5tUWzVqBc5JIm0jboaY9ioG5hjhKR4EjN8jtFwVVq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768" y="1608667"/>
            <a:ext cx="5033433" cy="3120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7053" y="1608675"/>
            <a:ext cx="5989008" cy="312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6461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Cross-Tabs</a:t>
            </a:r>
            <a:endParaRPr/>
          </a:p>
        </p:txBody>
      </p:sp>
      <p:sp>
        <p:nvSpPr>
          <p:cNvPr id="159" name="Google Shape;159;p13"/>
          <p:cNvSpPr/>
          <p:nvPr/>
        </p:nvSpPr>
        <p:spPr>
          <a:xfrm>
            <a:off x="330200" y="1737913"/>
            <a:ext cx="6096000" cy="403110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mean in the high-risk group is the same as in the low-risk group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KS-Test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Null-Hypothesis: The feature distribution in the high-risk group is the same as in the low-risk group.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16700" y="1737912"/>
            <a:ext cx="5334000" cy="17334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Categorical Variables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Chi-Square Test / Fisher’s Exact Test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Null Hypothesis: The high-risk and low-risk groups have the same feature distribution.</a:t>
            </a:r>
            <a:endParaRPr sz="21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856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547D1-9227-454F-A2DD-07B1E236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BAD474-3C3B-8F4D-8244-D32CA07A48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825223"/>
              </p:ext>
            </p:extLst>
          </p:nvPr>
        </p:nvGraphicFramePr>
        <p:xfrm>
          <a:off x="1324303" y="1912884"/>
          <a:ext cx="9280635" cy="4056994"/>
        </p:xfrm>
        <a:graphic>
          <a:graphicData uri="http://schemas.openxmlformats.org/drawingml/2006/table">
            <a:tbl>
              <a:tblPr/>
              <a:tblGrid>
                <a:gridCol w="1769865">
                  <a:extLst>
                    <a:ext uri="{9D8B030D-6E8A-4147-A177-3AD203B41FA5}">
                      <a16:colId xmlns:a16="http://schemas.microsoft.com/office/drawing/2014/main" val="960774982"/>
                    </a:ext>
                  </a:extLst>
                </a:gridCol>
                <a:gridCol w="7510770">
                  <a:extLst>
                    <a:ext uri="{9D8B030D-6E8A-4147-A177-3AD203B41FA5}">
                      <a16:colId xmlns:a16="http://schemas.microsoft.com/office/drawing/2014/main" val="507848216"/>
                    </a:ext>
                  </a:extLst>
                </a:gridCol>
              </a:tblGrid>
              <a:tr h="528662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2x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less likely to report an illness in the past three years (4.3% versus 9.1%)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405776"/>
                  </a:ext>
                </a:extLst>
              </a:tr>
              <a:tr h="71271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177 days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above average age in their grade last year, compared to 98 days younger than average in negative group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413473"/>
                  </a:ext>
                </a:extLst>
              </a:tr>
              <a:tr h="71271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1.8x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more likely to missing data for their commute method in the last year (94% vs 51%) 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3062027"/>
                  </a:ext>
                </a:extLst>
              </a:tr>
              <a:tr h="52474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10x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more grades repeated on average in the last year (.15 vs .015)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386655"/>
                  </a:ext>
                </a:extLst>
              </a:tr>
              <a:tr h="528662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3x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more likely to have missing gender data for the previous year (48% vs 19%)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303633"/>
                  </a:ext>
                </a:extLst>
              </a:tr>
              <a:tr h="52474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3x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more likely to have missing data for father entry (48% imputed vs 19%)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816086"/>
                  </a:ext>
                </a:extLst>
              </a:tr>
              <a:tr h="524746">
                <a:tc>
                  <a:txBody>
                    <a:bodyPr/>
                    <a:lstStyle/>
                    <a:p>
                      <a:pPr algn="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10%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fewer years spent in rural areas in past 3 years (.85 vs .95)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28115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A0DBD7-7359-B348-943D-C2A85E286115}"/>
              </a:ext>
            </a:extLst>
          </p:cNvPr>
          <p:cNvSpPr txBox="1"/>
          <p:nvPr/>
        </p:nvSpPr>
        <p:spPr>
          <a:xfrm>
            <a:off x="767255" y="1181418"/>
            <a:ext cx="9395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Compared to the overall population, the top 5% predicted to be at highest risk are</a:t>
            </a:r>
          </a:p>
        </p:txBody>
      </p:sp>
    </p:spTree>
    <p:extLst>
      <p:ext uri="{BB962C8B-B14F-4D97-AF65-F5344CB8AC3E}">
        <p14:creationId xmlns:p14="http://schemas.microsoft.com/office/powerpoint/2010/main" val="1620097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c382910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 Analysis</a:t>
            </a:r>
            <a:endParaRPr/>
          </a:p>
        </p:txBody>
      </p:sp>
      <p:sp>
        <p:nvSpPr>
          <p:cNvPr id="122" name="Google Shape;122;g71c382910d_0_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Error Trees</a:t>
            </a:r>
            <a:br>
              <a:rPr lang="en-US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Clustering</a:t>
            </a:r>
            <a:br>
              <a:rPr lang="en-US"/>
            </a:b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Individual Feature Importances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4156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c382910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 2 Presentation Reminders</a:t>
            </a:r>
            <a:endParaRPr dirty="0"/>
          </a:p>
        </p:txBody>
      </p:sp>
      <p:sp>
        <p:nvSpPr>
          <p:cNvPr id="122" name="Google Shape;122;g71c382910d_0_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High-level introduction and how the method works 			~2 minutes</a:t>
            </a:r>
            <a:br>
              <a:rPr lang="en-US" dirty="0"/>
            </a:br>
            <a:endParaRPr lang="en-US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What you had to do to apply it to your project 				~4 minutes</a:t>
            </a:r>
            <a:br>
              <a:rPr lang="en-US" dirty="0"/>
            </a:br>
            <a:endParaRPr lang="en-US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Results from your analysis 						~5 minutes</a:t>
            </a:r>
            <a:br>
              <a:rPr lang="en-US" dirty="0"/>
            </a:br>
            <a:endParaRPr lang="en-US" dirty="0"/>
          </a:p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/>
              <a:t>General strengths/weaknesses, suggestions for improvements 	~4 minutes</a:t>
            </a:r>
          </a:p>
        </p:txBody>
      </p:sp>
    </p:spTree>
    <p:extLst>
      <p:ext uri="{BB962C8B-B14F-4D97-AF65-F5344CB8AC3E}">
        <p14:creationId xmlns:p14="http://schemas.microsoft.com/office/powerpoint/2010/main" val="884717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Evaluating Explainable ML Methods</a:t>
            </a:r>
            <a:endParaRPr dirty="0"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090439"/>
            <a:ext cx="11360700" cy="568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easy is the method to apply to a new setting (either with an existing implementation or from the description in the paper)?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there parameters you need to choose? If so, how do you find good values and how sensitive are the results to these choices?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the explanations “make sense”? Are they internally consistent? Do they seem consistent with what you know about the context and the data?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Are the explanations useful? Would they actually improve outcomes for the given use case?</a:t>
            </a:r>
            <a:br>
              <a:rPr lang="en-US" dirty="0"/>
            </a:br>
            <a:endParaRPr lang="en-US" sz="1600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Do you have to make any trade-offs to improve interpretability (e.g., computational time, model accuracy?)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162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This week:</a:t>
            </a:r>
          </a:p>
          <a:p>
            <a:r>
              <a:rPr lang="en-US" dirty="0"/>
              <a:t>Thursday: Module 2 Presentations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Tuesday/Thursday: Module 2 Presentations</a:t>
            </a:r>
          </a:p>
          <a:p>
            <a:r>
              <a:rPr lang="en-US" dirty="0">
                <a:solidFill>
                  <a:srgbClr val="C00000"/>
                </a:solidFill>
              </a:rPr>
              <a:t>Friday: Extended Abstract on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850274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p Arrow 4">
            <a:extLst>
              <a:ext uri="{FF2B5EF4-FFF2-40B4-BE49-F238E27FC236}">
                <a16:creationId xmlns:a16="http://schemas.microsoft.com/office/drawing/2014/main" id="{C5E690F2-652B-9A44-8549-6C5FE339E191}"/>
              </a:ext>
            </a:extLst>
          </p:cNvPr>
          <p:cNvSpPr/>
          <p:nvPr/>
        </p:nvSpPr>
        <p:spPr>
          <a:xfrm rot="2530546">
            <a:off x="5883126" y="2067255"/>
            <a:ext cx="1255776" cy="1865376"/>
          </a:xfrm>
          <a:prstGeom prst="upArrow">
            <a:avLst/>
          </a:prstGeom>
          <a:solidFill>
            <a:srgbClr val="FF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 err="1"/>
              <a:t>Explainability</a:t>
            </a:r>
            <a:r>
              <a:rPr lang="en-US" sz="4320" dirty="0"/>
              <a:t> vs Accuracy?</a:t>
            </a:r>
            <a:endParaRPr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DC9417B-0447-C545-A79E-3FFC9C67C238}"/>
              </a:ext>
            </a:extLst>
          </p:cNvPr>
          <p:cNvCxnSpPr/>
          <p:nvPr/>
        </p:nvCxnSpPr>
        <p:spPr>
          <a:xfrm flipV="1">
            <a:off x="3218688" y="1527048"/>
            <a:ext cx="0" cy="392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71B561-453C-3948-A4B0-52DA35AF46EC}"/>
              </a:ext>
            </a:extLst>
          </p:cNvPr>
          <p:cNvCxnSpPr>
            <a:cxnSpLocks/>
          </p:cNvCxnSpPr>
          <p:nvPr/>
        </p:nvCxnSpPr>
        <p:spPr>
          <a:xfrm>
            <a:off x="3054096" y="5297424"/>
            <a:ext cx="5614416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9756852-E4B1-A545-9015-DEDB321C3A9A}"/>
              </a:ext>
            </a:extLst>
          </p:cNvPr>
          <p:cNvSpPr txBox="1"/>
          <p:nvPr/>
        </p:nvSpPr>
        <p:spPr>
          <a:xfrm>
            <a:off x="4953650" y="5452872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Explainability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32A32A-D242-2C4E-8DC6-DB322945C650}"/>
              </a:ext>
            </a:extLst>
          </p:cNvPr>
          <p:cNvSpPr txBox="1"/>
          <p:nvPr/>
        </p:nvSpPr>
        <p:spPr>
          <a:xfrm rot="16200000">
            <a:off x="1961169" y="3167389"/>
            <a:ext cx="1662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Accuracy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573E69-DA7E-6445-B352-D095D8E26F1F}"/>
              </a:ext>
            </a:extLst>
          </p:cNvPr>
          <p:cNvSpPr/>
          <p:nvPr/>
        </p:nvSpPr>
        <p:spPr>
          <a:xfrm>
            <a:off x="8058912" y="488899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EA4034-1899-0643-B94F-E7764F4FD139}"/>
              </a:ext>
            </a:extLst>
          </p:cNvPr>
          <p:cNvSpPr txBox="1"/>
          <p:nvPr/>
        </p:nvSpPr>
        <p:spPr>
          <a:xfrm>
            <a:off x="8010549" y="4505015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2-Deep Decision Tree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D4E6F7-29FA-A84A-8DCC-33AB47E49609}"/>
              </a:ext>
            </a:extLst>
          </p:cNvPr>
          <p:cNvSpPr/>
          <p:nvPr/>
        </p:nvSpPr>
        <p:spPr>
          <a:xfrm>
            <a:off x="3527558" y="1944552"/>
            <a:ext cx="256032" cy="256032"/>
          </a:xfrm>
          <a:prstGeom prst="ellipse">
            <a:avLst/>
          </a:prstGeom>
          <a:solidFill>
            <a:srgbClr val="0070C0"/>
          </a:solidFill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AF49A-7F6E-E94B-AEF3-554E3713A7AA}"/>
              </a:ext>
            </a:extLst>
          </p:cNvPr>
          <p:cNvSpPr txBox="1"/>
          <p:nvPr/>
        </p:nvSpPr>
        <p:spPr>
          <a:xfrm>
            <a:off x="3479195" y="156057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Deep Neural Net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8DAF403-C13E-E244-AA72-BEB348F37F54}"/>
              </a:ext>
            </a:extLst>
          </p:cNvPr>
          <p:cNvSpPr/>
          <p:nvPr/>
        </p:nvSpPr>
        <p:spPr>
          <a:xfrm>
            <a:off x="3438144" y="1816608"/>
            <a:ext cx="4974336" cy="3267456"/>
          </a:xfrm>
          <a:custGeom>
            <a:avLst/>
            <a:gdLst>
              <a:gd name="connsiteX0" fmla="*/ 0 w 4974336"/>
              <a:gd name="connsiteY0" fmla="*/ 0 h 3267456"/>
              <a:gd name="connsiteX1" fmla="*/ 97536 w 4974336"/>
              <a:gd name="connsiteY1" fmla="*/ 24384 h 3267456"/>
              <a:gd name="connsiteX2" fmla="*/ 146304 w 4974336"/>
              <a:gd name="connsiteY2" fmla="*/ 134112 h 3267456"/>
              <a:gd name="connsiteX3" fmla="*/ 207264 w 4974336"/>
              <a:gd name="connsiteY3" fmla="*/ 207264 h 3267456"/>
              <a:gd name="connsiteX4" fmla="*/ 243840 w 4974336"/>
              <a:gd name="connsiteY4" fmla="*/ 231648 h 3267456"/>
              <a:gd name="connsiteX5" fmla="*/ 402336 w 4974336"/>
              <a:gd name="connsiteY5" fmla="*/ 243840 h 3267456"/>
              <a:gd name="connsiteX6" fmla="*/ 451104 w 4974336"/>
              <a:gd name="connsiteY6" fmla="*/ 316992 h 3267456"/>
              <a:gd name="connsiteX7" fmla="*/ 475488 w 4974336"/>
              <a:gd name="connsiteY7" fmla="*/ 353568 h 3267456"/>
              <a:gd name="connsiteX8" fmla="*/ 499872 w 4974336"/>
              <a:gd name="connsiteY8" fmla="*/ 426720 h 3267456"/>
              <a:gd name="connsiteX9" fmla="*/ 512064 w 4974336"/>
              <a:gd name="connsiteY9" fmla="*/ 463296 h 3267456"/>
              <a:gd name="connsiteX10" fmla="*/ 536448 w 4974336"/>
              <a:gd name="connsiteY10" fmla="*/ 499872 h 3267456"/>
              <a:gd name="connsiteX11" fmla="*/ 548640 w 4974336"/>
              <a:gd name="connsiteY11" fmla="*/ 548640 h 3267456"/>
              <a:gd name="connsiteX12" fmla="*/ 585216 w 4974336"/>
              <a:gd name="connsiteY12" fmla="*/ 658368 h 3267456"/>
              <a:gd name="connsiteX13" fmla="*/ 597408 w 4974336"/>
              <a:gd name="connsiteY13" fmla="*/ 694944 h 3267456"/>
              <a:gd name="connsiteX14" fmla="*/ 609600 w 4974336"/>
              <a:gd name="connsiteY14" fmla="*/ 755904 h 3267456"/>
              <a:gd name="connsiteX15" fmla="*/ 621792 w 4974336"/>
              <a:gd name="connsiteY15" fmla="*/ 853440 h 3267456"/>
              <a:gd name="connsiteX16" fmla="*/ 633984 w 4974336"/>
              <a:gd name="connsiteY16" fmla="*/ 890016 h 3267456"/>
              <a:gd name="connsiteX17" fmla="*/ 670560 w 4974336"/>
              <a:gd name="connsiteY17" fmla="*/ 914400 h 3267456"/>
              <a:gd name="connsiteX18" fmla="*/ 743712 w 4974336"/>
              <a:gd name="connsiteY18" fmla="*/ 938784 h 3267456"/>
              <a:gd name="connsiteX19" fmla="*/ 816864 w 4974336"/>
              <a:gd name="connsiteY19" fmla="*/ 1109472 h 3267456"/>
              <a:gd name="connsiteX20" fmla="*/ 829056 w 4974336"/>
              <a:gd name="connsiteY20" fmla="*/ 1158240 h 3267456"/>
              <a:gd name="connsiteX21" fmla="*/ 841248 w 4974336"/>
              <a:gd name="connsiteY21" fmla="*/ 1353312 h 3267456"/>
              <a:gd name="connsiteX22" fmla="*/ 914400 w 4974336"/>
              <a:gd name="connsiteY22" fmla="*/ 1377696 h 3267456"/>
              <a:gd name="connsiteX23" fmla="*/ 1170432 w 4974336"/>
              <a:gd name="connsiteY23" fmla="*/ 1389888 h 3267456"/>
              <a:gd name="connsiteX24" fmla="*/ 1207008 w 4974336"/>
              <a:gd name="connsiteY24" fmla="*/ 1426464 h 3267456"/>
              <a:gd name="connsiteX25" fmla="*/ 1280160 w 4974336"/>
              <a:gd name="connsiteY25" fmla="*/ 1475232 h 3267456"/>
              <a:gd name="connsiteX26" fmla="*/ 1353312 w 4974336"/>
              <a:gd name="connsiteY26" fmla="*/ 1536192 h 3267456"/>
              <a:gd name="connsiteX27" fmla="*/ 1402080 w 4974336"/>
              <a:gd name="connsiteY27" fmla="*/ 1609344 h 3267456"/>
              <a:gd name="connsiteX28" fmla="*/ 1438656 w 4974336"/>
              <a:gd name="connsiteY28" fmla="*/ 1645920 h 3267456"/>
              <a:gd name="connsiteX29" fmla="*/ 1524000 w 4974336"/>
              <a:gd name="connsiteY29" fmla="*/ 1731264 h 3267456"/>
              <a:gd name="connsiteX30" fmla="*/ 1804416 w 4974336"/>
              <a:gd name="connsiteY30" fmla="*/ 1743456 h 3267456"/>
              <a:gd name="connsiteX31" fmla="*/ 1877568 w 4974336"/>
              <a:gd name="connsiteY31" fmla="*/ 1780032 h 3267456"/>
              <a:gd name="connsiteX32" fmla="*/ 1926336 w 4974336"/>
              <a:gd name="connsiteY32" fmla="*/ 1853184 h 3267456"/>
              <a:gd name="connsiteX33" fmla="*/ 1950720 w 4974336"/>
              <a:gd name="connsiteY33" fmla="*/ 1889760 h 3267456"/>
              <a:gd name="connsiteX34" fmla="*/ 1975104 w 4974336"/>
              <a:gd name="connsiteY34" fmla="*/ 1926336 h 3267456"/>
              <a:gd name="connsiteX35" fmla="*/ 2011680 w 4974336"/>
              <a:gd name="connsiteY35" fmla="*/ 1950720 h 3267456"/>
              <a:gd name="connsiteX36" fmla="*/ 2048256 w 4974336"/>
              <a:gd name="connsiteY36" fmla="*/ 1987296 h 3267456"/>
              <a:gd name="connsiteX37" fmla="*/ 2121408 w 4974336"/>
              <a:gd name="connsiteY37" fmla="*/ 2011680 h 3267456"/>
              <a:gd name="connsiteX38" fmla="*/ 2218944 w 4974336"/>
              <a:gd name="connsiteY38" fmla="*/ 1999488 h 3267456"/>
              <a:gd name="connsiteX39" fmla="*/ 2304288 w 4974336"/>
              <a:gd name="connsiteY39" fmla="*/ 1987296 h 3267456"/>
              <a:gd name="connsiteX40" fmla="*/ 2377440 w 4974336"/>
              <a:gd name="connsiteY40" fmla="*/ 1999488 h 3267456"/>
              <a:gd name="connsiteX41" fmla="*/ 2450592 w 4974336"/>
              <a:gd name="connsiteY41" fmla="*/ 2048256 h 3267456"/>
              <a:gd name="connsiteX42" fmla="*/ 2474976 w 4974336"/>
              <a:gd name="connsiteY42" fmla="*/ 2084832 h 3267456"/>
              <a:gd name="connsiteX43" fmla="*/ 2511552 w 4974336"/>
              <a:gd name="connsiteY43" fmla="*/ 2109216 h 3267456"/>
              <a:gd name="connsiteX44" fmla="*/ 2584704 w 4974336"/>
              <a:gd name="connsiteY44" fmla="*/ 2182368 h 3267456"/>
              <a:gd name="connsiteX45" fmla="*/ 2657856 w 4974336"/>
              <a:gd name="connsiteY45" fmla="*/ 2255520 h 3267456"/>
              <a:gd name="connsiteX46" fmla="*/ 2694432 w 4974336"/>
              <a:gd name="connsiteY46" fmla="*/ 2292096 h 3267456"/>
              <a:gd name="connsiteX47" fmla="*/ 2767584 w 4974336"/>
              <a:gd name="connsiteY47" fmla="*/ 2328672 h 3267456"/>
              <a:gd name="connsiteX48" fmla="*/ 2840736 w 4974336"/>
              <a:gd name="connsiteY48" fmla="*/ 2377440 h 3267456"/>
              <a:gd name="connsiteX49" fmla="*/ 2950464 w 4974336"/>
              <a:gd name="connsiteY49" fmla="*/ 2426208 h 3267456"/>
              <a:gd name="connsiteX50" fmla="*/ 3084576 w 4974336"/>
              <a:gd name="connsiteY50" fmla="*/ 2438400 h 3267456"/>
              <a:gd name="connsiteX51" fmla="*/ 3133344 w 4974336"/>
              <a:gd name="connsiteY51" fmla="*/ 2511552 h 3267456"/>
              <a:gd name="connsiteX52" fmla="*/ 3157728 w 4974336"/>
              <a:gd name="connsiteY52" fmla="*/ 2584704 h 3267456"/>
              <a:gd name="connsiteX53" fmla="*/ 3182112 w 4974336"/>
              <a:gd name="connsiteY53" fmla="*/ 2621280 h 3267456"/>
              <a:gd name="connsiteX54" fmla="*/ 3194304 w 4974336"/>
              <a:gd name="connsiteY54" fmla="*/ 2657856 h 3267456"/>
              <a:gd name="connsiteX55" fmla="*/ 3255264 w 4974336"/>
              <a:gd name="connsiteY55" fmla="*/ 2718816 h 3267456"/>
              <a:gd name="connsiteX56" fmla="*/ 3328416 w 4974336"/>
              <a:gd name="connsiteY56" fmla="*/ 2743200 h 3267456"/>
              <a:gd name="connsiteX57" fmla="*/ 3364992 w 4974336"/>
              <a:gd name="connsiteY57" fmla="*/ 2755392 h 3267456"/>
              <a:gd name="connsiteX58" fmla="*/ 3401568 w 4974336"/>
              <a:gd name="connsiteY58" fmla="*/ 2767584 h 3267456"/>
              <a:gd name="connsiteX59" fmla="*/ 3450336 w 4974336"/>
              <a:gd name="connsiteY59" fmla="*/ 2779776 h 3267456"/>
              <a:gd name="connsiteX60" fmla="*/ 3523488 w 4974336"/>
              <a:gd name="connsiteY60" fmla="*/ 2804160 h 3267456"/>
              <a:gd name="connsiteX61" fmla="*/ 3657600 w 4974336"/>
              <a:gd name="connsiteY61" fmla="*/ 2926080 h 3267456"/>
              <a:gd name="connsiteX62" fmla="*/ 3681984 w 4974336"/>
              <a:gd name="connsiteY62" fmla="*/ 2962656 h 3267456"/>
              <a:gd name="connsiteX63" fmla="*/ 3828288 w 4974336"/>
              <a:gd name="connsiteY63" fmla="*/ 3035808 h 3267456"/>
              <a:gd name="connsiteX64" fmla="*/ 3864864 w 4974336"/>
              <a:gd name="connsiteY64" fmla="*/ 3048000 h 3267456"/>
              <a:gd name="connsiteX65" fmla="*/ 4206240 w 4974336"/>
              <a:gd name="connsiteY65" fmla="*/ 3072384 h 3267456"/>
              <a:gd name="connsiteX66" fmla="*/ 4279392 w 4974336"/>
              <a:gd name="connsiteY66" fmla="*/ 3121152 h 3267456"/>
              <a:gd name="connsiteX67" fmla="*/ 4340352 w 4974336"/>
              <a:gd name="connsiteY67" fmla="*/ 3194304 h 3267456"/>
              <a:gd name="connsiteX68" fmla="*/ 4413504 w 4974336"/>
              <a:gd name="connsiteY68" fmla="*/ 3218688 h 3267456"/>
              <a:gd name="connsiteX69" fmla="*/ 4730496 w 4974336"/>
              <a:gd name="connsiteY69" fmla="*/ 3218688 h 3267456"/>
              <a:gd name="connsiteX70" fmla="*/ 4767072 w 4974336"/>
              <a:gd name="connsiteY70" fmla="*/ 3255264 h 3267456"/>
              <a:gd name="connsiteX71" fmla="*/ 4803648 w 4974336"/>
              <a:gd name="connsiteY71" fmla="*/ 3267456 h 3267456"/>
              <a:gd name="connsiteX72" fmla="*/ 4962144 w 4974336"/>
              <a:gd name="connsiteY72" fmla="*/ 3243072 h 3267456"/>
              <a:gd name="connsiteX73" fmla="*/ 4974336 w 4974336"/>
              <a:gd name="connsiteY73" fmla="*/ 3230880 h 326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4974336" h="3267456">
                <a:moveTo>
                  <a:pt x="0" y="0"/>
                </a:moveTo>
                <a:cubicBezTo>
                  <a:pt x="3036" y="607"/>
                  <a:pt x="85039" y="14387"/>
                  <a:pt x="97536" y="24384"/>
                </a:cubicBezTo>
                <a:cubicBezTo>
                  <a:pt x="132984" y="52743"/>
                  <a:pt x="122887" y="98987"/>
                  <a:pt x="146304" y="134112"/>
                </a:cubicBezTo>
                <a:cubicBezTo>
                  <a:pt x="170280" y="170076"/>
                  <a:pt x="172061" y="177928"/>
                  <a:pt x="207264" y="207264"/>
                </a:cubicBezTo>
                <a:cubicBezTo>
                  <a:pt x="218521" y="216645"/>
                  <a:pt x="229438" y="228948"/>
                  <a:pt x="243840" y="231648"/>
                </a:cubicBezTo>
                <a:cubicBezTo>
                  <a:pt x="295921" y="241413"/>
                  <a:pt x="349504" y="239776"/>
                  <a:pt x="402336" y="243840"/>
                </a:cubicBezTo>
                <a:lnTo>
                  <a:pt x="451104" y="316992"/>
                </a:lnTo>
                <a:cubicBezTo>
                  <a:pt x="459232" y="329184"/>
                  <a:pt x="470854" y="339667"/>
                  <a:pt x="475488" y="353568"/>
                </a:cubicBezTo>
                <a:lnTo>
                  <a:pt x="499872" y="426720"/>
                </a:lnTo>
                <a:cubicBezTo>
                  <a:pt x="503936" y="438912"/>
                  <a:pt x="504935" y="452603"/>
                  <a:pt x="512064" y="463296"/>
                </a:cubicBezTo>
                <a:lnTo>
                  <a:pt x="536448" y="499872"/>
                </a:lnTo>
                <a:cubicBezTo>
                  <a:pt x="540512" y="516128"/>
                  <a:pt x="543825" y="532590"/>
                  <a:pt x="548640" y="548640"/>
                </a:cubicBezTo>
                <a:lnTo>
                  <a:pt x="585216" y="658368"/>
                </a:lnTo>
                <a:cubicBezTo>
                  <a:pt x="589280" y="670560"/>
                  <a:pt x="594888" y="682342"/>
                  <a:pt x="597408" y="694944"/>
                </a:cubicBezTo>
                <a:cubicBezTo>
                  <a:pt x="601472" y="715264"/>
                  <a:pt x="606449" y="735423"/>
                  <a:pt x="609600" y="755904"/>
                </a:cubicBezTo>
                <a:cubicBezTo>
                  <a:pt x="614582" y="788288"/>
                  <a:pt x="615931" y="821203"/>
                  <a:pt x="621792" y="853440"/>
                </a:cubicBezTo>
                <a:cubicBezTo>
                  <a:pt x="624091" y="866084"/>
                  <a:pt x="625956" y="879981"/>
                  <a:pt x="633984" y="890016"/>
                </a:cubicBezTo>
                <a:cubicBezTo>
                  <a:pt x="643138" y="901458"/>
                  <a:pt x="657170" y="908449"/>
                  <a:pt x="670560" y="914400"/>
                </a:cubicBezTo>
                <a:cubicBezTo>
                  <a:pt x="694048" y="924839"/>
                  <a:pt x="743712" y="938784"/>
                  <a:pt x="743712" y="938784"/>
                </a:cubicBezTo>
                <a:cubicBezTo>
                  <a:pt x="811069" y="1039820"/>
                  <a:pt x="785372" y="983505"/>
                  <a:pt x="816864" y="1109472"/>
                </a:cubicBezTo>
                <a:lnTo>
                  <a:pt x="829056" y="1158240"/>
                </a:lnTo>
                <a:cubicBezTo>
                  <a:pt x="833120" y="1223264"/>
                  <a:pt x="817634" y="1292591"/>
                  <a:pt x="841248" y="1353312"/>
                </a:cubicBezTo>
                <a:cubicBezTo>
                  <a:pt x="850564" y="1377267"/>
                  <a:pt x="888726" y="1376473"/>
                  <a:pt x="914400" y="1377696"/>
                </a:cubicBezTo>
                <a:lnTo>
                  <a:pt x="1170432" y="1389888"/>
                </a:lnTo>
                <a:cubicBezTo>
                  <a:pt x="1182624" y="1402080"/>
                  <a:pt x="1193398" y="1415878"/>
                  <a:pt x="1207008" y="1426464"/>
                </a:cubicBezTo>
                <a:cubicBezTo>
                  <a:pt x="1230141" y="1444456"/>
                  <a:pt x="1259438" y="1454510"/>
                  <a:pt x="1280160" y="1475232"/>
                </a:cubicBezTo>
                <a:cubicBezTo>
                  <a:pt x="1327097" y="1522169"/>
                  <a:pt x="1302390" y="1502244"/>
                  <a:pt x="1353312" y="1536192"/>
                </a:cubicBezTo>
                <a:cubicBezTo>
                  <a:pt x="1369568" y="1560576"/>
                  <a:pt x="1381358" y="1588622"/>
                  <a:pt x="1402080" y="1609344"/>
                </a:cubicBezTo>
                <a:cubicBezTo>
                  <a:pt x="1414272" y="1621536"/>
                  <a:pt x="1428070" y="1632310"/>
                  <a:pt x="1438656" y="1645920"/>
                </a:cubicBezTo>
                <a:cubicBezTo>
                  <a:pt x="1473321" y="1690490"/>
                  <a:pt x="1468933" y="1727028"/>
                  <a:pt x="1524000" y="1731264"/>
                </a:cubicBezTo>
                <a:cubicBezTo>
                  <a:pt x="1617285" y="1738440"/>
                  <a:pt x="1710944" y="1739392"/>
                  <a:pt x="1804416" y="1743456"/>
                </a:cubicBezTo>
                <a:cubicBezTo>
                  <a:pt x="1830506" y="1752153"/>
                  <a:pt x="1858104" y="1757788"/>
                  <a:pt x="1877568" y="1780032"/>
                </a:cubicBezTo>
                <a:cubicBezTo>
                  <a:pt x="1896866" y="1802087"/>
                  <a:pt x="1910080" y="1828800"/>
                  <a:pt x="1926336" y="1853184"/>
                </a:cubicBezTo>
                <a:lnTo>
                  <a:pt x="1950720" y="1889760"/>
                </a:lnTo>
                <a:cubicBezTo>
                  <a:pt x="1958848" y="1901952"/>
                  <a:pt x="1962912" y="1918208"/>
                  <a:pt x="1975104" y="1926336"/>
                </a:cubicBezTo>
                <a:cubicBezTo>
                  <a:pt x="1987296" y="1934464"/>
                  <a:pt x="2000423" y="1941339"/>
                  <a:pt x="2011680" y="1950720"/>
                </a:cubicBezTo>
                <a:cubicBezTo>
                  <a:pt x="2024926" y="1961758"/>
                  <a:pt x="2033184" y="1978923"/>
                  <a:pt x="2048256" y="1987296"/>
                </a:cubicBezTo>
                <a:cubicBezTo>
                  <a:pt x="2070724" y="1999778"/>
                  <a:pt x="2121408" y="2011680"/>
                  <a:pt x="2121408" y="2011680"/>
                </a:cubicBezTo>
                <a:lnTo>
                  <a:pt x="2218944" y="1999488"/>
                </a:lnTo>
                <a:cubicBezTo>
                  <a:pt x="2247429" y="1995690"/>
                  <a:pt x="2275551" y="1987296"/>
                  <a:pt x="2304288" y="1987296"/>
                </a:cubicBezTo>
                <a:cubicBezTo>
                  <a:pt x="2329008" y="1987296"/>
                  <a:pt x="2353056" y="1995424"/>
                  <a:pt x="2377440" y="1999488"/>
                </a:cubicBezTo>
                <a:cubicBezTo>
                  <a:pt x="2401824" y="2015744"/>
                  <a:pt x="2434336" y="2023872"/>
                  <a:pt x="2450592" y="2048256"/>
                </a:cubicBezTo>
                <a:cubicBezTo>
                  <a:pt x="2458720" y="2060448"/>
                  <a:pt x="2464615" y="2074471"/>
                  <a:pt x="2474976" y="2084832"/>
                </a:cubicBezTo>
                <a:cubicBezTo>
                  <a:pt x="2485337" y="2095193"/>
                  <a:pt x="2500600" y="2099481"/>
                  <a:pt x="2511552" y="2109216"/>
                </a:cubicBezTo>
                <a:cubicBezTo>
                  <a:pt x="2537326" y="2132126"/>
                  <a:pt x="2560320" y="2157984"/>
                  <a:pt x="2584704" y="2182368"/>
                </a:cubicBezTo>
                <a:lnTo>
                  <a:pt x="2657856" y="2255520"/>
                </a:lnTo>
                <a:cubicBezTo>
                  <a:pt x="2670048" y="2267712"/>
                  <a:pt x="2680086" y="2282532"/>
                  <a:pt x="2694432" y="2292096"/>
                </a:cubicBezTo>
                <a:cubicBezTo>
                  <a:pt x="2856806" y="2400346"/>
                  <a:pt x="2616153" y="2244544"/>
                  <a:pt x="2767584" y="2328672"/>
                </a:cubicBezTo>
                <a:cubicBezTo>
                  <a:pt x="2793202" y="2342904"/>
                  <a:pt x="2816352" y="2361184"/>
                  <a:pt x="2840736" y="2377440"/>
                </a:cubicBezTo>
                <a:cubicBezTo>
                  <a:pt x="2877802" y="2402151"/>
                  <a:pt x="2900065" y="2421626"/>
                  <a:pt x="2950464" y="2426208"/>
                </a:cubicBezTo>
                <a:lnTo>
                  <a:pt x="3084576" y="2438400"/>
                </a:lnTo>
                <a:cubicBezTo>
                  <a:pt x="3100832" y="2462784"/>
                  <a:pt x="3124077" y="2483750"/>
                  <a:pt x="3133344" y="2511552"/>
                </a:cubicBezTo>
                <a:cubicBezTo>
                  <a:pt x="3141472" y="2535936"/>
                  <a:pt x="3143471" y="2563318"/>
                  <a:pt x="3157728" y="2584704"/>
                </a:cubicBezTo>
                <a:cubicBezTo>
                  <a:pt x="3165856" y="2596896"/>
                  <a:pt x="3175559" y="2608174"/>
                  <a:pt x="3182112" y="2621280"/>
                </a:cubicBezTo>
                <a:cubicBezTo>
                  <a:pt x="3187859" y="2632775"/>
                  <a:pt x="3188557" y="2646361"/>
                  <a:pt x="3194304" y="2657856"/>
                </a:cubicBezTo>
                <a:cubicBezTo>
                  <a:pt x="3209399" y="2688046"/>
                  <a:pt x="3223913" y="2704882"/>
                  <a:pt x="3255264" y="2718816"/>
                </a:cubicBezTo>
                <a:cubicBezTo>
                  <a:pt x="3278752" y="2729255"/>
                  <a:pt x="3304032" y="2735072"/>
                  <a:pt x="3328416" y="2743200"/>
                </a:cubicBezTo>
                <a:lnTo>
                  <a:pt x="3364992" y="2755392"/>
                </a:lnTo>
                <a:cubicBezTo>
                  <a:pt x="3377184" y="2759456"/>
                  <a:pt x="3389100" y="2764467"/>
                  <a:pt x="3401568" y="2767584"/>
                </a:cubicBezTo>
                <a:cubicBezTo>
                  <a:pt x="3417824" y="2771648"/>
                  <a:pt x="3434286" y="2774961"/>
                  <a:pt x="3450336" y="2779776"/>
                </a:cubicBezTo>
                <a:cubicBezTo>
                  <a:pt x="3474955" y="2787162"/>
                  <a:pt x="3523488" y="2804160"/>
                  <a:pt x="3523488" y="2804160"/>
                </a:cubicBezTo>
                <a:cubicBezTo>
                  <a:pt x="3570866" y="2839694"/>
                  <a:pt x="3624363" y="2876224"/>
                  <a:pt x="3657600" y="2926080"/>
                </a:cubicBezTo>
                <a:cubicBezTo>
                  <a:pt x="3665728" y="2938272"/>
                  <a:pt x="3670957" y="2953007"/>
                  <a:pt x="3681984" y="2962656"/>
                </a:cubicBezTo>
                <a:cubicBezTo>
                  <a:pt x="3740161" y="3013561"/>
                  <a:pt x="3759225" y="3012787"/>
                  <a:pt x="3828288" y="3035808"/>
                </a:cubicBezTo>
                <a:lnTo>
                  <a:pt x="3864864" y="3048000"/>
                </a:lnTo>
                <a:cubicBezTo>
                  <a:pt x="3997903" y="3092346"/>
                  <a:pt x="3888599" y="3059678"/>
                  <a:pt x="4206240" y="3072384"/>
                </a:cubicBezTo>
                <a:cubicBezTo>
                  <a:pt x="4251319" y="3087410"/>
                  <a:pt x="4244266" y="3079001"/>
                  <a:pt x="4279392" y="3121152"/>
                </a:cubicBezTo>
                <a:cubicBezTo>
                  <a:pt x="4301634" y="3147842"/>
                  <a:pt x="4307189" y="3175880"/>
                  <a:pt x="4340352" y="3194304"/>
                </a:cubicBezTo>
                <a:cubicBezTo>
                  <a:pt x="4362820" y="3206786"/>
                  <a:pt x="4413504" y="3218688"/>
                  <a:pt x="4413504" y="3218688"/>
                </a:cubicBezTo>
                <a:cubicBezTo>
                  <a:pt x="4533139" y="3205395"/>
                  <a:pt x="4597218" y="3192032"/>
                  <a:pt x="4730496" y="3218688"/>
                </a:cubicBezTo>
                <a:cubicBezTo>
                  <a:pt x="4747403" y="3222069"/>
                  <a:pt x="4752726" y="3245700"/>
                  <a:pt x="4767072" y="3255264"/>
                </a:cubicBezTo>
                <a:cubicBezTo>
                  <a:pt x="4777765" y="3262393"/>
                  <a:pt x="4791456" y="3263392"/>
                  <a:pt x="4803648" y="3267456"/>
                </a:cubicBezTo>
                <a:cubicBezTo>
                  <a:pt x="4838614" y="3263959"/>
                  <a:pt x="4918206" y="3265041"/>
                  <a:pt x="4962144" y="3243072"/>
                </a:cubicBezTo>
                <a:cubicBezTo>
                  <a:pt x="4967285" y="3240502"/>
                  <a:pt x="4970272" y="3234944"/>
                  <a:pt x="4974336" y="3230880"/>
                </a:cubicBezTo>
              </a:path>
            </a:pathLst>
          </a:custGeom>
          <a:noFill/>
          <a:ln w="38100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29D04F-4422-C743-8BA5-9381B971F2E4}"/>
              </a:ext>
            </a:extLst>
          </p:cNvPr>
          <p:cNvSpPr txBox="1"/>
          <p:nvPr/>
        </p:nvSpPr>
        <p:spPr>
          <a:xfrm>
            <a:off x="4953650" y="312062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Pareto Frontier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5B659-A226-FA4D-91C9-5043C5256D82}"/>
              </a:ext>
            </a:extLst>
          </p:cNvPr>
          <p:cNvSpPr txBox="1"/>
          <p:nvPr/>
        </p:nvSpPr>
        <p:spPr>
          <a:xfrm>
            <a:off x="6375752" y="182620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C00000"/>
                </a:solidFill>
              </a:rPr>
              <a:t>Explainable ML Goal</a:t>
            </a:r>
          </a:p>
        </p:txBody>
      </p:sp>
    </p:spTree>
    <p:extLst>
      <p:ext uri="{BB962C8B-B14F-4D97-AF65-F5344CB8AC3E}">
        <p14:creationId xmlns:p14="http://schemas.microsoft.com/office/powerpoint/2010/main" val="3943549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1c382910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Module 2 Presentation Questions</a:t>
            </a:r>
            <a:endParaRPr dirty="0"/>
          </a:p>
        </p:txBody>
      </p:sp>
      <p:sp>
        <p:nvSpPr>
          <p:cNvPr id="122" name="Google Shape;122;g71c382910d_0_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7620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 dirty="0"/>
              <a:t>Any questions on presentations for module 2? How are things going so far?</a:t>
            </a:r>
          </a:p>
        </p:txBody>
      </p:sp>
    </p:spTree>
    <p:extLst>
      <p:ext uri="{BB962C8B-B14F-4D97-AF65-F5344CB8AC3E}">
        <p14:creationId xmlns:p14="http://schemas.microsoft.com/office/powerpoint/2010/main" val="11588271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b="1" dirty="0"/>
          </a:p>
          <a:p>
            <a:pPr marL="76200" indent="0">
              <a:buNone/>
            </a:pPr>
            <a:r>
              <a:rPr lang="en-US" b="1" dirty="0"/>
              <a:t>This week:</a:t>
            </a:r>
          </a:p>
          <a:p>
            <a:r>
              <a:rPr lang="en-US" dirty="0"/>
              <a:t>Thursday: Module 2 Presentations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/>
              <a:t>Tuesday/Thursday: Module 2 Presentations</a:t>
            </a:r>
          </a:p>
          <a:p>
            <a:r>
              <a:rPr lang="en-US" dirty="0">
                <a:solidFill>
                  <a:srgbClr val="C00000"/>
                </a:solidFill>
              </a:rPr>
              <a:t>Friday: Extended Abstract on Interpretability</a:t>
            </a:r>
          </a:p>
        </p:txBody>
      </p:sp>
    </p:spTree>
    <p:extLst>
      <p:ext uri="{BB962C8B-B14F-4D97-AF65-F5344CB8AC3E}">
        <p14:creationId xmlns:p14="http://schemas.microsoft.com/office/powerpoint/2010/main" val="277236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6388892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4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4320" dirty="0"/>
              <a:t>Last Time: Approaches to Model Explanations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09EA63-AF1B-4349-948A-D131B77E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2350"/>
            <a:ext cx="12192000" cy="3573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945B49-8762-E342-B4F4-65D4FAB130D0}"/>
              </a:ext>
            </a:extLst>
          </p:cNvPr>
          <p:cNvSpPr txBox="1"/>
          <p:nvPr/>
        </p:nvSpPr>
        <p:spPr>
          <a:xfrm>
            <a:off x="0" y="6309772"/>
            <a:ext cx="4602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Bodria</a:t>
            </a:r>
            <a:r>
              <a:rPr lang="en-US" sz="2400" dirty="0"/>
              <a:t> et al, arxiv:2102.13076v1</a:t>
            </a:r>
          </a:p>
        </p:txBody>
      </p:sp>
    </p:spTree>
    <p:extLst>
      <p:ext uri="{BB962C8B-B14F-4D97-AF65-F5344CB8AC3E}">
        <p14:creationId xmlns:p14="http://schemas.microsoft.com/office/powerpoint/2010/main" val="136832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n-US" dirty="0"/>
              <a:t>Last Time: Use Cases</a:t>
            </a:r>
            <a:endParaRPr dirty="0"/>
          </a:p>
        </p:txBody>
      </p:sp>
      <p:graphicFrame>
        <p:nvGraphicFramePr>
          <p:cNvPr id="84" name="Google Shape;84;g71c82016f7_0_5"/>
          <p:cNvGraphicFramePr/>
          <p:nvPr/>
        </p:nvGraphicFramePr>
        <p:xfrm>
          <a:off x="263476" y="1762929"/>
          <a:ext cx="11664950" cy="3875970"/>
        </p:xfrm>
        <a:graphic>
          <a:graphicData uri="http://schemas.openxmlformats.org/drawingml/2006/table">
            <a:tbl>
              <a:tblPr firstRow="1" bandRow="1">
                <a:noFill/>
                <a:tableStyleId>{5A04CC6A-533F-41F1-990F-45FB056E221C}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Task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Sanity check and improve “correctness”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Action-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Policymaker/Action-Taker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Action-Taker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Individual(s) affected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Provide information that the individual can understand and ideally change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Local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Today: Understanding what the model is doing</a:t>
            </a:r>
            <a:endParaRPr dirty="0"/>
          </a:p>
        </p:txBody>
      </p:sp>
      <p:sp>
        <p:nvSpPr>
          <p:cNvPr id="96" name="Google Shape;96;p6"/>
          <p:cNvSpPr txBox="1">
            <a:spLocks noGrp="1"/>
          </p:cNvSpPr>
          <p:nvPr>
            <p:ph type="body" idx="1"/>
          </p:nvPr>
        </p:nvSpPr>
        <p:spPr>
          <a:xfrm>
            <a:off x="516267" y="1377242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Look at the model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Look at score distributions and calibration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Look at Feature </a:t>
            </a:r>
            <a:r>
              <a:rPr lang="en-US" dirty="0" err="1"/>
              <a:t>Importances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Look at contributions of </a:t>
            </a:r>
            <a:r>
              <a:rPr lang="en-US" i="1" dirty="0"/>
              <a:t>“feature groups“</a:t>
            </a:r>
            <a:endParaRPr i="1" dirty="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US" dirty="0"/>
              <a:t>Cross-Tabs on the “predictions”</a:t>
            </a: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Error Analysis</a:t>
            </a:r>
            <a:endParaRPr dirty="0"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179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c382910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Case Study</a:t>
            </a:r>
            <a:endParaRPr dirty="0"/>
          </a:p>
        </p:txBody>
      </p:sp>
      <p:sp>
        <p:nvSpPr>
          <p:cNvPr id="109" name="Google Shape;109;g71c382910d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A000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Childhood Vaccination in Mexico</a:t>
            </a:r>
            <a:endParaRPr dirty="0">
              <a:solidFill>
                <a:srgbClr val="8A000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95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How to interpret specific models</a:t>
            </a:r>
            <a:endParaRPr/>
          </a:p>
        </p:txBody>
      </p:sp>
      <p:sp>
        <p:nvSpPr>
          <p:cNvPr id="102" name="Google Shape;102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Decision Trees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KNN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SVMs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RFs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NNs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034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71c382910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Importances</a:t>
            </a:r>
            <a:endParaRPr/>
          </a:p>
        </p:txBody>
      </p:sp>
      <p:sp>
        <p:nvSpPr>
          <p:cNvPr id="109" name="Google Shape;109;g71c382910d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77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805</Words>
  <Application>Microsoft Macintosh PowerPoint</Application>
  <PresentationFormat>Widescreen</PresentationFormat>
  <Paragraphs>177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Consolas</vt:lpstr>
      <vt:lpstr>Simple Light</vt:lpstr>
      <vt:lpstr>PowerPoint Presentation</vt:lpstr>
      <vt:lpstr>Reminders</vt:lpstr>
      <vt:lpstr>PowerPoint Presentation</vt:lpstr>
      <vt:lpstr>Last Time: Approaches to Model Explanations</vt:lpstr>
      <vt:lpstr>Last Time: Use Cases</vt:lpstr>
      <vt:lpstr>Today: Understanding what the model is doing</vt:lpstr>
      <vt:lpstr>Case Study</vt:lpstr>
      <vt:lpstr>How to interpret specific models</vt:lpstr>
      <vt:lpstr>Feature Importances</vt:lpstr>
      <vt:lpstr>Leave one out feature groups</vt:lpstr>
      <vt:lpstr>Understanding Predictions</vt:lpstr>
      <vt:lpstr>Characterizing the top k predicted entities</vt:lpstr>
      <vt:lpstr>PowerPoint Presentation</vt:lpstr>
      <vt:lpstr>Cross-Tabs</vt:lpstr>
      <vt:lpstr>Cross-Tabs</vt:lpstr>
      <vt:lpstr>Example</vt:lpstr>
      <vt:lpstr>Error Analysis</vt:lpstr>
      <vt:lpstr>Module 2 Presentation Reminders</vt:lpstr>
      <vt:lpstr>Evaluating Explainable ML Methods</vt:lpstr>
      <vt:lpstr>Explainability vs Accuracy?</vt:lpstr>
      <vt:lpstr>Module 2 Presentation Questions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12</cp:revision>
  <dcterms:created xsi:type="dcterms:W3CDTF">2020-01-14T19:43:43Z</dcterms:created>
  <dcterms:modified xsi:type="dcterms:W3CDTF">2023-10-31T21:11:07Z</dcterms:modified>
</cp:coreProperties>
</file>