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02"/>
    <p:restoredTop sz="96327"/>
  </p:normalViewPr>
  <p:slideViewPr>
    <p:cSldViewPr snapToGrid="0">
      <p:cViewPr varScale="1">
        <p:scale>
          <a:sx n="131" d="100"/>
          <a:sy n="131" d="100"/>
        </p:scale>
        <p:origin x="184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097280" cy="109728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A9A3-4B19-90E3-E5B5-3B2646B059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20A7DD-A64A-AA08-B2AD-231F6AA8F3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67BA9-EBB3-5DA2-A12E-D3C218DA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42914-C1A0-C418-ED9D-E1F221FD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17D37-8CD8-FA4B-2359-457AFB8A1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31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3CA8B-F1D5-3C88-F750-C979881D1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9E64C-7813-5EA4-E923-DA721E417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823C4-8049-39E9-01C1-2CC6ABD14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C4EE2-79F2-698E-2046-1A9F8C8B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C5E1F-E2AA-A253-7523-AEC83E852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15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D0F44-34E1-9B9A-624C-E8156C91B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EDAFEA-19AF-3D32-E0E8-2CAC2C416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6B88-0B7B-4241-B8EA-F0DDE594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CF9A0-05A6-15C1-B83B-1D7268338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E438-4966-6003-8D86-02502D87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7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43FF-1152-8672-74CC-8F5DECA3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1FF6-9430-A791-078F-869D7ADB9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3B7F4-1448-5DA6-9BD9-A51E49975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381BD-1DC8-A0D3-13C1-E632F67BC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26284-784B-82ED-565B-BA4E6D42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385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4FD6-ECE3-9738-B72C-A453D098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BEB02-F316-0877-9966-CCB2CC375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D3067-F989-0E11-EDF7-CF83EF00D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144F-2A6D-D94B-6414-251377258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C7623-0E70-0514-0B0F-FE7E69AAF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29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63C7B-EB72-4EB0-1888-E8E3A3930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7A847-6969-BDCA-AC90-A0F044EA0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64B018-6F06-784E-1F8C-CF7D230B1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66AC5-011A-1364-54DA-E75E095C1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250F49-89E0-34E0-9E0A-396F6A97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3F640-C1C4-E320-D073-CB6938E3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AA64F-B354-300D-FCEF-1452F3FFA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03F5-8003-8BCC-B115-14FCEEAAB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4396B-B596-5DAC-401D-6D1E439E1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D104A-FB4F-7663-2B6A-9D7A85754A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4D4275-8612-F73C-CD7E-910B69A59D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269564-29C7-550A-B1CD-EA971E34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82963E-ECFB-8FD6-A4CA-40D86AD5A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C4D531-C196-C33C-8F06-F4B90C929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58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2327-8912-A3D3-CBCB-8D80E87E7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B47D5E-3600-0EE9-2A2A-8151C5EC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DB7D3-EA35-04F0-933A-61D285DF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709E2A-A689-E9D5-51DA-690B1A0A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35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812C0-67E1-EF12-667A-6DDD4C3F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59381-468A-C59E-9757-ECB6C11A8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59F77-9560-ED88-A419-07FEA8B1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825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3DA79-DFCE-37DC-AD4E-6771FE404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1538-4430-92A7-B1A2-B98429D7B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1517E-8637-74A9-9B6A-E19C3129B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944EC0-04B3-6E60-E8D1-7300B7BE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27486-12DE-D333-027C-E1451CF37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57C95-FB52-7C7D-AC25-AE2BA0675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4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FB42-199D-EC51-D739-4A0F4B080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EF5ED6-6EA9-4A78-C29F-7AD83BA88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D88E92-69AE-E890-B820-3209DAADD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A941A-35D2-A79B-E70A-D951B3E69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D1D1A-3E2D-D852-B43E-1C9E06E0C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90953-B6F3-27CD-B944-97A37BC3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47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9A8FE-E220-B704-087D-E99FFD01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CF0B-F746-4220-DED2-567E4FDBF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33B80-5FF2-CBF5-4BD1-0453371F3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BB9D6-1E69-244F-8DD7-2042E5980674}" type="datetimeFigureOut">
              <a:rPr lang="en-US" smtClean="0"/>
              <a:t>11/16/23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5D703-FE2C-6E91-C912-E0A806D88D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342D3-3854-2B0C-0B0F-FCA020C052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78DBE-DC70-C941-9665-A6074E8E3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3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4D0D5-E852-6FF4-F80C-6E1E39344D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70" y="1041400"/>
            <a:ext cx="10668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ML and </a:t>
            </a:r>
            <a:br>
              <a:rPr lang="en-US" dirty="0"/>
            </a:br>
            <a:r>
              <a:rPr lang="en-US" dirty="0"/>
              <a:t>“</a:t>
            </a:r>
            <a:r>
              <a:rPr lang="en-US" dirty="0" err="1"/>
              <a:t>Explainibility</a:t>
            </a:r>
            <a:r>
              <a:rPr lang="en-US" dirty="0"/>
              <a:t>” or “Interpretability”</a:t>
            </a:r>
          </a:p>
        </p:txBody>
      </p:sp>
    </p:spTree>
    <p:extLst>
      <p:ext uri="{BB962C8B-B14F-4D97-AF65-F5344CB8AC3E}">
        <p14:creationId xmlns:p14="http://schemas.microsoft.com/office/powerpoint/2010/main" val="292035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4582-14CE-DC81-3B8E-996506F4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293D-B670-54C6-568F-F6B6F0BA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Interpretability or Explainability is not a (well-defined) one-size-fits-all idea or concept</a:t>
            </a:r>
          </a:p>
          <a:p>
            <a:endParaRPr lang="en-US" dirty="0"/>
          </a:p>
          <a:p>
            <a:r>
              <a:rPr lang="en-US" dirty="0"/>
              <a:t>It is something that is consumed by a downstream human user so it needs to be designed for the needs, background, experience, and skill level of the user to help them achieve a task.</a:t>
            </a:r>
          </a:p>
          <a:p>
            <a:endParaRPr lang="en-US" dirty="0"/>
          </a:p>
          <a:p>
            <a:r>
              <a:rPr lang="en-US" dirty="0"/>
              <a:t>We can create a library of artifacts that can accompany/augment a model and/or it’s predictions and then mix and match them appropriately to help users achieve their tasks</a:t>
            </a:r>
          </a:p>
          <a:p>
            <a:endParaRPr lang="en-US" dirty="0"/>
          </a:p>
          <a:p>
            <a:r>
              <a:rPr lang="en-US" dirty="0"/>
              <a:t>We then need to define </a:t>
            </a:r>
          </a:p>
          <a:p>
            <a:pPr lvl="1"/>
            <a:r>
              <a:rPr lang="en-US" dirty="0"/>
              <a:t>Artifact-specific metrics to evaluate how good an artifacts is at doing what it claims to do</a:t>
            </a:r>
          </a:p>
          <a:p>
            <a:pPr lvl="1"/>
            <a:r>
              <a:rPr lang="en-US" dirty="0"/>
              <a:t>Task-specific metrics and evaluation to test effectiveness on the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237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493BF-5672-C260-11AB-0EA3B9C0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866" y="75476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/>
              <a:t>Tasks and Users</a:t>
            </a:r>
          </a:p>
        </p:txBody>
      </p:sp>
      <p:sp>
        <p:nvSpPr>
          <p:cNvPr id="7" name="AutoShape 2">
            <a:extLst>
              <a:ext uri="{FF2B5EF4-FFF2-40B4-BE49-F238E27FC236}">
                <a16:creationId xmlns:a16="http://schemas.microsoft.com/office/drawing/2014/main" id="{151A9501-F95C-A879-9E18-E1CAB6A25D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Google Shape;55;g71c82016f7_0_5">
            <a:extLst>
              <a:ext uri="{FF2B5EF4-FFF2-40B4-BE49-F238E27FC236}">
                <a16:creationId xmlns:a16="http://schemas.microsoft.com/office/drawing/2014/main" id="{F285D59C-1047-321D-ABDB-BEC47F1BD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7483948"/>
              </p:ext>
            </p:extLst>
          </p:nvPr>
        </p:nvGraphicFramePr>
        <p:xfrm>
          <a:off x="2891866" y="1511134"/>
          <a:ext cx="9004770" cy="4935607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197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4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8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51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800" b="0" u="none" strike="noStrike" cap="none" spc="0" dirty="0">
                          <a:solidFill>
                            <a:schemeClr val="bg1"/>
                          </a:solidFill>
                        </a:rPr>
                        <a:t>Use Case</a:t>
                      </a:r>
                      <a:endParaRPr sz="2800" b="0" u="none" strike="noStrike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116972" marR="116972" marT="87726" marB="584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800" b="0" u="none" strike="noStrike" cap="none" spc="0">
                          <a:solidFill>
                            <a:schemeClr val="bg1"/>
                          </a:solidFill>
                        </a:rPr>
                        <a:t>User</a:t>
                      </a:r>
                      <a:endParaRPr sz="2800" b="0" u="none" strike="noStrike" cap="none" spc="0">
                        <a:solidFill>
                          <a:schemeClr val="bg1"/>
                        </a:solidFill>
                      </a:endParaRPr>
                    </a:p>
                  </a:txBody>
                  <a:tcPr marL="116972" marR="116972" marT="87726" marB="584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en-US" sz="2800" b="0" u="none" strike="noStrike" cap="none" spc="0">
                          <a:solidFill>
                            <a:schemeClr val="bg1"/>
                          </a:solidFill>
                        </a:rPr>
                        <a:t>Goal</a:t>
                      </a:r>
                      <a:endParaRPr sz="2800" b="0" u="none" strike="noStrike" cap="none" spc="0">
                        <a:solidFill>
                          <a:schemeClr val="bg1"/>
                        </a:solidFill>
                      </a:endParaRPr>
                    </a:p>
                  </a:txBody>
                  <a:tcPr marL="116972" marR="116972" marT="87726" marB="58474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74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</a:rPr>
                        <a:t>Debugging</a:t>
                      </a:r>
                      <a:endParaRPr sz="2400" u="none" strike="noStrike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ML Developer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Sanity check, Leakage, 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034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Improving performance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Action-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taker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Decide to agree or override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74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Trust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</a:rPr>
                        <a:t>Decisionmaker/Action-Taker</a:t>
                      </a:r>
                      <a:endParaRPr sz="2400" u="none" strike="noStrike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Model use =&gt; better outcomes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74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Interventions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Action-Taker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Improve outcomes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747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Recourse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>
                          <a:solidFill>
                            <a:schemeClr val="tx1"/>
                          </a:solidFill>
                        </a:rPr>
                        <a:t>Individual affected</a:t>
                      </a:r>
                      <a:endParaRPr sz="2400" u="none" strike="noStrike" cap="none" spc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900"/>
                        <a:buFont typeface="Arial"/>
                        <a:buNone/>
                      </a:pPr>
                      <a:r>
                        <a:rPr lang="en-US" sz="2400" u="none" strike="noStrike" cap="none" spc="0" dirty="0">
                          <a:solidFill>
                            <a:schemeClr val="tx1"/>
                          </a:solidFill>
                        </a:rPr>
                        <a:t>Recourse</a:t>
                      </a:r>
                      <a:endParaRPr sz="2400" u="none" strike="noStrike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16972" marR="116972" marT="87726" marB="5847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41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CE95D-73FF-336D-1E9E-E2C48481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34DD3-3701-B92B-8DEB-0C34AAC8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”Feature </a:t>
            </a:r>
            <a:r>
              <a:rPr lang="en-US" dirty="0" err="1"/>
              <a:t>Importances</a:t>
            </a:r>
            <a:r>
              <a:rPr lang="en-US" dirty="0"/>
              <a:t>”</a:t>
            </a:r>
          </a:p>
          <a:p>
            <a:r>
              <a:rPr lang="en-US" dirty="0"/>
              <a:t>Calibrated probabilities</a:t>
            </a:r>
          </a:p>
          <a:p>
            <a:r>
              <a:rPr lang="en-US" dirty="0"/>
              <a:t>Uncertainty estimates</a:t>
            </a:r>
          </a:p>
          <a:p>
            <a:r>
              <a:rPr lang="en-US" dirty="0"/>
              <a:t>Sensitivity analysis</a:t>
            </a:r>
          </a:p>
          <a:p>
            <a:r>
              <a:rPr lang="en-US" dirty="0"/>
              <a:t>Impact of Removing a Feature </a:t>
            </a:r>
          </a:p>
          <a:p>
            <a:r>
              <a:rPr lang="en-US" dirty="0"/>
              <a:t>Sample Importance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7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F219-299D-4D19-5BB9-3AE5B922C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characteristics do we want? And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45BF4-0C23-5FB5-E804-D67350FB0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Fidelity/Faithfulness?</a:t>
            </a:r>
          </a:p>
          <a:p>
            <a:r>
              <a:rPr lang="en-US" dirty="0"/>
              <a:t>Stability?</a:t>
            </a:r>
          </a:p>
          <a:p>
            <a:pPr lvl="1"/>
            <a:r>
              <a:rPr lang="en-US" dirty="0"/>
              <a:t>When inputs are perturbed?</a:t>
            </a:r>
          </a:p>
          <a:p>
            <a:pPr lvl="1"/>
            <a:r>
              <a:rPr lang="en-US" dirty="0"/>
              <a:t>When different hyperparameters are used?</a:t>
            </a:r>
          </a:p>
          <a:p>
            <a:r>
              <a:rPr lang="en-US" dirty="0"/>
              <a:t>What else?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659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54582-14CE-DC81-3B8E-996506F4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C293D-B670-54C6-568F-F6B6F0BAD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Interpretability or Explainability is not a (well-defined) one-size-fits-all idea or concept</a:t>
            </a:r>
          </a:p>
          <a:p>
            <a:endParaRPr lang="en-US" dirty="0"/>
          </a:p>
          <a:p>
            <a:r>
              <a:rPr lang="en-US" dirty="0"/>
              <a:t>It is something that is consumed by a downstream human user so it needs to be designed for the needs, background, experience, and skill level of the user to help them achieve a task.</a:t>
            </a:r>
          </a:p>
          <a:p>
            <a:endParaRPr lang="en-US" dirty="0"/>
          </a:p>
          <a:p>
            <a:r>
              <a:rPr lang="en-US" dirty="0"/>
              <a:t>We can create a library of artifacts that can accompany/augment a model and/or it’s predictions and then mix and match them appropriately to help users achieve their tasks</a:t>
            </a:r>
          </a:p>
          <a:p>
            <a:endParaRPr lang="en-US" dirty="0"/>
          </a:p>
          <a:p>
            <a:r>
              <a:rPr lang="en-US" dirty="0"/>
              <a:t>We then need to define </a:t>
            </a:r>
          </a:p>
          <a:p>
            <a:pPr lvl="1"/>
            <a:r>
              <a:rPr lang="en-US" dirty="0"/>
              <a:t>Artifact-specific metrics to evaluate how good an artifacts is at doing what it claims to do</a:t>
            </a:r>
          </a:p>
          <a:p>
            <a:pPr lvl="1"/>
            <a:r>
              <a:rPr lang="en-US" dirty="0"/>
              <a:t>Task-specific metrics and evaluation to test effectiveness on the task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505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328</Words>
  <Application>Microsoft Macintosh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ML and  “Explainibility” or “Interpretability”</vt:lpstr>
      <vt:lpstr>Takeaways</vt:lpstr>
      <vt:lpstr>Tasks and Users</vt:lpstr>
      <vt:lpstr>Artifacts</vt:lpstr>
      <vt:lpstr>What characteristics do we want? And when?</vt:lpstr>
      <vt:lpstr>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and  “Explainibility” or “Interpretability”</dc:title>
  <dc:creator>Rayid Ghani</dc:creator>
  <cp:lastModifiedBy>Rayid Ghani</cp:lastModifiedBy>
  <cp:revision>3</cp:revision>
  <dcterms:created xsi:type="dcterms:W3CDTF">2023-11-16T04:26:58Z</dcterms:created>
  <dcterms:modified xsi:type="dcterms:W3CDTF">2023-11-16T22:02:20Z</dcterms:modified>
</cp:coreProperties>
</file>