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98" r:id="rId3"/>
    <p:sldId id="296" r:id="rId4"/>
    <p:sldId id="257" r:id="rId5"/>
    <p:sldId id="261" r:id="rId6"/>
    <p:sldId id="297" r:id="rId7"/>
    <p:sldId id="260" r:id="rId8"/>
    <p:sldId id="262" r:id="rId9"/>
    <p:sldId id="263" r:id="rId10"/>
    <p:sldId id="295" r:id="rId11"/>
    <p:sldId id="299" r:id="rId12"/>
    <p:sldId id="264" r:id="rId13"/>
    <p:sldId id="267" r:id="rId14"/>
    <p:sldId id="269" r:id="rId15"/>
    <p:sldId id="270" r:id="rId16"/>
    <p:sldId id="272" r:id="rId17"/>
    <p:sldId id="273" r:id="rId18"/>
  </p:sldIdLst>
  <p:sldSz cx="9144000" cy="5143500" type="screen16x9"/>
  <p:notesSz cx="6858000" cy="9144000"/>
  <p:embeddedFontLst>
    <p:embeddedFont>
      <p:font typeface="Lato" panose="020F0502020204030203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9"/>
    <p:restoredTop sz="94762"/>
  </p:normalViewPr>
  <p:slideViewPr>
    <p:cSldViewPr snapToGrid="0">
      <p:cViewPr varScale="1">
        <p:scale>
          <a:sx n="150" d="100"/>
          <a:sy n="150" d="100"/>
        </p:scale>
        <p:origin x="168" y="3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3881" y="365615"/>
          <a:ext cx="1697026" cy="1018215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Scope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Goals, Actions, Data, Analysis, Ethics</a:t>
          </a:r>
        </a:p>
      </dsp:txBody>
      <dsp:txXfrm>
        <a:off x="33703" y="395437"/>
        <a:ext cx="1637382" cy="958571"/>
      </dsp:txXfrm>
    </dsp:sp>
    <dsp:sp modelId="{A58869D2-B78E-DD40-ACB3-9F052F33CBCE}">
      <dsp:nvSpPr>
        <dsp:cNvPr id="0" name=""/>
        <dsp:cNvSpPr/>
      </dsp:nvSpPr>
      <dsp:spPr>
        <a:xfrm>
          <a:off x="1850246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850246" y="748464"/>
        <a:ext cx="251838" cy="252518"/>
      </dsp:txXfrm>
    </dsp:sp>
    <dsp:sp modelId="{C234DD4B-5CB7-E549-AD0E-83532D584FCF}">
      <dsp:nvSpPr>
        <dsp:cNvPr id="0" name=""/>
        <dsp:cNvSpPr/>
      </dsp:nvSpPr>
      <dsp:spPr>
        <a:xfrm>
          <a:off x="2379718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Get 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Store 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Link Data</a:t>
          </a:r>
        </a:p>
      </dsp:txBody>
      <dsp:txXfrm>
        <a:off x="2409540" y="395437"/>
        <a:ext cx="1637382" cy="958571"/>
      </dsp:txXfrm>
    </dsp:sp>
    <dsp:sp modelId="{16C02E65-2210-C24E-8692-38A2A70EC148}">
      <dsp:nvSpPr>
        <dsp:cNvPr id="0" name=""/>
        <dsp:cNvSpPr/>
      </dsp:nvSpPr>
      <dsp:spPr>
        <a:xfrm>
          <a:off x="4226083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226083" y="748464"/>
        <a:ext cx="251838" cy="252518"/>
      </dsp:txXfrm>
    </dsp:sp>
    <dsp:sp modelId="{FBF1C564-B2B8-4C41-BE63-B8171F8EB76E}">
      <dsp:nvSpPr>
        <dsp:cNvPr id="0" name=""/>
        <dsp:cNvSpPr/>
      </dsp:nvSpPr>
      <dsp:spPr>
        <a:xfrm>
          <a:off x="4755555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Exploration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Entities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temporal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Spatial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…</a:t>
          </a:r>
        </a:p>
      </dsp:txBody>
      <dsp:txXfrm>
        <a:off x="4785377" y="395437"/>
        <a:ext cx="1637382" cy="958571"/>
      </dsp:txXfrm>
    </dsp:sp>
    <dsp:sp modelId="{680472FB-1DED-B043-9C18-8E9AFCBED6E9}">
      <dsp:nvSpPr>
        <dsp:cNvPr id="0" name=""/>
        <dsp:cNvSpPr/>
      </dsp:nvSpPr>
      <dsp:spPr>
        <a:xfrm>
          <a:off x="6601919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601919" y="748464"/>
        <a:ext cx="251838" cy="252518"/>
      </dsp:txXfrm>
    </dsp:sp>
    <dsp:sp modelId="{CC8F3904-974E-2647-9B88-B6062079D1ED}">
      <dsp:nvSpPr>
        <dsp:cNvPr id="0" name=""/>
        <dsp:cNvSpPr/>
      </dsp:nvSpPr>
      <dsp:spPr>
        <a:xfrm>
          <a:off x="7131392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Rows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Labels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Features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Models</a:t>
          </a:r>
        </a:p>
      </dsp:txBody>
      <dsp:txXfrm>
        <a:off x="7161214" y="395437"/>
        <a:ext cx="1637382" cy="958571"/>
      </dsp:txXfrm>
    </dsp:sp>
    <dsp:sp modelId="{5383FDA3-64FA-604A-8CAF-995772572DB0}">
      <dsp:nvSpPr>
        <dsp:cNvPr id="0" name=""/>
        <dsp:cNvSpPr/>
      </dsp:nvSpPr>
      <dsp:spPr>
        <a:xfrm rot="5400000">
          <a:off x="7800020" y="1502623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7853646" y="1533170"/>
        <a:ext cx="252518" cy="251838"/>
      </dsp:txXfrm>
    </dsp:sp>
    <dsp:sp modelId="{F11F753D-D453-BC4F-BACE-C4F8A11ECEA5}">
      <dsp:nvSpPr>
        <dsp:cNvPr id="0" name=""/>
        <dsp:cNvSpPr/>
      </dsp:nvSpPr>
      <dsp:spPr>
        <a:xfrm>
          <a:off x="7131392" y="2062642"/>
          <a:ext cx="1697026" cy="101821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 Selection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Train-Test Splits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Performance Metrics</a:t>
          </a:r>
        </a:p>
      </dsp:txBody>
      <dsp:txXfrm>
        <a:off x="7161214" y="2092464"/>
        <a:ext cx="1637382" cy="958571"/>
      </dsp:txXfrm>
    </dsp:sp>
    <dsp:sp modelId="{F8E19199-589F-1946-8222-73EA4584121E}">
      <dsp:nvSpPr>
        <dsp:cNvPr id="0" name=""/>
        <dsp:cNvSpPr/>
      </dsp:nvSpPr>
      <dsp:spPr>
        <a:xfrm rot="10800000">
          <a:off x="6622284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6730215" y="2445490"/>
        <a:ext cx="251838" cy="252518"/>
      </dsp:txXfrm>
    </dsp:sp>
    <dsp:sp modelId="{529FCC09-4687-E147-80E8-2EB7609DC9CF}">
      <dsp:nvSpPr>
        <dsp:cNvPr id="0" name=""/>
        <dsp:cNvSpPr/>
      </dsp:nvSpPr>
      <dsp:spPr>
        <a:xfrm>
          <a:off x="4755555" y="2062642"/>
          <a:ext cx="1697026" cy="1018215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 Interpretation</a:t>
          </a:r>
        </a:p>
      </dsp:txBody>
      <dsp:txXfrm>
        <a:off x="4785377" y="2092464"/>
        <a:ext cx="1637382" cy="958571"/>
      </dsp:txXfrm>
    </dsp:sp>
    <dsp:sp modelId="{5381123D-2C93-3241-8E06-B77D04CAE8EC}">
      <dsp:nvSpPr>
        <dsp:cNvPr id="0" name=""/>
        <dsp:cNvSpPr/>
      </dsp:nvSpPr>
      <dsp:spPr>
        <a:xfrm rot="10800000">
          <a:off x="4246447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4354378" y="2445490"/>
        <a:ext cx="251838" cy="252518"/>
      </dsp:txXfrm>
    </dsp:sp>
    <dsp:sp modelId="{1850AAD1-4903-FE47-A71D-0B73E666CD99}">
      <dsp:nvSpPr>
        <dsp:cNvPr id="0" name=""/>
        <dsp:cNvSpPr/>
      </dsp:nvSpPr>
      <dsp:spPr>
        <a:xfrm>
          <a:off x="2379718" y="2062642"/>
          <a:ext cx="1697026" cy="10182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Dealing with Bias and Fairness</a:t>
          </a:r>
        </a:p>
      </dsp:txBody>
      <dsp:txXfrm>
        <a:off x="2409540" y="2092464"/>
        <a:ext cx="1637382" cy="958571"/>
      </dsp:txXfrm>
    </dsp:sp>
    <dsp:sp modelId="{D7CE2DAE-ABF0-9641-AE1A-0DB79AEBD84A}">
      <dsp:nvSpPr>
        <dsp:cNvPr id="0" name=""/>
        <dsp:cNvSpPr/>
      </dsp:nvSpPr>
      <dsp:spPr>
        <a:xfrm rot="10800000">
          <a:off x="1870610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978541" y="2445490"/>
        <a:ext cx="251838" cy="252518"/>
      </dsp:txXfrm>
    </dsp:sp>
    <dsp:sp modelId="{0538887E-FF31-324E-B401-E87E44AFF0AA}">
      <dsp:nvSpPr>
        <dsp:cNvPr id="0" name=""/>
        <dsp:cNvSpPr/>
      </dsp:nvSpPr>
      <dsp:spPr>
        <a:xfrm>
          <a:off x="3881" y="2062642"/>
          <a:ext cx="1697026" cy="1018215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Field Trial Design</a:t>
          </a:r>
        </a:p>
      </dsp:txBody>
      <dsp:txXfrm>
        <a:off x="33703" y="2092464"/>
        <a:ext cx="1637382" cy="958571"/>
      </dsp:txXfrm>
    </dsp:sp>
    <dsp:sp modelId="{92EB25B1-D4AE-754E-BD44-115E26D1FF80}">
      <dsp:nvSpPr>
        <dsp:cNvPr id="0" name=""/>
        <dsp:cNvSpPr/>
      </dsp:nvSpPr>
      <dsp:spPr>
        <a:xfrm rot="5400000">
          <a:off x="672509" y="3199649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726135" y="3230196"/>
        <a:ext cx="252518" cy="251838"/>
      </dsp:txXfrm>
    </dsp:sp>
    <dsp:sp modelId="{C225C079-1737-3742-99A0-0A7B593214FB}">
      <dsp:nvSpPr>
        <dsp:cNvPr id="0" name=""/>
        <dsp:cNvSpPr/>
      </dsp:nvSpPr>
      <dsp:spPr>
        <a:xfrm>
          <a:off x="3881" y="3759668"/>
          <a:ext cx="1697026" cy="10182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Deployment</a:t>
          </a:r>
        </a:p>
      </dsp:txBody>
      <dsp:txXfrm>
        <a:off x="33703" y="3789490"/>
        <a:ext cx="1637382" cy="958571"/>
      </dsp:txXfrm>
    </dsp:sp>
    <dsp:sp modelId="{C8297064-9915-AB4E-A9CB-FFEA8FC197B9}">
      <dsp:nvSpPr>
        <dsp:cNvPr id="0" name=""/>
        <dsp:cNvSpPr/>
      </dsp:nvSpPr>
      <dsp:spPr>
        <a:xfrm>
          <a:off x="1850246" y="4058345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850246" y="4142517"/>
        <a:ext cx="251838" cy="252518"/>
      </dsp:txXfrm>
    </dsp:sp>
    <dsp:sp modelId="{098F0226-B690-1B45-B506-7C933BFB7998}">
      <dsp:nvSpPr>
        <dsp:cNvPr id="0" name=""/>
        <dsp:cNvSpPr/>
      </dsp:nvSpPr>
      <dsp:spPr>
        <a:xfrm>
          <a:off x="2379718" y="3759668"/>
          <a:ext cx="1697026" cy="101821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Monitoring</a:t>
          </a:r>
        </a:p>
      </dsp:txBody>
      <dsp:txXfrm>
        <a:off x="2409540" y="3789490"/>
        <a:ext cx="1637382" cy="958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d8ed670a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d8ed670a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d8ed670a8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d8ed670a8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d8ed670a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d8ed670a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be creating accounts on Wednesday and send around instructions about connecting to the course infrastructure once they’re ready for you to log 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d8ed670a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d8ed670a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d8ed670a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d8ed670a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d8ed670a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d8ed670a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66cd253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66cd253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66cd2537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66cd2537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ML students, previous iterations of this class probably involved some readings and assignments in each of these areas. This semester, we’re taking a more hands-on project-focused approach.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d8ed670a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d8ed670a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d8ed670a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d8ed670a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d8ed670a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d8ed670a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think you’re likely to drop, please let us know sooner rather than later so we can balance teams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25" cy="8417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75" cy="3935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3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-10650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-21275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-21275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sg/MLinPractice#schedul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B2bP-jzTR28Oz6VAzsB6DtaWWfoe_jLxHrAU2JbvIEc/edit#gid=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b_VGmx3685DNY48WLf5TgUMLAj8CFdt6?authuser=2#scrollTo=VIedu1vjE8P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Machine Learning in Practice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Rayid Ghani</a:t>
            </a:r>
            <a:endParaRPr dirty="0"/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63436"/>
          <a:stretch/>
        </p:blipFill>
        <p:spPr>
          <a:xfrm>
            <a:off x="2757488" y="3818150"/>
            <a:ext cx="3629025" cy="403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35350" y="0"/>
          <a:ext cx="883230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-1" y="23649"/>
            <a:ext cx="9088821" cy="316098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404125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2B01-FB65-BE45-B088-DBD593E5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1669A-E55D-9344-BE22-8F89B1EF0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 1: End-to-end ML Pipeline</a:t>
            </a:r>
          </a:p>
          <a:p>
            <a:pPr lvl="1"/>
            <a:r>
              <a:rPr lang="en-US" dirty="0"/>
              <a:t>Formulation, Modeling Setup, Features, Models, Model Selection</a:t>
            </a:r>
          </a:p>
          <a:p>
            <a:endParaRPr lang="en-US" dirty="0"/>
          </a:p>
          <a:p>
            <a:r>
              <a:rPr lang="en-US" dirty="0"/>
              <a:t>Module 2: Model Interpretability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Module 3: Fairness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38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3"/>
              </a:rPr>
              <a:t>Class Schedule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Attendance (is not optional)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Platforms: </a:t>
            </a: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Latest content will be on </a:t>
            </a:r>
            <a:r>
              <a:rPr lang="en-US" sz="1600" b="1" dirty="0" err="1">
                <a:solidFill>
                  <a:schemeClr val="dk1"/>
                </a:solidFill>
              </a:rPr>
              <a:t>github</a:t>
            </a:r>
            <a:endParaRPr lang="en-US" sz="1600" b="1" dirty="0">
              <a:solidFill>
                <a:schemeClr val="dk1"/>
              </a:solidFill>
            </a:endParaRP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b="1" dirty="0">
                <a:solidFill>
                  <a:schemeClr val="dk1"/>
                </a:solidFill>
              </a:rPr>
              <a:t>Canvas</a:t>
            </a:r>
            <a:r>
              <a:rPr lang="en" sz="1600" dirty="0">
                <a:solidFill>
                  <a:schemeClr val="dk1"/>
                </a:solidFill>
              </a:rPr>
              <a:t> (for assignment submissions)</a:t>
            </a: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b="1" dirty="0">
                <a:solidFill>
                  <a:schemeClr val="dk1"/>
                </a:solidFill>
              </a:rPr>
              <a:t>Slack (and email)</a:t>
            </a:r>
            <a:r>
              <a:rPr lang="en" sz="1600" dirty="0">
                <a:solidFill>
                  <a:schemeClr val="dk1"/>
                </a:solidFill>
              </a:rPr>
              <a:t> for communications and project and teamwork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dirty="0">
                <a:solidFill>
                  <a:schemeClr val="dk1"/>
                </a:solidFill>
              </a:rPr>
              <a:t>Office hours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TA support</a:t>
            </a:r>
            <a:endParaRPr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Teams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Y</a:t>
            </a:r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" dirty="0">
                <a:solidFill>
                  <a:schemeClr val="tx1"/>
                </a:solidFill>
              </a:rPr>
              <a:t>u should create 5-person teams by the end of this week (and </a:t>
            </a:r>
            <a:r>
              <a:rPr lang="en" dirty="0">
                <a:solidFill>
                  <a:schemeClr val="tx1"/>
                </a:solidFill>
                <a:hlinkClick r:id="rId3"/>
              </a:rPr>
              <a:t>fill out the spreadsheet</a:t>
            </a:r>
            <a:r>
              <a:rPr lang="en" dirty="0">
                <a:solidFill>
                  <a:schemeClr val="tx1"/>
                </a:solidFill>
              </a:rPr>
              <a:t> to let us know)</a:t>
            </a:r>
            <a:br>
              <a:rPr lang="en" dirty="0">
                <a:solidFill>
                  <a:schemeClr val="tx1"/>
                </a:solidFill>
              </a:rPr>
            </a:b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</a:t>
            </a:r>
            <a:endParaRPr dirty="0"/>
          </a:p>
        </p:txBody>
      </p:sp>
      <p:sp>
        <p:nvSpPr>
          <p:cNvPr id="165" name="Google Shape;16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None/>
            </a:pPr>
            <a:endParaRPr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2" name="Picture 1">
            <a:hlinkClick r:id="rId3"/>
            <a:extLst>
              <a:ext uri="{FF2B5EF4-FFF2-40B4-BE49-F238E27FC236}">
                <a16:creationId xmlns:a16="http://schemas.microsoft.com/office/drawing/2014/main" id="{7754616C-B13B-734C-9D90-D3E25C1D8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17724"/>
            <a:ext cx="9144000" cy="4125775"/>
          </a:xfrm>
          <a:prstGeom prst="rect">
            <a:avLst/>
          </a:prstGeom>
        </p:spPr>
      </p:pic>
      <p:pic>
        <p:nvPicPr>
          <p:cNvPr id="1026" name="Picture 2" descr="DonorsChoose: Support a classroom. Build a future.">
            <a:extLst>
              <a:ext uri="{FF2B5EF4-FFF2-40B4-BE49-F238E27FC236}">
                <a16:creationId xmlns:a16="http://schemas.microsoft.com/office/drawing/2014/main" id="{63585741-D5E1-0C49-9B35-C444E3CCF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927" y="1033625"/>
            <a:ext cx="2490073" cy="130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 Setup Options</a:t>
            </a:r>
            <a:endParaRPr dirty="0"/>
          </a:p>
        </p:txBody>
      </p:sp>
      <p:sp>
        <p:nvSpPr>
          <p:cNvPr id="177" name="Google Shape;177;p29"/>
          <p:cNvSpPr txBox="1">
            <a:spLocks noGrp="1"/>
          </p:cNvSpPr>
          <p:nvPr>
            <p:ph type="body" idx="1"/>
          </p:nvPr>
        </p:nvSpPr>
        <p:spPr>
          <a:xfrm>
            <a:off x="58282" y="1017725"/>
            <a:ext cx="8774018" cy="3880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Get set up on </a:t>
            </a:r>
            <a:r>
              <a:rPr lang="en-US" dirty="0" err="1"/>
              <a:t>github</a:t>
            </a:r>
            <a:r>
              <a:rPr lang="en-US" dirty="0"/>
              <a:t> for your project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Nice to have: get familiar with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Postgresql</a:t>
            </a:r>
            <a:r>
              <a:rPr lang="en" dirty="0"/>
              <a:t> (to analyze and query data)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*nix command line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 for next class</a:t>
            </a:r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Reading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Project Scoping guide</a:t>
            </a:r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" dirty="0"/>
          </a:p>
          <a:p>
            <a:pPr lvl="0"/>
            <a:r>
              <a:rPr lang="en-US" dirty="0"/>
              <a:t>Assignment</a:t>
            </a:r>
          </a:p>
          <a:p>
            <a:pPr lvl="1">
              <a:spcBef>
                <a:spcPts val="0"/>
              </a:spcBef>
            </a:pPr>
            <a:r>
              <a:rPr lang="en-US" dirty="0"/>
              <a:t>Project Team Selections (end of week): link in canvas</a:t>
            </a:r>
          </a:p>
          <a:p>
            <a:pPr lvl="1">
              <a:spcBef>
                <a:spcPts val="0"/>
              </a:spcBef>
            </a:pPr>
            <a:r>
              <a:rPr lang="en-US" dirty="0"/>
              <a:t>Individual project: First pass on the ML project (due next Tuesday)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139700" indent="0">
              <a:buSzPts val="1400"/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BABBF-84F2-1548-81DC-DF68B68C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want/expect to learn from this class?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B2B04-87BF-BC4F-A364-35F45920A0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5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8D306-3C8A-6D45-BCD9-A0B65409F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class exist?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50762-270A-9D48-9911-FB65D98E5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Exposure and experience solving end-to-end real-world problems with ML</a:t>
            </a:r>
          </a:p>
          <a:p>
            <a:endParaRPr lang="en-US" dirty="0"/>
          </a:p>
          <a:p>
            <a:pPr lvl="1"/>
            <a:r>
              <a:rPr lang="en-US" dirty="0"/>
              <a:t>Beyond methods and models</a:t>
            </a:r>
          </a:p>
          <a:p>
            <a:pPr lvl="1"/>
            <a:r>
              <a:rPr lang="en-US" dirty="0"/>
              <a:t>Beyond simplifying assumptions</a:t>
            </a:r>
          </a:p>
          <a:p>
            <a:pPr lvl="1"/>
            <a:r>
              <a:rPr lang="en-US" dirty="0"/>
              <a:t>Beyond general-purpose, one-size-fits-all setups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0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want you to learn from this class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How to responsibly and effectively solve real-world problems using ML</a:t>
            </a:r>
          </a:p>
          <a:p>
            <a:pPr marL="857250" lvl="1" indent="-28575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" sz="1600" dirty="0">
                <a:solidFill>
                  <a:schemeClr val="tx1"/>
                </a:solidFill>
              </a:rPr>
              <a:t>Understand the *entire* Machine Learning process (and get hands-on e</a:t>
            </a:r>
            <a:r>
              <a:rPr lang="en-US" sz="1600" dirty="0" err="1">
                <a:solidFill>
                  <a:schemeClr val="tx1"/>
                </a:solidFill>
              </a:rPr>
              <a:t>xp</a:t>
            </a:r>
            <a:r>
              <a:rPr lang="en" sz="1600" dirty="0" err="1">
                <a:solidFill>
                  <a:schemeClr val="tx1"/>
                </a:solidFill>
              </a:rPr>
              <a:t>erience</a:t>
            </a:r>
            <a:r>
              <a:rPr lang="en" sz="1600" dirty="0">
                <a:solidFill>
                  <a:schemeClr val="tx1"/>
                </a:solidFill>
              </a:rPr>
              <a:t> doing a lot of it)</a:t>
            </a:r>
          </a:p>
          <a:p>
            <a:pPr marL="857250" lvl="1" indent="-28575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1600" dirty="0">
                <a:solidFill>
                  <a:schemeClr val="tx1"/>
                </a:solidFill>
              </a:rPr>
              <a:t>Build (and use) reusable ML pipelines</a:t>
            </a:r>
          </a:p>
          <a:p>
            <a:pPr marL="857250" lvl="1" indent="-28575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1600" dirty="0">
                <a:solidFill>
                  <a:schemeClr val="tx1"/>
                </a:solidFill>
              </a:rPr>
              <a:t>Learn how to formulate ML problems, use, understand, evaluate, and communicate ML methods (that you have covered in earlier classes) in the context of a real problem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200382" y="1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is this course different than typical ML classes you’ve taken before?</a:t>
            </a:r>
            <a:endParaRPr dirty="0"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</a:rPr>
              <a:t>We’ll assume everyone knows </a:t>
            </a:r>
          </a:p>
          <a:p>
            <a:pPr marL="34290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</a:rPr>
              <a:t>M</a:t>
            </a:r>
            <a:r>
              <a:rPr lang="en" sz="2000" dirty="0" err="1">
                <a:solidFill>
                  <a:schemeClr val="dk1"/>
                </a:solidFill>
              </a:rPr>
              <a:t>ethods</a:t>
            </a:r>
            <a:r>
              <a:rPr lang="en" sz="2000" dirty="0">
                <a:solidFill>
                  <a:schemeClr val="dk1"/>
                </a:solidFill>
              </a:rPr>
              <a:t>/algorithms/models</a:t>
            </a:r>
          </a:p>
          <a:p>
            <a:pPr marL="34290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</a:rPr>
              <a:t>A</a:t>
            </a:r>
            <a:r>
              <a:rPr lang="en" sz="2000" dirty="0" err="1">
                <a:solidFill>
                  <a:schemeClr val="dk1"/>
                </a:solidFill>
              </a:rPr>
              <a:t>ssumptions</a:t>
            </a:r>
            <a:r>
              <a:rPr lang="en" sz="2000" dirty="0">
                <a:solidFill>
                  <a:schemeClr val="dk1"/>
                </a:solidFill>
              </a:rPr>
              <a:t> behind them</a:t>
            </a:r>
          </a:p>
          <a:p>
            <a:pPr marL="34290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</a:rPr>
              <a:t>H</a:t>
            </a:r>
            <a:r>
              <a:rPr lang="en" sz="2000" dirty="0">
                <a:solidFill>
                  <a:schemeClr val="dk1"/>
                </a:solidFill>
              </a:rPr>
              <a:t>ow to implement them </a:t>
            </a:r>
          </a:p>
          <a:p>
            <a:pPr marL="342900">
              <a:spcBef>
                <a:spcPts val="600"/>
              </a:spcBef>
              <a:buClr>
                <a:schemeClr val="dk1"/>
              </a:buClr>
              <a:buSzPts val="1100"/>
            </a:pPr>
            <a:endParaRPr lang="en" sz="2400" dirty="0">
              <a:solidFill>
                <a:schemeClr val="dk1"/>
              </a:solidFill>
            </a:endParaRP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en" sz="2400" dirty="0">
                <a:solidFill>
                  <a:schemeClr val="dk1"/>
                </a:solidFill>
              </a:rPr>
              <a:t>And focus on everything else that comes before the matrix and after the models are built (99% of the work done in a real-world project)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00A9-8548-B248-98B9-9D00329A8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3EC99-8347-3241-AC32-A2F7A07D61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Pass/Fail</a:t>
            </a:r>
          </a:p>
          <a:p>
            <a:endParaRPr lang="en-US" dirty="0"/>
          </a:p>
          <a:p>
            <a:r>
              <a:rPr lang="en-US" dirty="0"/>
              <a:t>We want the focus to be on learning and not on the grade. </a:t>
            </a:r>
          </a:p>
          <a:p>
            <a:endParaRPr lang="en-US" dirty="0"/>
          </a:p>
          <a:p>
            <a:r>
              <a:rPr lang="en-US" dirty="0"/>
              <a:t>Levels of learning</a:t>
            </a:r>
          </a:p>
          <a:p>
            <a:pPr lvl="1"/>
            <a:r>
              <a:rPr lang="en-US" dirty="0"/>
              <a:t>Exposed to information covered in this course</a:t>
            </a:r>
          </a:p>
          <a:p>
            <a:pPr lvl="1"/>
            <a:r>
              <a:rPr lang="en-US" dirty="0"/>
              <a:t>Applying the information (correctly) covered to the class project</a:t>
            </a:r>
          </a:p>
          <a:p>
            <a:pPr lvl="1"/>
            <a:r>
              <a:rPr lang="en-US" dirty="0"/>
              <a:t>Generalizing to the next ML problem you tackle</a:t>
            </a:r>
          </a:p>
        </p:txBody>
      </p:sp>
    </p:spTree>
    <p:extLst>
      <p:ext uri="{BB962C8B-B14F-4D97-AF65-F5344CB8AC3E}">
        <p14:creationId xmlns:p14="http://schemas.microsoft.com/office/powerpoint/2010/main" val="4074847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Pre-requisites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Machine Learning (methods and </a:t>
            </a:r>
            <a:r>
              <a:rPr lang="en" dirty="0" err="1"/>
              <a:t>overal</a:t>
            </a:r>
            <a:r>
              <a:rPr lang="en-US" dirty="0"/>
              <a:t>l</a:t>
            </a:r>
            <a:r>
              <a:rPr lang="en" dirty="0"/>
              <a:t> process)</a:t>
            </a:r>
          </a:p>
          <a:p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Python (pandas, </a:t>
            </a:r>
            <a:r>
              <a:rPr lang="en" dirty="0" err="1"/>
              <a:t>sklearn</a:t>
            </a:r>
            <a:r>
              <a:rPr lang="en" dirty="0"/>
              <a:t>, </a:t>
            </a:r>
            <a:r>
              <a:rPr lang="en" dirty="0" err="1"/>
              <a:t>tensorflow</a:t>
            </a:r>
            <a:r>
              <a:rPr lang="en" dirty="0"/>
              <a:t>, matplotlib)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Ideally: experience with SQL, command line (bash), git(hub), working on remote servers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Skills needed to solve real-world problems (with ML)</a:t>
            </a:r>
            <a:endParaRPr dirty="0"/>
          </a:p>
        </p:txBody>
      </p:sp>
      <p:sp>
        <p:nvSpPr>
          <p:cNvPr id="94" name="Google Shape;94;p19"/>
          <p:cNvSpPr/>
          <p:nvPr/>
        </p:nvSpPr>
        <p:spPr>
          <a:xfrm>
            <a:off x="4053800" y="2731425"/>
            <a:ext cx="1134600" cy="806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Classes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3562550" y="11599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Computer Science &amp;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Programming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111725" y="14395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Statistics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74135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Social Sciences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8" name="Google Shape;98;p19"/>
          <p:cNvCxnSpPr>
            <a:stCxn id="95" idx="2"/>
            <a:endCxn id="94" idx="0"/>
          </p:cNvCxnSpPr>
          <p:nvPr/>
        </p:nvCxnSpPr>
        <p:spPr>
          <a:xfrm>
            <a:off x="4621100" y="1792300"/>
            <a:ext cx="0" cy="93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/>
          <p:nvPr/>
        </p:nvCxnSpPr>
        <p:spPr>
          <a:xfrm flipH="1">
            <a:off x="5171275" y="2078600"/>
            <a:ext cx="986400" cy="67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7" idx="1"/>
            <a:endCxn id="94" idx="3"/>
          </p:cNvCxnSpPr>
          <p:nvPr/>
        </p:nvCxnSpPr>
        <p:spPr>
          <a:xfrm rot="10800000">
            <a:off x="5188250" y="3134475"/>
            <a:ext cx="1553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Skills needed to solve real-world problems (with ML)</a:t>
            </a:r>
            <a:endParaRPr dirty="0"/>
          </a:p>
        </p:txBody>
      </p:sp>
      <p:sp>
        <p:nvSpPr>
          <p:cNvPr id="106" name="Google Shape;106;p20"/>
          <p:cNvSpPr/>
          <p:nvPr/>
        </p:nvSpPr>
        <p:spPr>
          <a:xfrm>
            <a:off x="4053800" y="2731425"/>
            <a:ext cx="1134600" cy="806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REAL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WORLD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3562550" y="11599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Computer Science &amp;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Programming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6111725" y="14395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Statistics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674135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Social Sciences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5654525" y="41969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Experimental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Design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1493750" y="41969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Ethics &amp;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Legal Issues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38790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Communication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1036550" y="14875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Problem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Formulation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4" name="Google Shape;114;p20"/>
          <p:cNvCxnSpPr>
            <a:stCxn id="107" idx="2"/>
            <a:endCxn id="106" idx="0"/>
          </p:cNvCxnSpPr>
          <p:nvPr/>
        </p:nvCxnSpPr>
        <p:spPr>
          <a:xfrm>
            <a:off x="4621100" y="1792300"/>
            <a:ext cx="0" cy="93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20"/>
          <p:cNvCxnSpPr/>
          <p:nvPr/>
        </p:nvCxnSpPr>
        <p:spPr>
          <a:xfrm flipH="1">
            <a:off x="5171275" y="2078600"/>
            <a:ext cx="986400" cy="67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20"/>
          <p:cNvCxnSpPr>
            <a:stCxn id="109" idx="1"/>
            <a:endCxn id="106" idx="3"/>
          </p:cNvCxnSpPr>
          <p:nvPr/>
        </p:nvCxnSpPr>
        <p:spPr>
          <a:xfrm rot="10800000">
            <a:off x="5188250" y="3134475"/>
            <a:ext cx="1553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20"/>
          <p:cNvCxnSpPr/>
          <p:nvPr/>
        </p:nvCxnSpPr>
        <p:spPr>
          <a:xfrm rot="10800000">
            <a:off x="5160650" y="3531550"/>
            <a:ext cx="530400" cy="668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20"/>
          <p:cNvCxnSpPr/>
          <p:nvPr/>
        </p:nvCxnSpPr>
        <p:spPr>
          <a:xfrm rot="10800000" flipH="1">
            <a:off x="3580625" y="3531650"/>
            <a:ext cx="540900" cy="678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20"/>
          <p:cNvCxnSpPr>
            <a:stCxn id="112" idx="3"/>
            <a:endCxn id="106" idx="1"/>
          </p:cNvCxnSpPr>
          <p:nvPr/>
        </p:nvCxnSpPr>
        <p:spPr>
          <a:xfrm>
            <a:off x="2505000" y="3134475"/>
            <a:ext cx="1548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20"/>
          <p:cNvCxnSpPr/>
          <p:nvPr/>
        </p:nvCxnSpPr>
        <p:spPr>
          <a:xfrm>
            <a:off x="3139125" y="2110425"/>
            <a:ext cx="954600" cy="64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600</Words>
  <Application>Microsoft Macintosh PowerPoint</Application>
  <PresentationFormat>On-screen Show (16:9)</PresentationFormat>
  <Paragraphs>117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Lato</vt:lpstr>
      <vt:lpstr>Simple Light</vt:lpstr>
      <vt:lpstr>Machine Learning in Practice </vt:lpstr>
      <vt:lpstr>What do you want/expect to learn from this class?</vt:lpstr>
      <vt:lpstr>Why does this class exist?</vt:lpstr>
      <vt:lpstr>What we want you to learn from this class</vt:lpstr>
      <vt:lpstr>How is this course different than typical ML classes you’ve taken before?</vt:lpstr>
      <vt:lpstr>Grading</vt:lpstr>
      <vt:lpstr>Pre-requisites</vt:lpstr>
      <vt:lpstr>Skills needed to solve real-world problems (with ML)</vt:lpstr>
      <vt:lpstr>Skills needed to solve real-world problems (with ML)</vt:lpstr>
      <vt:lpstr>PowerPoint Presentation</vt:lpstr>
      <vt:lpstr>Structure of the class</vt:lpstr>
      <vt:lpstr>Class Schedule</vt:lpstr>
      <vt:lpstr>Logistics</vt:lpstr>
      <vt:lpstr>Project Teams</vt:lpstr>
      <vt:lpstr>Project</vt:lpstr>
      <vt:lpstr>Tech Setup Options</vt:lpstr>
      <vt:lpstr>Prep for 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Public Policy Lab (aka Data Analysis Class) </dc:title>
  <cp:lastModifiedBy>Rayid Ghani</cp:lastModifiedBy>
  <cp:revision>20</cp:revision>
  <dcterms:modified xsi:type="dcterms:W3CDTF">2023-08-28T19:08:59Z</dcterms:modified>
</cp:coreProperties>
</file>