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509" r:id="rId4"/>
    <p:sldId id="498" r:id="rId5"/>
    <p:sldId id="323" r:id="rId6"/>
    <p:sldId id="259" r:id="rId7"/>
    <p:sldId id="514" r:id="rId8"/>
    <p:sldId id="515" r:id="rId9"/>
    <p:sldId id="521" r:id="rId10"/>
    <p:sldId id="526" r:id="rId11"/>
    <p:sldId id="262" r:id="rId12"/>
    <p:sldId id="263" r:id="rId13"/>
    <p:sldId id="264" r:id="rId14"/>
    <p:sldId id="266" r:id="rId15"/>
    <p:sldId id="500" r:id="rId16"/>
    <p:sldId id="499" r:id="rId17"/>
    <p:sldId id="513" r:id="rId18"/>
    <p:sldId id="516" r:id="rId19"/>
    <p:sldId id="517" r:id="rId20"/>
    <p:sldId id="518" r:id="rId21"/>
    <p:sldId id="519" r:id="rId22"/>
    <p:sldId id="520" r:id="rId23"/>
    <p:sldId id="279" r:id="rId24"/>
    <p:sldId id="522" r:id="rId25"/>
    <p:sldId id="280" r:id="rId26"/>
    <p:sldId id="523" r:id="rId27"/>
    <p:sldId id="281" r:id="rId28"/>
    <p:sldId id="524" r:id="rId29"/>
    <p:sldId id="525" r:id="rId30"/>
    <p:sldId id="512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3" roundtripDataSignature="AMtx7mhE+28Dr6x2pr2JNXfuZKhsL7Kt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5218"/>
    <a:srgbClr val="7FF346"/>
    <a:srgbClr val="E94B9E"/>
    <a:srgbClr val="356BF4"/>
    <a:srgbClr val="1EF8FF"/>
    <a:srgbClr val="FF4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04CC6A-533F-41F1-990F-45FB056E221C}">
  <a:tblStyle styleId="{5A04CC6A-533F-41F1-990F-45FB056E221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0"/>
          </a:solidFill>
        </a:fill>
      </a:tcStyle>
    </a:wholeTbl>
    <a:band1H>
      <a:tcTxStyle/>
      <a:tcStyle>
        <a:tcBdr/>
        <a:fill>
          <a:solidFill>
            <a:srgbClr val="CADDE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DE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E1A14BE-B7BA-45C6-8C27-71DC4D195E2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82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1267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397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2154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61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6070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618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4103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639d37ef_1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72639d37ef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639d37ef_1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72639d37ef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56912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2639d37ef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72639d37ef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2639d37ef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g72639d37e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56663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2639d37ef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g72639d37e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665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8210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2649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c82016f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71c82016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5074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c82016f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71c82016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58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c82016f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71c82016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0701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c82016f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71c82016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63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 Interpretability: Overview and Use Cases 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c82016f7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Case Study: Pneumonia and Asthma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F06B2-4170-F046-BBD8-C86CE500F0AF}"/>
              </a:ext>
            </a:extLst>
          </p:cNvPr>
          <p:cNvSpPr txBox="1"/>
          <p:nvPr/>
        </p:nvSpPr>
        <p:spPr>
          <a:xfrm>
            <a:off x="1194814" y="1648445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Patient Record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28DA09-758C-D14D-846D-5F848C5C835B}"/>
              </a:ext>
            </a:extLst>
          </p:cNvPr>
          <p:cNvSpPr txBox="1"/>
          <p:nvPr/>
        </p:nvSpPr>
        <p:spPr>
          <a:xfrm>
            <a:off x="1774299" y="2988702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A5218"/>
                </a:solidFill>
              </a:rPr>
              <a:t>Healthy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A81FED-72A3-F14F-AF0D-A74F8E4A7063}"/>
              </a:ext>
            </a:extLst>
          </p:cNvPr>
          <p:cNvSpPr txBox="1"/>
          <p:nvPr/>
        </p:nvSpPr>
        <p:spPr>
          <a:xfrm>
            <a:off x="1393279" y="5004729"/>
            <a:ext cx="2141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Has Asthma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F6E1EC-A388-AF44-A40E-F2AC01D61CE5}"/>
              </a:ext>
            </a:extLst>
          </p:cNvPr>
          <p:cNvGrpSpPr/>
          <p:nvPr/>
        </p:nvGrpSpPr>
        <p:grpSpPr>
          <a:xfrm>
            <a:off x="4389120" y="2462784"/>
            <a:ext cx="1706830" cy="1514258"/>
            <a:chOff x="4389120" y="2462784"/>
            <a:chExt cx="1706830" cy="151425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4D98DD-7FE8-7E41-B04E-366BB53CDEA2}"/>
                </a:ext>
              </a:extLst>
            </p:cNvPr>
            <p:cNvSpPr/>
            <p:nvPr/>
          </p:nvSpPr>
          <p:spPr>
            <a:xfrm>
              <a:off x="4389120" y="2462784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139C00F-2B42-364A-AF32-F9BEFA279E9A}"/>
                </a:ext>
              </a:extLst>
            </p:cNvPr>
            <p:cNvSpPr/>
            <p:nvPr/>
          </p:nvSpPr>
          <p:spPr>
            <a:xfrm>
              <a:off x="4389120" y="301874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DAF3EE3-3362-1340-8EB5-DD7CFD98CCC6}"/>
                </a:ext>
              </a:extLst>
            </p:cNvPr>
            <p:cNvSpPr/>
            <p:nvPr/>
          </p:nvSpPr>
          <p:spPr>
            <a:xfrm>
              <a:off x="4389120" y="3574706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C2D0F69-7E7F-2E40-B1C9-DE1702CBA34B}"/>
                </a:ext>
              </a:extLst>
            </p:cNvPr>
            <p:cNvSpPr/>
            <p:nvPr/>
          </p:nvSpPr>
          <p:spPr>
            <a:xfrm>
              <a:off x="5029200" y="276880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0996293-3253-A24E-8620-B56032991E1E}"/>
                </a:ext>
              </a:extLst>
            </p:cNvPr>
            <p:cNvSpPr/>
            <p:nvPr/>
          </p:nvSpPr>
          <p:spPr>
            <a:xfrm>
              <a:off x="5029200" y="335037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51131C4-FF60-224B-BC38-D87D8D6FA0CA}"/>
                </a:ext>
              </a:extLst>
            </p:cNvPr>
            <p:cNvSpPr/>
            <p:nvPr/>
          </p:nvSpPr>
          <p:spPr>
            <a:xfrm>
              <a:off x="5693614" y="275713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8B48489-9C69-4D40-BDFE-F1F3E18DB1B6}"/>
                </a:ext>
              </a:extLst>
            </p:cNvPr>
            <p:cNvSpPr/>
            <p:nvPr/>
          </p:nvSpPr>
          <p:spPr>
            <a:xfrm>
              <a:off x="5669280" y="3338187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A332EFC-6E20-404E-B273-6048E1BBD5E4}"/>
                </a:ext>
              </a:extLst>
            </p:cNvPr>
            <p:cNvCxnSpPr>
              <a:stCxn id="7" idx="6"/>
              <a:endCxn id="16" idx="2"/>
            </p:cNvCxnSpPr>
            <p:nvPr/>
          </p:nvCxnSpPr>
          <p:spPr>
            <a:xfrm>
              <a:off x="4791456" y="2663952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D276510-2BAB-DF4F-9D9A-9520DFF87035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4791456" y="2663952"/>
              <a:ext cx="237744" cy="8619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23D634-2805-7A49-8E34-8CE790A8CE0A}"/>
                </a:ext>
              </a:extLst>
            </p:cNvPr>
            <p:cNvCxnSpPr>
              <a:cxnSpLocks/>
              <a:stCxn id="14" idx="6"/>
              <a:endCxn id="16" idx="2"/>
            </p:cNvCxnSpPr>
            <p:nvPr/>
          </p:nvCxnSpPr>
          <p:spPr>
            <a:xfrm flipV="1">
              <a:off x="4791456" y="2969977"/>
              <a:ext cx="237744" cy="2499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F5D8D1-C1AE-E846-AB94-1D186FA0F07C}"/>
                </a:ext>
              </a:extLst>
            </p:cNvPr>
            <p:cNvCxnSpPr/>
            <p:nvPr/>
          </p:nvCxnSpPr>
          <p:spPr>
            <a:xfrm>
              <a:off x="4794479" y="3244297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51C1193-62F2-354F-A8CE-0FA3D697DFC8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4791456" y="2969977"/>
              <a:ext cx="237744" cy="8058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573EECD-4B5A-8D41-8D34-E1AF38877AB8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4791456" y="3551547"/>
              <a:ext cx="237744" cy="2243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772C40-0889-2A4E-8A8E-CFC581C7AB5A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5431536" y="2958303"/>
              <a:ext cx="262078" cy="330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EE639C-E0D7-E04F-92F1-5D0DD82D4CE1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5431536" y="3023616"/>
              <a:ext cx="237744" cy="5157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FD7622E-658A-774D-BA68-C9F83CD09867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5428513" y="2958303"/>
              <a:ext cx="265101" cy="5895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0673D27-4A5A-BC45-98FF-FD391846B24E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5431536" y="3510697"/>
              <a:ext cx="237744" cy="286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FF9B0E9-30AE-8D49-BC39-31E6D2686F9C}"/>
              </a:ext>
            </a:extLst>
          </p:cNvPr>
          <p:cNvGrpSpPr/>
          <p:nvPr/>
        </p:nvGrpSpPr>
        <p:grpSpPr>
          <a:xfrm>
            <a:off x="4389120" y="4471759"/>
            <a:ext cx="1706830" cy="1514258"/>
            <a:chOff x="4389120" y="2462784"/>
            <a:chExt cx="1706830" cy="1514258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3678FEA-DA4C-1D42-B54E-798DD02EA045}"/>
                </a:ext>
              </a:extLst>
            </p:cNvPr>
            <p:cNvSpPr/>
            <p:nvPr/>
          </p:nvSpPr>
          <p:spPr>
            <a:xfrm>
              <a:off x="4389120" y="2462784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BD0C4A4-61CC-4641-83EB-679043C2CE92}"/>
                </a:ext>
              </a:extLst>
            </p:cNvPr>
            <p:cNvSpPr/>
            <p:nvPr/>
          </p:nvSpPr>
          <p:spPr>
            <a:xfrm>
              <a:off x="4389120" y="301874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94ACF8C-4124-FC40-B89D-8F3F5B943B67}"/>
                </a:ext>
              </a:extLst>
            </p:cNvPr>
            <p:cNvSpPr/>
            <p:nvPr/>
          </p:nvSpPr>
          <p:spPr>
            <a:xfrm>
              <a:off x="4389120" y="3574706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551F02C-D1AD-7A46-AEA4-A63425549F03}"/>
                </a:ext>
              </a:extLst>
            </p:cNvPr>
            <p:cNvSpPr/>
            <p:nvPr/>
          </p:nvSpPr>
          <p:spPr>
            <a:xfrm>
              <a:off x="5029200" y="276880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3F6689A-B911-8F43-A7F1-B8C03BCD03F8}"/>
                </a:ext>
              </a:extLst>
            </p:cNvPr>
            <p:cNvSpPr/>
            <p:nvPr/>
          </p:nvSpPr>
          <p:spPr>
            <a:xfrm>
              <a:off x="5029200" y="335037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E233F0-B424-1442-9368-0821404E1FD2}"/>
                </a:ext>
              </a:extLst>
            </p:cNvPr>
            <p:cNvSpPr/>
            <p:nvPr/>
          </p:nvSpPr>
          <p:spPr>
            <a:xfrm>
              <a:off x="5693614" y="275713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ACB3162-84AF-0B4A-ADBC-5DE59B2452D8}"/>
                </a:ext>
              </a:extLst>
            </p:cNvPr>
            <p:cNvSpPr/>
            <p:nvPr/>
          </p:nvSpPr>
          <p:spPr>
            <a:xfrm>
              <a:off x="5669280" y="3338187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C023187-82AB-FB42-BE83-58F26F54AE0F}"/>
                </a:ext>
              </a:extLst>
            </p:cNvPr>
            <p:cNvCxnSpPr>
              <a:stCxn id="44" idx="6"/>
              <a:endCxn id="47" idx="2"/>
            </p:cNvCxnSpPr>
            <p:nvPr/>
          </p:nvCxnSpPr>
          <p:spPr>
            <a:xfrm>
              <a:off x="4791456" y="2663952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C86BA74-1596-E24F-9D76-78FD46FE2DA7}"/>
                </a:ext>
              </a:extLst>
            </p:cNvPr>
            <p:cNvCxnSpPr>
              <a:cxnSpLocks/>
              <a:stCxn id="44" idx="6"/>
            </p:cNvCxnSpPr>
            <p:nvPr/>
          </p:nvCxnSpPr>
          <p:spPr>
            <a:xfrm>
              <a:off x="4791456" y="2663952"/>
              <a:ext cx="237744" cy="8619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FF7875F-74DE-1543-92B8-949A14325599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4791456" y="2969977"/>
              <a:ext cx="237744" cy="2499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47BD6AB-6EF6-C547-BD49-BED71B870C67}"/>
                </a:ext>
              </a:extLst>
            </p:cNvPr>
            <p:cNvCxnSpPr/>
            <p:nvPr/>
          </p:nvCxnSpPr>
          <p:spPr>
            <a:xfrm>
              <a:off x="4794479" y="3244297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C8E76BC-5B57-A446-8C60-277EB8A6F445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V="1">
              <a:off x="4791456" y="2969977"/>
              <a:ext cx="237744" cy="8058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3D80A60-39C6-4E4A-AAE8-5EAECB7F989A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 flipV="1">
              <a:off x="4791456" y="3551547"/>
              <a:ext cx="237744" cy="2243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A514A94-3596-7740-B666-49A11D593029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V="1">
              <a:off x="5431536" y="2958303"/>
              <a:ext cx="262078" cy="330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955B991-A9F0-FD46-9CA0-2724A62AF010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>
              <a:off x="5431536" y="3023616"/>
              <a:ext cx="237744" cy="5157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E2049A1-4F7E-BC4D-ABF5-CFDFEE650154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V="1">
              <a:off x="5428513" y="2958303"/>
              <a:ext cx="265101" cy="5895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9E276FE-F1A9-774E-9F18-6D59628A033A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>
              <a:off x="5431536" y="3510697"/>
              <a:ext cx="237744" cy="286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1349F1-74AD-1A47-90B5-4501566FCB7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78851" y="3250312"/>
            <a:ext cx="109279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5D496C7-CF40-7249-9669-475EC32714D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535212" y="5266339"/>
            <a:ext cx="707604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5F4DDB1-CBB9-4341-9C96-F489B4D7350C}"/>
              </a:ext>
            </a:extLst>
          </p:cNvPr>
          <p:cNvCxnSpPr>
            <a:cxnSpLocks/>
          </p:cNvCxnSpPr>
          <p:nvPr/>
        </p:nvCxnSpPr>
        <p:spPr>
          <a:xfrm>
            <a:off x="6379251" y="3244297"/>
            <a:ext cx="109279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69F3E86-8946-9D44-B77D-2BF4E0102669}"/>
              </a:ext>
            </a:extLst>
          </p:cNvPr>
          <p:cNvCxnSpPr>
            <a:cxnSpLocks/>
          </p:cNvCxnSpPr>
          <p:nvPr/>
        </p:nvCxnSpPr>
        <p:spPr>
          <a:xfrm>
            <a:off x="6379251" y="5228888"/>
            <a:ext cx="109279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1C6E98E-8B89-1245-8CE2-EE1B33615474}"/>
              </a:ext>
            </a:extLst>
          </p:cNvPr>
          <p:cNvSpPr txBox="1"/>
          <p:nvPr/>
        </p:nvSpPr>
        <p:spPr>
          <a:xfrm>
            <a:off x="7876395" y="3024681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0.21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BAF4BD-C7EE-1648-A10A-269F0C748C38}"/>
              </a:ext>
            </a:extLst>
          </p:cNvPr>
          <p:cNvSpPr txBox="1"/>
          <p:nvPr/>
        </p:nvSpPr>
        <p:spPr>
          <a:xfrm>
            <a:off x="7876395" y="4918510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A5218"/>
                </a:solidFill>
              </a:rPr>
              <a:t>0.13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31353B0-D63A-F34C-80B8-5C644A43840D}"/>
              </a:ext>
            </a:extLst>
          </p:cNvPr>
          <p:cNvSpPr txBox="1"/>
          <p:nvPr/>
        </p:nvSpPr>
        <p:spPr>
          <a:xfrm>
            <a:off x="6906578" y="1217558"/>
            <a:ext cx="28248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Risk of Death</a:t>
            </a:r>
          </a:p>
          <a:p>
            <a:pPr algn="ctr"/>
            <a:r>
              <a:rPr lang="en-US" sz="2800" dirty="0"/>
              <a:t>from Pneumonia</a:t>
            </a:r>
          </a:p>
        </p:txBody>
      </p:sp>
    </p:spTree>
    <p:extLst>
      <p:ext uri="{BB962C8B-B14F-4D97-AF65-F5344CB8AC3E}">
        <p14:creationId xmlns:p14="http://schemas.microsoft.com/office/powerpoint/2010/main" val="1358405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Deeper Dive into Use Cases</a:t>
            </a:r>
            <a:endParaRPr dirty="0"/>
          </a:p>
        </p:txBody>
      </p:sp>
      <p:graphicFrame>
        <p:nvGraphicFramePr>
          <p:cNvPr id="78" name="Google Shape;78;p26"/>
          <p:cNvGraphicFramePr/>
          <p:nvPr>
            <p:extLst>
              <p:ext uri="{D42A27DB-BD31-4B8C-83A1-F6EECF244321}">
                <p14:modId xmlns:p14="http://schemas.microsoft.com/office/powerpoint/2010/main" val="1465085978"/>
              </p:ext>
            </p:extLst>
          </p:nvPr>
        </p:nvGraphicFramePr>
        <p:xfrm>
          <a:off x="263476" y="1762929"/>
          <a:ext cx="11664950" cy="3410320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Use Case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Task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What type of method?</a:t>
                      </a: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c82016f7_0_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dirty="0"/>
              <a:t>Deeper Dive into Use Cases</a:t>
            </a:r>
            <a:endParaRPr dirty="0"/>
          </a:p>
        </p:txBody>
      </p:sp>
      <p:graphicFrame>
        <p:nvGraphicFramePr>
          <p:cNvPr id="84" name="Google Shape;84;g71c82016f7_0_5"/>
          <p:cNvGraphicFramePr/>
          <p:nvPr>
            <p:extLst>
              <p:ext uri="{D42A27DB-BD31-4B8C-83A1-F6EECF244321}">
                <p14:modId xmlns:p14="http://schemas.microsoft.com/office/powerpoint/2010/main" val="218261602"/>
              </p:ext>
            </p:extLst>
          </p:nvPr>
        </p:nvGraphicFramePr>
        <p:xfrm>
          <a:off x="263476" y="1762929"/>
          <a:ext cx="11664950" cy="3875970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Task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ML Developer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Sanity check and improve “correctness”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Action-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taker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Decide to agree or override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Policymaker/Action-Taker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Model use =&gt; better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Action-Taker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Improve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Individual(s) affected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Provide information that the individual can understand and ideally change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Local</a:t>
                      </a: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/>
              <a:t>What do we want from a global explanation?</a:t>
            </a:r>
            <a:endParaRPr dirty="0"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How to interpret specific models</a:t>
            </a:r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Decision Trees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KNN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SVMs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RFs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NNs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Are there other methods that are easier to interpret/understand out of the box?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/>
              <a:t>What do we want from a local explanation?</a:t>
            </a:r>
            <a:endParaRPr dirty="0"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586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7CD10-BD92-E349-8B0A-410B8B63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would we validate if an interpretability method is effective?</a:t>
            </a:r>
          </a:p>
        </p:txBody>
      </p:sp>
      <p:graphicFrame>
        <p:nvGraphicFramePr>
          <p:cNvPr id="4" name="Google Shape;78;p26">
            <a:extLst>
              <a:ext uri="{FF2B5EF4-FFF2-40B4-BE49-F238E27FC236}">
                <a16:creationId xmlns:a16="http://schemas.microsoft.com/office/drawing/2014/main" id="{BFCAA572-37A5-214E-AC62-0779C71102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3395883"/>
              </p:ext>
            </p:extLst>
          </p:nvPr>
        </p:nvGraphicFramePr>
        <p:xfrm>
          <a:off x="263475" y="1911047"/>
          <a:ext cx="11150759" cy="3163125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3057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Use Case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Evaluation Methodology</a:t>
                      </a: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254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Evaluating Explainable ML Methods</a:t>
            </a:r>
            <a:endParaRPr dirty="0"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415600" y="1090439"/>
            <a:ext cx="11360700" cy="568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How easy is the method to apply to a new setting (either with an existing implementation or from the description in the paper)?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Are there parameters you need to choose? If so, how do you find good values and how sensitive are the results to these choices?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Do the explanations “make sense”? Are they internally consistent? Do they seem consistent with what you know about the context and the data?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Are the explanations useful? Would they actually improve outcomes for the given use case?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Do you have to make any trade-offs to improve interpretability (e.g., computational time, model accuracy?)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162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 err="1"/>
              <a:t>Explainability</a:t>
            </a:r>
            <a:r>
              <a:rPr lang="en-US" sz="4320" dirty="0"/>
              <a:t> vs Accuracy?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C9417B-0447-C545-A79E-3FFC9C67C238}"/>
              </a:ext>
            </a:extLst>
          </p:cNvPr>
          <p:cNvCxnSpPr/>
          <p:nvPr/>
        </p:nvCxnSpPr>
        <p:spPr>
          <a:xfrm flipV="1">
            <a:off x="3218688" y="1527048"/>
            <a:ext cx="0" cy="392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1B561-453C-3948-A4B0-52DA35AF46EC}"/>
              </a:ext>
            </a:extLst>
          </p:cNvPr>
          <p:cNvCxnSpPr>
            <a:cxnSpLocks/>
          </p:cNvCxnSpPr>
          <p:nvPr/>
        </p:nvCxnSpPr>
        <p:spPr>
          <a:xfrm>
            <a:off x="3054096" y="5297424"/>
            <a:ext cx="5614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756852-E4B1-A545-9015-DEDB321C3A9A}"/>
              </a:ext>
            </a:extLst>
          </p:cNvPr>
          <p:cNvSpPr txBox="1"/>
          <p:nvPr/>
        </p:nvSpPr>
        <p:spPr>
          <a:xfrm>
            <a:off x="4953650" y="545287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Explainability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2A32A-D242-2C4E-8DC6-DB322945C650}"/>
              </a:ext>
            </a:extLst>
          </p:cNvPr>
          <p:cNvSpPr txBox="1"/>
          <p:nvPr/>
        </p:nvSpPr>
        <p:spPr>
          <a:xfrm rot="16200000">
            <a:off x="1961169" y="3167389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1809195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 err="1"/>
              <a:t>Explainability</a:t>
            </a:r>
            <a:r>
              <a:rPr lang="en-US" sz="4320" dirty="0"/>
              <a:t> vs Accuracy?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C9417B-0447-C545-A79E-3FFC9C67C238}"/>
              </a:ext>
            </a:extLst>
          </p:cNvPr>
          <p:cNvCxnSpPr/>
          <p:nvPr/>
        </p:nvCxnSpPr>
        <p:spPr>
          <a:xfrm flipV="1">
            <a:off x="3218688" y="1527048"/>
            <a:ext cx="0" cy="392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1B561-453C-3948-A4B0-52DA35AF46EC}"/>
              </a:ext>
            </a:extLst>
          </p:cNvPr>
          <p:cNvCxnSpPr>
            <a:cxnSpLocks/>
          </p:cNvCxnSpPr>
          <p:nvPr/>
        </p:nvCxnSpPr>
        <p:spPr>
          <a:xfrm>
            <a:off x="3054096" y="5297424"/>
            <a:ext cx="5614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756852-E4B1-A545-9015-DEDB321C3A9A}"/>
              </a:ext>
            </a:extLst>
          </p:cNvPr>
          <p:cNvSpPr txBox="1"/>
          <p:nvPr/>
        </p:nvSpPr>
        <p:spPr>
          <a:xfrm>
            <a:off x="4953650" y="545287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Explainability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2A32A-D242-2C4E-8DC6-DB322945C650}"/>
              </a:ext>
            </a:extLst>
          </p:cNvPr>
          <p:cNvSpPr txBox="1"/>
          <p:nvPr/>
        </p:nvSpPr>
        <p:spPr>
          <a:xfrm rot="16200000">
            <a:off x="1961169" y="3167389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Accuracy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573E69-DA7E-6445-B352-D095D8E26F1F}"/>
              </a:ext>
            </a:extLst>
          </p:cNvPr>
          <p:cNvSpPr/>
          <p:nvPr/>
        </p:nvSpPr>
        <p:spPr>
          <a:xfrm>
            <a:off x="8058912" y="488899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A4034-1899-0643-B94F-E7764F4FD139}"/>
              </a:ext>
            </a:extLst>
          </p:cNvPr>
          <p:cNvSpPr txBox="1"/>
          <p:nvPr/>
        </p:nvSpPr>
        <p:spPr>
          <a:xfrm>
            <a:off x="8010549" y="4505015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2-Deep Decision Tree</a:t>
            </a:r>
          </a:p>
        </p:txBody>
      </p:sp>
    </p:spTree>
    <p:extLst>
      <p:ext uri="{BB962C8B-B14F-4D97-AF65-F5344CB8AC3E}">
        <p14:creationId xmlns:p14="http://schemas.microsoft.com/office/powerpoint/2010/main" val="9741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F6FAD460-EE17-C64E-A92C-6BBC25D94B4C}"/>
              </a:ext>
            </a:extLst>
          </p:cNvPr>
          <p:cNvSpPr txBox="1">
            <a:spLocks/>
          </p:cNvSpPr>
          <p:nvPr/>
        </p:nvSpPr>
        <p:spPr>
          <a:xfrm>
            <a:off x="3828897" y="3429001"/>
            <a:ext cx="4235913" cy="271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buNone/>
            </a:pPr>
            <a:r>
              <a:rPr lang="en-US" sz="5400" b="1" dirty="0" err="1">
                <a:solidFill>
                  <a:srgbClr val="C00000"/>
                </a:solidFill>
              </a:rPr>
              <a:t>slido.com</a:t>
            </a: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r>
              <a:rPr lang="en-US" sz="5400" b="1" dirty="0">
                <a:solidFill>
                  <a:srgbClr val="C00000"/>
                </a:solidFill>
              </a:rPr>
              <a:t>#10718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984A13F-27E3-6C45-95EE-1E438B2307FD}"/>
              </a:ext>
            </a:extLst>
          </p:cNvPr>
          <p:cNvSpPr txBox="1">
            <a:spLocks/>
          </p:cNvSpPr>
          <p:nvPr/>
        </p:nvSpPr>
        <p:spPr>
          <a:xfrm>
            <a:off x="415600" y="1216153"/>
            <a:ext cx="11360700" cy="271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buNone/>
            </a:pPr>
            <a:r>
              <a:rPr lang="en-US" sz="4000" b="1" dirty="0">
                <a:solidFill>
                  <a:schemeClr val="bg2"/>
                </a:solidFill>
              </a:rPr>
              <a:t>Take a few minutes to answer </a:t>
            </a:r>
          </a:p>
          <a:p>
            <a:pPr marL="76200" indent="0" algn="ctr">
              <a:buNone/>
            </a:pPr>
            <a:r>
              <a:rPr lang="en-US" sz="4000" b="1" dirty="0">
                <a:solidFill>
                  <a:schemeClr val="bg2"/>
                </a:solidFill>
              </a:rPr>
              <a:t>the poll as you get settled: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 err="1"/>
              <a:t>Explainability</a:t>
            </a:r>
            <a:r>
              <a:rPr lang="en-US" sz="4320" dirty="0"/>
              <a:t> vs Accuracy?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C9417B-0447-C545-A79E-3FFC9C67C238}"/>
              </a:ext>
            </a:extLst>
          </p:cNvPr>
          <p:cNvCxnSpPr/>
          <p:nvPr/>
        </p:nvCxnSpPr>
        <p:spPr>
          <a:xfrm flipV="1">
            <a:off x="3218688" y="1527048"/>
            <a:ext cx="0" cy="392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1B561-453C-3948-A4B0-52DA35AF46EC}"/>
              </a:ext>
            </a:extLst>
          </p:cNvPr>
          <p:cNvCxnSpPr>
            <a:cxnSpLocks/>
          </p:cNvCxnSpPr>
          <p:nvPr/>
        </p:nvCxnSpPr>
        <p:spPr>
          <a:xfrm>
            <a:off x="3054096" y="5297424"/>
            <a:ext cx="5614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756852-E4B1-A545-9015-DEDB321C3A9A}"/>
              </a:ext>
            </a:extLst>
          </p:cNvPr>
          <p:cNvSpPr txBox="1"/>
          <p:nvPr/>
        </p:nvSpPr>
        <p:spPr>
          <a:xfrm>
            <a:off x="4953650" y="545287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Explainability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2A32A-D242-2C4E-8DC6-DB322945C650}"/>
              </a:ext>
            </a:extLst>
          </p:cNvPr>
          <p:cNvSpPr txBox="1"/>
          <p:nvPr/>
        </p:nvSpPr>
        <p:spPr>
          <a:xfrm rot="16200000">
            <a:off x="1961169" y="3167389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Accuracy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573E69-DA7E-6445-B352-D095D8E26F1F}"/>
              </a:ext>
            </a:extLst>
          </p:cNvPr>
          <p:cNvSpPr/>
          <p:nvPr/>
        </p:nvSpPr>
        <p:spPr>
          <a:xfrm>
            <a:off x="8058912" y="488899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A4034-1899-0643-B94F-E7764F4FD139}"/>
              </a:ext>
            </a:extLst>
          </p:cNvPr>
          <p:cNvSpPr txBox="1"/>
          <p:nvPr/>
        </p:nvSpPr>
        <p:spPr>
          <a:xfrm>
            <a:off x="8010549" y="4505015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2-Deep Decision Tree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D4E6F7-29FA-A84A-8DCC-33AB47E49609}"/>
              </a:ext>
            </a:extLst>
          </p:cNvPr>
          <p:cNvSpPr/>
          <p:nvPr/>
        </p:nvSpPr>
        <p:spPr>
          <a:xfrm>
            <a:off x="3527558" y="194455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AF49A-7F6E-E94B-AEF3-554E3713A7AA}"/>
              </a:ext>
            </a:extLst>
          </p:cNvPr>
          <p:cNvSpPr txBox="1"/>
          <p:nvPr/>
        </p:nvSpPr>
        <p:spPr>
          <a:xfrm>
            <a:off x="3479195" y="156057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Deep Neural Net</a:t>
            </a:r>
          </a:p>
        </p:txBody>
      </p:sp>
    </p:spTree>
    <p:extLst>
      <p:ext uri="{BB962C8B-B14F-4D97-AF65-F5344CB8AC3E}">
        <p14:creationId xmlns:p14="http://schemas.microsoft.com/office/powerpoint/2010/main" val="882417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 err="1"/>
              <a:t>Explainability</a:t>
            </a:r>
            <a:r>
              <a:rPr lang="en-US" sz="4320" dirty="0"/>
              <a:t> vs Accuracy?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C9417B-0447-C545-A79E-3FFC9C67C238}"/>
              </a:ext>
            </a:extLst>
          </p:cNvPr>
          <p:cNvCxnSpPr/>
          <p:nvPr/>
        </p:nvCxnSpPr>
        <p:spPr>
          <a:xfrm flipV="1">
            <a:off x="3218688" y="1527048"/>
            <a:ext cx="0" cy="392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1B561-453C-3948-A4B0-52DA35AF46EC}"/>
              </a:ext>
            </a:extLst>
          </p:cNvPr>
          <p:cNvCxnSpPr>
            <a:cxnSpLocks/>
          </p:cNvCxnSpPr>
          <p:nvPr/>
        </p:nvCxnSpPr>
        <p:spPr>
          <a:xfrm>
            <a:off x="3054096" y="5297424"/>
            <a:ext cx="5614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756852-E4B1-A545-9015-DEDB321C3A9A}"/>
              </a:ext>
            </a:extLst>
          </p:cNvPr>
          <p:cNvSpPr txBox="1"/>
          <p:nvPr/>
        </p:nvSpPr>
        <p:spPr>
          <a:xfrm>
            <a:off x="4953650" y="545287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Explainability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2A32A-D242-2C4E-8DC6-DB322945C650}"/>
              </a:ext>
            </a:extLst>
          </p:cNvPr>
          <p:cNvSpPr txBox="1"/>
          <p:nvPr/>
        </p:nvSpPr>
        <p:spPr>
          <a:xfrm rot="16200000">
            <a:off x="1961169" y="3167389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Accuracy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573E69-DA7E-6445-B352-D095D8E26F1F}"/>
              </a:ext>
            </a:extLst>
          </p:cNvPr>
          <p:cNvSpPr/>
          <p:nvPr/>
        </p:nvSpPr>
        <p:spPr>
          <a:xfrm>
            <a:off x="8058912" y="488899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A4034-1899-0643-B94F-E7764F4FD139}"/>
              </a:ext>
            </a:extLst>
          </p:cNvPr>
          <p:cNvSpPr txBox="1"/>
          <p:nvPr/>
        </p:nvSpPr>
        <p:spPr>
          <a:xfrm>
            <a:off x="8010549" y="4505015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2-Deep Decision Tree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D4E6F7-29FA-A84A-8DCC-33AB47E49609}"/>
              </a:ext>
            </a:extLst>
          </p:cNvPr>
          <p:cNvSpPr/>
          <p:nvPr/>
        </p:nvSpPr>
        <p:spPr>
          <a:xfrm>
            <a:off x="3527558" y="194455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AF49A-7F6E-E94B-AEF3-554E3713A7AA}"/>
              </a:ext>
            </a:extLst>
          </p:cNvPr>
          <p:cNvSpPr txBox="1"/>
          <p:nvPr/>
        </p:nvSpPr>
        <p:spPr>
          <a:xfrm>
            <a:off x="3479195" y="156057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Deep Neural Net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8DAF403-C13E-E244-AA72-BEB348F37F54}"/>
              </a:ext>
            </a:extLst>
          </p:cNvPr>
          <p:cNvSpPr/>
          <p:nvPr/>
        </p:nvSpPr>
        <p:spPr>
          <a:xfrm>
            <a:off x="3438144" y="1816608"/>
            <a:ext cx="4974336" cy="3267456"/>
          </a:xfrm>
          <a:custGeom>
            <a:avLst/>
            <a:gdLst>
              <a:gd name="connsiteX0" fmla="*/ 0 w 4974336"/>
              <a:gd name="connsiteY0" fmla="*/ 0 h 3267456"/>
              <a:gd name="connsiteX1" fmla="*/ 97536 w 4974336"/>
              <a:gd name="connsiteY1" fmla="*/ 24384 h 3267456"/>
              <a:gd name="connsiteX2" fmla="*/ 146304 w 4974336"/>
              <a:gd name="connsiteY2" fmla="*/ 134112 h 3267456"/>
              <a:gd name="connsiteX3" fmla="*/ 207264 w 4974336"/>
              <a:gd name="connsiteY3" fmla="*/ 207264 h 3267456"/>
              <a:gd name="connsiteX4" fmla="*/ 243840 w 4974336"/>
              <a:gd name="connsiteY4" fmla="*/ 231648 h 3267456"/>
              <a:gd name="connsiteX5" fmla="*/ 402336 w 4974336"/>
              <a:gd name="connsiteY5" fmla="*/ 243840 h 3267456"/>
              <a:gd name="connsiteX6" fmla="*/ 451104 w 4974336"/>
              <a:gd name="connsiteY6" fmla="*/ 316992 h 3267456"/>
              <a:gd name="connsiteX7" fmla="*/ 475488 w 4974336"/>
              <a:gd name="connsiteY7" fmla="*/ 353568 h 3267456"/>
              <a:gd name="connsiteX8" fmla="*/ 499872 w 4974336"/>
              <a:gd name="connsiteY8" fmla="*/ 426720 h 3267456"/>
              <a:gd name="connsiteX9" fmla="*/ 512064 w 4974336"/>
              <a:gd name="connsiteY9" fmla="*/ 463296 h 3267456"/>
              <a:gd name="connsiteX10" fmla="*/ 536448 w 4974336"/>
              <a:gd name="connsiteY10" fmla="*/ 499872 h 3267456"/>
              <a:gd name="connsiteX11" fmla="*/ 548640 w 4974336"/>
              <a:gd name="connsiteY11" fmla="*/ 548640 h 3267456"/>
              <a:gd name="connsiteX12" fmla="*/ 585216 w 4974336"/>
              <a:gd name="connsiteY12" fmla="*/ 658368 h 3267456"/>
              <a:gd name="connsiteX13" fmla="*/ 597408 w 4974336"/>
              <a:gd name="connsiteY13" fmla="*/ 694944 h 3267456"/>
              <a:gd name="connsiteX14" fmla="*/ 609600 w 4974336"/>
              <a:gd name="connsiteY14" fmla="*/ 755904 h 3267456"/>
              <a:gd name="connsiteX15" fmla="*/ 621792 w 4974336"/>
              <a:gd name="connsiteY15" fmla="*/ 853440 h 3267456"/>
              <a:gd name="connsiteX16" fmla="*/ 633984 w 4974336"/>
              <a:gd name="connsiteY16" fmla="*/ 890016 h 3267456"/>
              <a:gd name="connsiteX17" fmla="*/ 670560 w 4974336"/>
              <a:gd name="connsiteY17" fmla="*/ 914400 h 3267456"/>
              <a:gd name="connsiteX18" fmla="*/ 743712 w 4974336"/>
              <a:gd name="connsiteY18" fmla="*/ 938784 h 3267456"/>
              <a:gd name="connsiteX19" fmla="*/ 816864 w 4974336"/>
              <a:gd name="connsiteY19" fmla="*/ 1109472 h 3267456"/>
              <a:gd name="connsiteX20" fmla="*/ 829056 w 4974336"/>
              <a:gd name="connsiteY20" fmla="*/ 1158240 h 3267456"/>
              <a:gd name="connsiteX21" fmla="*/ 841248 w 4974336"/>
              <a:gd name="connsiteY21" fmla="*/ 1353312 h 3267456"/>
              <a:gd name="connsiteX22" fmla="*/ 914400 w 4974336"/>
              <a:gd name="connsiteY22" fmla="*/ 1377696 h 3267456"/>
              <a:gd name="connsiteX23" fmla="*/ 1170432 w 4974336"/>
              <a:gd name="connsiteY23" fmla="*/ 1389888 h 3267456"/>
              <a:gd name="connsiteX24" fmla="*/ 1207008 w 4974336"/>
              <a:gd name="connsiteY24" fmla="*/ 1426464 h 3267456"/>
              <a:gd name="connsiteX25" fmla="*/ 1280160 w 4974336"/>
              <a:gd name="connsiteY25" fmla="*/ 1475232 h 3267456"/>
              <a:gd name="connsiteX26" fmla="*/ 1353312 w 4974336"/>
              <a:gd name="connsiteY26" fmla="*/ 1536192 h 3267456"/>
              <a:gd name="connsiteX27" fmla="*/ 1402080 w 4974336"/>
              <a:gd name="connsiteY27" fmla="*/ 1609344 h 3267456"/>
              <a:gd name="connsiteX28" fmla="*/ 1438656 w 4974336"/>
              <a:gd name="connsiteY28" fmla="*/ 1645920 h 3267456"/>
              <a:gd name="connsiteX29" fmla="*/ 1524000 w 4974336"/>
              <a:gd name="connsiteY29" fmla="*/ 1731264 h 3267456"/>
              <a:gd name="connsiteX30" fmla="*/ 1804416 w 4974336"/>
              <a:gd name="connsiteY30" fmla="*/ 1743456 h 3267456"/>
              <a:gd name="connsiteX31" fmla="*/ 1877568 w 4974336"/>
              <a:gd name="connsiteY31" fmla="*/ 1780032 h 3267456"/>
              <a:gd name="connsiteX32" fmla="*/ 1926336 w 4974336"/>
              <a:gd name="connsiteY32" fmla="*/ 1853184 h 3267456"/>
              <a:gd name="connsiteX33" fmla="*/ 1950720 w 4974336"/>
              <a:gd name="connsiteY33" fmla="*/ 1889760 h 3267456"/>
              <a:gd name="connsiteX34" fmla="*/ 1975104 w 4974336"/>
              <a:gd name="connsiteY34" fmla="*/ 1926336 h 3267456"/>
              <a:gd name="connsiteX35" fmla="*/ 2011680 w 4974336"/>
              <a:gd name="connsiteY35" fmla="*/ 1950720 h 3267456"/>
              <a:gd name="connsiteX36" fmla="*/ 2048256 w 4974336"/>
              <a:gd name="connsiteY36" fmla="*/ 1987296 h 3267456"/>
              <a:gd name="connsiteX37" fmla="*/ 2121408 w 4974336"/>
              <a:gd name="connsiteY37" fmla="*/ 2011680 h 3267456"/>
              <a:gd name="connsiteX38" fmla="*/ 2218944 w 4974336"/>
              <a:gd name="connsiteY38" fmla="*/ 1999488 h 3267456"/>
              <a:gd name="connsiteX39" fmla="*/ 2304288 w 4974336"/>
              <a:gd name="connsiteY39" fmla="*/ 1987296 h 3267456"/>
              <a:gd name="connsiteX40" fmla="*/ 2377440 w 4974336"/>
              <a:gd name="connsiteY40" fmla="*/ 1999488 h 3267456"/>
              <a:gd name="connsiteX41" fmla="*/ 2450592 w 4974336"/>
              <a:gd name="connsiteY41" fmla="*/ 2048256 h 3267456"/>
              <a:gd name="connsiteX42" fmla="*/ 2474976 w 4974336"/>
              <a:gd name="connsiteY42" fmla="*/ 2084832 h 3267456"/>
              <a:gd name="connsiteX43" fmla="*/ 2511552 w 4974336"/>
              <a:gd name="connsiteY43" fmla="*/ 2109216 h 3267456"/>
              <a:gd name="connsiteX44" fmla="*/ 2584704 w 4974336"/>
              <a:gd name="connsiteY44" fmla="*/ 2182368 h 3267456"/>
              <a:gd name="connsiteX45" fmla="*/ 2657856 w 4974336"/>
              <a:gd name="connsiteY45" fmla="*/ 2255520 h 3267456"/>
              <a:gd name="connsiteX46" fmla="*/ 2694432 w 4974336"/>
              <a:gd name="connsiteY46" fmla="*/ 2292096 h 3267456"/>
              <a:gd name="connsiteX47" fmla="*/ 2767584 w 4974336"/>
              <a:gd name="connsiteY47" fmla="*/ 2328672 h 3267456"/>
              <a:gd name="connsiteX48" fmla="*/ 2840736 w 4974336"/>
              <a:gd name="connsiteY48" fmla="*/ 2377440 h 3267456"/>
              <a:gd name="connsiteX49" fmla="*/ 2950464 w 4974336"/>
              <a:gd name="connsiteY49" fmla="*/ 2426208 h 3267456"/>
              <a:gd name="connsiteX50" fmla="*/ 3084576 w 4974336"/>
              <a:gd name="connsiteY50" fmla="*/ 2438400 h 3267456"/>
              <a:gd name="connsiteX51" fmla="*/ 3133344 w 4974336"/>
              <a:gd name="connsiteY51" fmla="*/ 2511552 h 3267456"/>
              <a:gd name="connsiteX52" fmla="*/ 3157728 w 4974336"/>
              <a:gd name="connsiteY52" fmla="*/ 2584704 h 3267456"/>
              <a:gd name="connsiteX53" fmla="*/ 3182112 w 4974336"/>
              <a:gd name="connsiteY53" fmla="*/ 2621280 h 3267456"/>
              <a:gd name="connsiteX54" fmla="*/ 3194304 w 4974336"/>
              <a:gd name="connsiteY54" fmla="*/ 2657856 h 3267456"/>
              <a:gd name="connsiteX55" fmla="*/ 3255264 w 4974336"/>
              <a:gd name="connsiteY55" fmla="*/ 2718816 h 3267456"/>
              <a:gd name="connsiteX56" fmla="*/ 3328416 w 4974336"/>
              <a:gd name="connsiteY56" fmla="*/ 2743200 h 3267456"/>
              <a:gd name="connsiteX57" fmla="*/ 3364992 w 4974336"/>
              <a:gd name="connsiteY57" fmla="*/ 2755392 h 3267456"/>
              <a:gd name="connsiteX58" fmla="*/ 3401568 w 4974336"/>
              <a:gd name="connsiteY58" fmla="*/ 2767584 h 3267456"/>
              <a:gd name="connsiteX59" fmla="*/ 3450336 w 4974336"/>
              <a:gd name="connsiteY59" fmla="*/ 2779776 h 3267456"/>
              <a:gd name="connsiteX60" fmla="*/ 3523488 w 4974336"/>
              <a:gd name="connsiteY60" fmla="*/ 2804160 h 3267456"/>
              <a:gd name="connsiteX61" fmla="*/ 3657600 w 4974336"/>
              <a:gd name="connsiteY61" fmla="*/ 2926080 h 3267456"/>
              <a:gd name="connsiteX62" fmla="*/ 3681984 w 4974336"/>
              <a:gd name="connsiteY62" fmla="*/ 2962656 h 3267456"/>
              <a:gd name="connsiteX63" fmla="*/ 3828288 w 4974336"/>
              <a:gd name="connsiteY63" fmla="*/ 3035808 h 3267456"/>
              <a:gd name="connsiteX64" fmla="*/ 3864864 w 4974336"/>
              <a:gd name="connsiteY64" fmla="*/ 3048000 h 3267456"/>
              <a:gd name="connsiteX65" fmla="*/ 4206240 w 4974336"/>
              <a:gd name="connsiteY65" fmla="*/ 3072384 h 3267456"/>
              <a:gd name="connsiteX66" fmla="*/ 4279392 w 4974336"/>
              <a:gd name="connsiteY66" fmla="*/ 3121152 h 3267456"/>
              <a:gd name="connsiteX67" fmla="*/ 4340352 w 4974336"/>
              <a:gd name="connsiteY67" fmla="*/ 3194304 h 3267456"/>
              <a:gd name="connsiteX68" fmla="*/ 4413504 w 4974336"/>
              <a:gd name="connsiteY68" fmla="*/ 3218688 h 3267456"/>
              <a:gd name="connsiteX69" fmla="*/ 4730496 w 4974336"/>
              <a:gd name="connsiteY69" fmla="*/ 3218688 h 3267456"/>
              <a:gd name="connsiteX70" fmla="*/ 4767072 w 4974336"/>
              <a:gd name="connsiteY70" fmla="*/ 3255264 h 3267456"/>
              <a:gd name="connsiteX71" fmla="*/ 4803648 w 4974336"/>
              <a:gd name="connsiteY71" fmla="*/ 3267456 h 3267456"/>
              <a:gd name="connsiteX72" fmla="*/ 4962144 w 4974336"/>
              <a:gd name="connsiteY72" fmla="*/ 3243072 h 3267456"/>
              <a:gd name="connsiteX73" fmla="*/ 4974336 w 4974336"/>
              <a:gd name="connsiteY73" fmla="*/ 3230880 h 326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974336" h="3267456">
                <a:moveTo>
                  <a:pt x="0" y="0"/>
                </a:moveTo>
                <a:cubicBezTo>
                  <a:pt x="3036" y="607"/>
                  <a:pt x="85039" y="14387"/>
                  <a:pt x="97536" y="24384"/>
                </a:cubicBezTo>
                <a:cubicBezTo>
                  <a:pt x="132984" y="52743"/>
                  <a:pt x="122887" y="98987"/>
                  <a:pt x="146304" y="134112"/>
                </a:cubicBezTo>
                <a:cubicBezTo>
                  <a:pt x="170280" y="170076"/>
                  <a:pt x="172061" y="177928"/>
                  <a:pt x="207264" y="207264"/>
                </a:cubicBezTo>
                <a:cubicBezTo>
                  <a:pt x="218521" y="216645"/>
                  <a:pt x="229438" y="228948"/>
                  <a:pt x="243840" y="231648"/>
                </a:cubicBezTo>
                <a:cubicBezTo>
                  <a:pt x="295921" y="241413"/>
                  <a:pt x="349504" y="239776"/>
                  <a:pt x="402336" y="243840"/>
                </a:cubicBezTo>
                <a:lnTo>
                  <a:pt x="451104" y="316992"/>
                </a:lnTo>
                <a:cubicBezTo>
                  <a:pt x="459232" y="329184"/>
                  <a:pt x="470854" y="339667"/>
                  <a:pt x="475488" y="353568"/>
                </a:cubicBezTo>
                <a:lnTo>
                  <a:pt x="499872" y="426720"/>
                </a:lnTo>
                <a:cubicBezTo>
                  <a:pt x="503936" y="438912"/>
                  <a:pt x="504935" y="452603"/>
                  <a:pt x="512064" y="463296"/>
                </a:cubicBezTo>
                <a:lnTo>
                  <a:pt x="536448" y="499872"/>
                </a:lnTo>
                <a:cubicBezTo>
                  <a:pt x="540512" y="516128"/>
                  <a:pt x="543825" y="532590"/>
                  <a:pt x="548640" y="548640"/>
                </a:cubicBezTo>
                <a:lnTo>
                  <a:pt x="585216" y="658368"/>
                </a:lnTo>
                <a:cubicBezTo>
                  <a:pt x="589280" y="670560"/>
                  <a:pt x="594888" y="682342"/>
                  <a:pt x="597408" y="694944"/>
                </a:cubicBezTo>
                <a:cubicBezTo>
                  <a:pt x="601472" y="715264"/>
                  <a:pt x="606449" y="735423"/>
                  <a:pt x="609600" y="755904"/>
                </a:cubicBezTo>
                <a:cubicBezTo>
                  <a:pt x="614582" y="788288"/>
                  <a:pt x="615931" y="821203"/>
                  <a:pt x="621792" y="853440"/>
                </a:cubicBezTo>
                <a:cubicBezTo>
                  <a:pt x="624091" y="866084"/>
                  <a:pt x="625956" y="879981"/>
                  <a:pt x="633984" y="890016"/>
                </a:cubicBezTo>
                <a:cubicBezTo>
                  <a:pt x="643138" y="901458"/>
                  <a:pt x="657170" y="908449"/>
                  <a:pt x="670560" y="914400"/>
                </a:cubicBezTo>
                <a:cubicBezTo>
                  <a:pt x="694048" y="924839"/>
                  <a:pt x="743712" y="938784"/>
                  <a:pt x="743712" y="938784"/>
                </a:cubicBezTo>
                <a:cubicBezTo>
                  <a:pt x="811069" y="1039820"/>
                  <a:pt x="785372" y="983505"/>
                  <a:pt x="816864" y="1109472"/>
                </a:cubicBezTo>
                <a:lnTo>
                  <a:pt x="829056" y="1158240"/>
                </a:lnTo>
                <a:cubicBezTo>
                  <a:pt x="833120" y="1223264"/>
                  <a:pt x="817634" y="1292591"/>
                  <a:pt x="841248" y="1353312"/>
                </a:cubicBezTo>
                <a:cubicBezTo>
                  <a:pt x="850564" y="1377267"/>
                  <a:pt x="888726" y="1376473"/>
                  <a:pt x="914400" y="1377696"/>
                </a:cubicBezTo>
                <a:lnTo>
                  <a:pt x="1170432" y="1389888"/>
                </a:lnTo>
                <a:cubicBezTo>
                  <a:pt x="1182624" y="1402080"/>
                  <a:pt x="1193398" y="1415878"/>
                  <a:pt x="1207008" y="1426464"/>
                </a:cubicBezTo>
                <a:cubicBezTo>
                  <a:pt x="1230141" y="1444456"/>
                  <a:pt x="1259438" y="1454510"/>
                  <a:pt x="1280160" y="1475232"/>
                </a:cubicBezTo>
                <a:cubicBezTo>
                  <a:pt x="1327097" y="1522169"/>
                  <a:pt x="1302390" y="1502244"/>
                  <a:pt x="1353312" y="1536192"/>
                </a:cubicBezTo>
                <a:cubicBezTo>
                  <a:pt x="1369568" y="1560576"/>
                  <a:pt x="1381358" y="1588622"/>
                  <a:pt x="1402080" y="1609344"/>
                </a:cubicBezTo>
                <a:cubicBezTo>
                  <a:pt x="1414272" y="1621536"/>
                  <a:pt x="1428070" y="1632310"/>
                  <a:pt x="1438656" y="1645920"/>
                </a:cubicBezTo>
                <a:cubicBezTo>
                  <a:pt x="1473321" y="1690490"/>
                  <a:pt x="1468933" y="1727028"/>
                  <a:pt x="1524000" y="1731264"/>
                </a:cubicBezTo>
                <a:cubicBezTo>
                  <a:pt x="1617285" y="1738440"/>
                  <a:pt x="1710944" y="1739392"/>
                  <a:pt x="1804416" y="1743456"/>
                </a:cubicBezTo>
                <a:cubicBezTo>
                  <a:pt x="1830506" y="1752153"/>
                  <a:pt x="1858104" y="1757788"/>
                  <a:pt x="1877568" y="1780032"/>
                </a:cubicBezTo>
                <a:cubicBezTo>
                  <a:pt x="1896866" y="1802087"/>
                  <a:pt x="1910080" y="1828800"/>
                  <a:pt x="1926336" y="1853184"/>
                </a:cubicBezTo>
                <a:lnTo>
                  <a:pt x="1950720" y="1889760"/>
                </a:lnTo>
                <a:cubicBezTo>
                  <a:pt x="1958848" y="1901952"/>
                  <a:pt x="1962912" y="1918208"/>
                  <a:pt x="1975104" y="1926336"/>
                </a:cubicBezTo>
                <a:cubicBezTo>
                  <a:pt x="1987296" y="1934464"/>
                  <a:pt x="2000423" y="1941339"/>
                  <a:pt x="2011680" y="1950720"/>
                </a:cubicBezTo>
                <a:cubicBezTo>
                  <a:pt x="2024926" y="1961758"/>
                  <a:pt x="2033184" y="1978923"/>
                  <a:pt x="2048256" y="1987296"/>
                </a:cubicBezTo>
                <a:cubicBezTo>
                  <a:pt x="2070724" y="1999778"/>
                  <a:pt x="2121408" y="2011680"/>
                  <a:pt x="2121408" y="2011680"/>
                </a:cubicBezTo>
                <a:lnTo>
                  <a:pt x="2218944" y="1999488"/>
                </a:lnTo>
                <a:cubicBezTo>
                  <a:pt x="2247429" y="1995690"/>
                  <a:pt x="2275551" y="1987296"/>
                  <a:pt x="2304288" y="1987296"/>
                </a:cubicBezTo>
                <a:cubicBezTo>
                  <a:pt x="2329008" y="1987296"/>
                  <a:pt x="2353056" y="1995424"/>
                  <a:pt x="2377440" y="1999488"/>
                </a:cubicBezTo>
                <a:cubicBezTo>
                  <a:pt x="2401824" y="2015744"/>
                  <a:pt x="2434336" y="2023872"/>
                  <a:pt x="2450592" y="2048256"/>
                </a:cubicBezTo>
                <a:cubicBezTo>
                  <a:pt x="2458720" y="2060448"/>
                  <a:pt x="2464615" y="2074471"/>
                  <a:pt x="2474976" y="2084832"/>
                </a:cubicBezTo>
                <a:cubicBezTo>
                  <a:pt x="2485337" y="2095193"/>
                  <a:pt x="2500600" y="2099481"/>
                  <a:pt x="2511552" y="2109216"/>
                </a:cubicBezTo>
                <a:cubicBezTo>
                  <a:pt x="2537326" y="2132126"/>
                  <a:pt x="2560320" y="2157984"/>
                  <a:pt x="2584704" y="2182368"/>
                </a:cubicBezTo>
                <a:lnTo>
                  <a:pt x="2657856" y="2255520"/>
                </a:lnTo>
                <a:cubicBezTo>
                  <a:pt x="2670048" y="2267712"/>
                  <a:pt x="2680086" y="2282532"/>
                  <a:pt x="2694432" y="2292096"/>
                </a:cubicBezTo>
                <a:cubicBezTo>
                  <a:pt x="2856806" y="2400346"/>
                  <a:pt x="2616153" y="2244544"/>
                  <a:pt x="2767584" y="2328672"/>
                </a:cubicBezTo>
                <a:cubicBezTo>
                  <a:pt x="2793202" y="2342904"/>
                  <a:pt x="2816352" y="2361184"/>
                  <a:pt x="2840736" y="2377440"/>
                </a:cubicBezTo>
                <a:cubicBezTo>
                  <a:pt x="2877802" y="2402151"/>
                  <a:pt x="2900065" y="2421626"/>
                  <a:pt x="2950464" y="2426208"/>
                </a:cubicBezTo>
                <a:lnTo>
                  <a:pt x="3084576" y="2438400"/>
                </a:lnTo>
                <a:cubicBezTo>
                  <a:pt x="3100832" y="2462784"/>
                  <a:pt x="3124077" y="2483750"/>
                  <a:pt x="3133344" y="2511552"/>
                </a:cubicBezTo>
                <a:cubicBezTo>
                  <a:pt x="3141472" y="2535936"/>
                  <a:pt x="3143471" y="2563318"/>
                  <a:pt x="3157728" y="2584704"/>
                </a:cubicBezTo>
                <a:cubicBezTo>
                  <a:pt x="3165856" y="2596896"/>
                  <a:pt x="3175559" y="2608174"/>
                  <a:pt x="3182112" y="2621280"/>
                </a:cubicBezTo>
                <a:cubicBezTo>
                  <a:pt x="3187859" y="2632775"/>
                  <a:pt x="3188557" y="2646361"/>
                  <a:pt x="3194304" y="2657856"/>
                </a:cubicBezTo>
                <a:cubicBezTo>
                  <a:pt x="3209399" y="2688046"/>
                  <a:pt x="3223913" y="2704882"/>
                  <a:pt x="3255264" y="2718816"/>
                </a:cubicBezTo>
                <a:cubicBezTo>
                  <a:pt x="3278752" y="2729255"/>
                  <a:pt x="3304032" y="2735072"/>
                  <a:pt x="3328416" y="2743200"/>
                </a:cubicBezTo>
                <a:lnTo>
                  <a:pt x="3364992" y="2755392"/>
                </a:lnTo>
                <a:cubicBezTo>
                  <a:pt x="3377184" y="2759456"/>
                  <a:pt x="3389100" y="2764467"/>
                  <a:pt x="3401568" y="2767584"/>
                </a:cubicBezTo>
                <a:cubicBezTo>
                  <a:pt x="3417824" y="2771648"/>
                  <a:pt x="3434286" y="2774961"/>
                  <a:pt x="3450336" y="2779776"/>
                </a:cubicBezTo>
                <a:cubicBezTo>
                  <a:pt x="3474955" y="2787162"/>
                  <a:pt x="3523488" y="2804160"/>
                  <a:pt x="3523488" y="2804160"/>
                </a:cubicBezTo>
                <a:cubicBezTo>
                  <a:pt x="3570866" y="2839694"/>
                  <a:pt x="3624363" y="2876224"/>
                  <a:pt x="3657600" y="2926080"/>
                </a:cubicBezTo>
                <a:cubicBezTo>
                  <a:pt x="3665728" y="2938272"/>
                  <a:pt x="3670957" y="2953007"/>
                  <a:pt x="3681984" y="2962656"/>
                </a:cubicBezTo>
                <a:cubicBezTo>
                  <a:pt x="3740161" y="3013561"/>
                  <a:pt x="3759225" y="3012787"/>
                  <a:pt x="3828288" y="3035808"/>
                </a:cubicBezTo>
                <a:lnTo>
                  <a:pt x="3864864" y="3048000"/>
                </a:lnTo>
                <a:cubicBezTo>
                  <a:pt x="3997903" y="3092346"/>
                  <a:pt x="3888599" y="3059678"/>
                  <a:pt x="4206240" y="3072384"/>
                </a:cubicBezTo>
                <a:cubicBezTo>
                  <a:pt x="4251319" y="3087410"/>
                  <a:pt x="4244266" y="3079001"/>
                  <a:pt x="4279392" y="3121152"/>
                </a:cubicBezTo>
                <a:cubicBezTo>
                  <a:pt x="4301634" y="3147842"/>
                  <a:pt x="4307189" y="3175880"/>
                  <a:pt x="4340352" y="3194304"/>
                </a:cubicBezTo>
                <a:cubicBezTo>
                  <a:pt x="4362820" y="3206786"/>
                  <a:pt x="4413504" y="3218688"/>
                  <a:pt x="4413504" y="3218688"/>
                </a:cubicBezTo>
                <a:cubicBezTo>
                  <a:pt x="4533139" y="3205395"/>
                  <a:pt x="4597218" y="3192032"/>
                  <a:pt x="4730496" y="3218688"/>
                </a:cubicBezTo>
                <a:cubicBezTo>
                  <a:pt x="4747403" y="3222069"/>
                  <a:pt x="4752726" y="3245700"/>
                  <a:pt x="4767072" y="3255264"/>
                </a:cubicBezTo>
                <a:cubicBezTo>
                  <a:pt x="4777765" y="3262393"/>
                  <a:pt x="4791456" y="3263392"/>
                  <a:pt x="4803648" y="3267456"/>
                </a:cubicBezTo>
                <a:cubicBezTo>
                  <a:pt x="4838614" y="3263959"/>
                  <a:pt x="4918206" y="3265041"/>
                  <a:pt x="4962144" y="3243072"/>
                </a:cubicBezTo>
                <a:cubicBezTo>
                  <a:pt x="4967285" y="3240502"/>
                  <a:pt x="4970272" y="3234944"/>
                  <a:pt x="4974336" y="3230880"/>
                </a:cubicBezTo>
              </a:path>
            </a:pathLst>
          </a:cu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9D04F-4422-C743-8BA5-9381B971F2E4}"/>
              </a:ext>
            </a:extLst>
          </p:cNvPr>
          <p:cNvSpPr txBox="1"/>
          <p:nvPr/>
        </p:nvSpPr>
        <p:spPr>
          <a:xfrm>
            <a:off x="4953650" y="312062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Pareto Frontier</a:t>
            </a:r>
          </a:p>
        </p:txBody>
      </p:sp>
    </p:spTree>
    <p:extLst>
      <p:ext uri="{BB962C8B-B14F-4D97-AF65-F5344CB8AC3E}">
        <p14:creationId xmlns:p14="http://schemas.microsoft.com/office/powerpoint/2010/main" val="2019061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p Arrow 4">
            <a:extLst>
              <a:ext uri="{FF2B5EF4-FFF2-40B4-BE49-F238E27FC236}">
                <a16:creationId xmlns:a16="http://schemas.microsoft.com/office/drawing/2014/main" id="{C5E690F2-652B-9A44-8549-6C5FE339E191}"/>
              </a:ext>
            </a:extLst>
          </p:cNvPr>
          <p:cNvSpPr/>
          <p:nvPr/>
        </p:nvSpPr>
        <p:spPr>
          <a:xfrm rot="2530546">
            <a:off x="5883126" y="2067255"/>
            <a:ext cx="1255776" cy="1865376"/>
          </a:xfrm>
          <a:prstGeom prst="upArrow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 err="1"/>
              <a:t>Explainability</a:t>
            </a:r>
            <a:r>
              <a:rPr lang="en-US" sz="4320" dirty="0"/>
              <a:t> vs Accuracy?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C9417B-0447-C545-A79E-3FFC9C67C238}"/>
              </a:ext>
            </a:extLst>
          </p:cNvPr>
          <p:cNvCxnSpPr/>
          <p:nvPr/>
        </p:nvCxnSpPr>
        <p:spPr>
          <a:xfrm flipV="1">
            <a:off x="3218688" y="1527048"/>
            <a:ext cx="0" cy="392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1B561-453C-3948-A4B0-52DA35AF46EC}"/>
              </a:ext>
            </a:extLst>
          </p:cNvPr>
          <p:cNvCxnSpPr>
            <a:cxnSpLocks/>
          </p:cNvCxnSpPr>
          <p:nvPr/>
        </p:nvCxnSpPr>
        <p:spPr>
          <a:xfrm>
            <a:off x="3054096" y="5297424"/>
            <a:ext cx="5614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756852-E4B1-A545-9015-DEDB321C3A9A}"/>
              </a:ext>
            </a:extLst>
          </p:cNvPr>
          <p:cNvSpPr txBox="1"/>
          <p:nvPr/>
        </p:nvSpPr>
        <p:spPr>
          <a:xfrm>
            <a:off x="4953650" y="545287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Explainability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2A32A-D242-2C4E-8DC6-DB322945C650}"/>
              </a:ext>
            </a:extLst>
          </p:cNvPr>
          <p:cNvSpPr txBox="1"/>
          <p:nvPr/>
        </p:nvSpPr>
        <p:spPr>
          <a:xfrm rot="16200000">
            <a:off x="1961169" y="3167389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Accuracy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573E69-DA7E-6445-B352-D095D8E26F1F}"/>
              </a:ext>
            </a:extLst>
          </p:cNvPr>
          <p:cNvSpPr/>
          <p:nvPr/>
        </p:nvSpPr>
        <p:spPr>
          <a:xfrm>
            <a:off x="8058912" y="488899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A4034-1899-0643-B94F-E7764F4FD139}"/>
              </a:ext>
            </a:extLst>
          </p:cNvPr>
          <p:cNvSpPr txBox="1"/>
          <p:nvPr/>
        </p:nvSpPr>
        <p:spPr>
          <a:xfrm>
            <a:off x="8010549" y="4505015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2-Deep Decision Tree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D4E6F7-29FA-A84A-8DCC-33AB47E49609}"/>
              </a:ext>
            </a:extLst>
          </p:cNvPr>
          <p:cNvSpPr/>
          <p:nvPr/>
        </p:nvSpPr>
        <p:spPr>
          <a:xfrm>
            <a:off x="3527558" y="194455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AF49A-7F6E-E94B-AEF3-554E3713A7AA}"/>
              </a:ext>
            </a:extLst>
          </p:cNvPr>
          <p:cNvSpPr txBox="1"/>
          <p:nvPr/>
        </p:nvSpPr>
        <p:spPr>
          <a:xfrm>
            <a:off x="3479195" y="156057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Deep Neural Net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8DAF403-C13E-E244-AA72-BEB348F37F54}"/>
              </a:ext>
            </a:extLst>
          </p:cNvPr>
          <p:cNvSpPr/>
          <p:nvPr/>
        </p:nvSpPr>
        <p:spPr>
          <a:xfrm>
            <a:off x="3438144" y="1816608"/>
            <a:ext cx="4974336" cy="3267456"/>
          </a:xfrm>
          <a:custGeom>
            <a:avLst/>
            <a:gdLst>
              <a:gd name="connsiteX0" fmla="*/ 0 w 4974336"/>
              <a:gd name="connsiteY0" fmla="*/ 0 h 3267456"/>
              <a:gd name="connsiteX1" fmla="*/ 97536 w 4974336"/>
              <a:gd name="connsiteY1" fmla="*/ 24384 h 3267456"/>
              <a:gd name="connsiteX2" fmla="*/ 146304 w 4974336"/>
              <a:gd name="connsiteY2" fmla="*/ 134112 h 3267456"/>
              <a:gd name="connsiteX3" fmla="*/ 207264 w 4974336"/>
              <a:gd name="connsiteY3" fmla="*/ 207264 h 3267456"/>
              <a:gd name="connsiteX4" fmla="*/ 243840 w 4974336"/>
              <a:gd name="connsiteY4" fmla="*/ 231648 h 3267456"/>
              <a:gd name="connsiteX5" fmla="*/ 402336 w 4974336"/>
              <a:gd name="connsiteY5" fmla="*/ 243840 h 3267456"/>
              <a:gd name="connsiteX6" fmla="*/ 451104 w 4974336"/>
              <a:gd name="connsiteY6" fmla="*/ 316992 h 3267456"/>
              <a:gd name="connsiteX7" fmla="*/ 475488 w 4974336"/>
              <a:gd name="connsiteY7" fmla="*/ 353568 h 3267456"/>
              <a:gd name="connsiteX8" fmla="*/ 499872 w 4974336"/>
              <a:gd name="connsiteY8" fmla="*/ 426720 h 3267456"/>
              <a:gd name="connsiteX9" fmla="*/ 512064 w 4974336"/>
              <a:gd name="connsiteY9" fmla="*/ 463296 h 3267456"/>
              <a:gd name="connsiteX10" fmla="*/ 536448 w 4974336"/>
              <a:gd name="connsiteY10" fmla="*/ 499872 h 3267456"/>
              <a:gd name="connsiteX11" fmla="*/ 548640 w 4974336"/>
              <a:gd name="connsiteY11" fmla="*/ 548640 h 3267456"/>
              <a:gd name="connsiteX12" fmla="*/ 585216 w 4974336"/>
              <a:gd name="connsiteY12" fmla="*/ 658368 h 3267456"/>
              <a:gd name="connsiteX13" fmla="*/ 597408 w 4974336"/>
              <a:gd name="connsiteY13" fmla="*/ 694944 h 3267456"/>
              <a:gd name="connsiteX14" fmla="*/ 609600 w 4974336"/>
              <a:gd name="connsiteY14" fmla="*/ 755904 h 3267456"/>
              <a:gd name="connsiteX15" fmla="*/ 621792 w 4974336"/>
              <a:gd name="connsiteY15" fmla="*/ 853440 h 3267456"/>
              <a:gd name="connsiteX16" fmla="*/ 633984 w 4974336"/>
              <a:gd name="connsiteY16" fmla="*/ 890016 h 3267456"/>
              <a:gd name="connsiteX17" fmla="*/ 670560 w 4974336"/>
              <a:gd name="connsiteY17" fmla="*/ 914400 h 3267456"/>
              <a:gd name="connsiteX18" fmla="*/ 743712 w 4974336"/>
              <a:gd name="connsiteY18" fmla="*/ 938784 h 3267456"/>
              <a:gd name="connsiteX19" fmla="*/ 816864 w 4974336"/>
              <a:gd name="connsiteY19" fmla="*/ 1109472 h 3267456"/>
              <a:gd name="connsiteX20" fmla="*/ 829056 w 4974336"/>
              <a:gd name="connsiteY20" fmla="*/ 1158240 h 3267456"/>
              <a:gd name="connsiteX21" fmla="*/ 841248 w 4974336"/>
              <a:gd name="connsiteY21" fmla="*/ 1353312 h 3267456"/>
              <a:gd name="connsiteX22" fmla="*/ 914400 w 4974336"/>
              <a:gd name="connsiteY22" fmla="*/ 1377696 h 3267456"/>
              <a:gd name="connsiteX23" fmla="*/ 1170432 w 4974336"/>
              <a:gd name="connsiteY23" fmla="*/ 1389888 h 3267456"/>
              <a:gd name="connsiteX24" fmla="*/ 1207008 w 4974336"/>
              <a:gd name="connsiteY24" fmla="*/ 1426464 h 3267456"/>
              <a:gd name="connsiteX25" fmla="*/ 1280160 w 4974336"/>
              <a:gd name="connsiteY25" fmla="*/ 1475232 h 3267456"/>
              <a:gd name="connsiteX26" fmla="*/ 1353312 w 4974336"/>
              <a:gd name="connsiteY26" fmla="*/ 1536192 h 3267456"/>
              <a:gd name="connsiteX27" fmla="*/ 1402080 w 4974336"/>
              <a:gd name="connsiteY27" fmla="*/ 1609344 h 3267456"/>
              <a:gd name="connsiteX28" fmla="*/ 1438656 w 4974336"/>
              <a:gd name="connsiteY28" fmla="*/ 1645920 h 3267456"/>
              <a:gd name="connsiteX29" fmla="*/ 1524000 w 4974336"/>
              <a:gd name="connsiteY29" fmla="*/ 1731264 h 3267456"/>
              <a:gd name="connsiteX30" fmla="*/ 1804416 w 4974336"/>
              <a:gd name="connsiteY30" fmla="*/ 1743456 h 3267456"/>
              <a:gd name="connsiteX31" fmla="*/ 1877568 w 4974336"/>
              <a:gd name="connsiteY31" fmla="*/ 1780032 h 3267456"/>
              <a:gd name="connsiteX32" fmla="*/ 1926336 w 4974336"/>
              <a:gd name="connsiteY32" fmla="*/ 1853184 h 3267456"/>
              <a:gd name="connsiteX33" fmla="*/ 1950720 w 4974336"/>
              <a:gd name="connsiteY33" fmla="*/ 1889760 h 3267456"/>
              <a:gd name="connsiteX34" fmla="*/ 1975104 w 4974336"/>
              <a:gd name="connsiteY34" fmla="*/ 1926336 h 3267456"/>
              <a:gd name="connsiteX35" fmla="*/ 2011680 w 4974336"/>
              <a:gd name="connsiteY35" fmla="*/ 1950720 h 3267456"/>
              <a:gd name="connsiteX36" fmla="*/ 2048256 w 4974336"/>
              <a:gd name="connsiteY36" fmla="*/ 1987296 h 3267456"/>
              <a:gd name="connsiteX37" fmla="*/ 2121408 w 4974336"/>
              <a:gd name="connsiteY37" fmla="*/ 2011680 h 3267456"/>
              <a:gd name="connsiteX38" fmla="*/ 2218944 w 4974336"/>
              <a:gd name="connsiteY38" fmla="*/ 1999488 h 3267456"/>
              <a:gd name="connsiteX39" fmla="*/ 2304288 w 4974336"/>
              <a:gd name="connsiteY39" fmla="*/ 1987296 h 3267456"/>
              <a:gd name="connsiteX40" fmla="*/ 2377440 w 4974336"/>
              <a:gd name="connsiteY40" fmla="*/ 1999488 h 3267456"/>
              <a:gd name="connsiteX41" fmla="*/ 2450592 w 4974336"/>
              <a:gd name="connsiteY41" fmla="*/ 2048256 h 3267456"/>
              <a:gd name="connsiteX42" fmla="*/ 2474976 w 4974336"/>
              <a:gd name="connsiteY42" fmla="*/ 2084832 h 3267456"/>
              <a:gd name="connsiteX43" fmla="*/ 2511552 w 4974336"/>
              <a:gd name="connsiteY43" fmla="*/ 2109216 h 3267456"/>
              <a:gd name="connsiteX44" fmla="*/ 2584704 w 4974336"/>
              <a:gd name="connsiteY44" fmla="*/ 2182368 h 3267456"/>
              <a:gd name="connsiteX45" fmla="*/ 2657856 w 4974336"/>
              <a:gd name="connsiteY45" fmla="*/ 2255520 h 3267456"/>
              <a:gd name="connsiteX46" fmla="*/ 2694432 w 4974336"/>
              <a:gd name="connsiteY46" fmla="*/ 2292096 h 3267456"/>
              <a:gd name="connsiteX47" fmla="*/ 2767584 w 4974336"/>
              <a:gd name="connsiteY47" fmla="*/ 2328672 h 3267456"/>
              <a:gd name="connsiteX48" fmla="*/ 2840736 w 4974336"/>
              <a:gd name="connsiteY48" fmla="*/ 2377440 h 3267456"/>
              <a:gd name="connsiteX49" fmla="*/ 2950464 w 4974336"/>
              <a:gd name="connsiteY49" fmla="*/ 2426208 h 3267456"/>
              <a:gd name="connsiteX50" fmla="*/ 3084576 w 4974336"/>
              <a:gd name="connsiteY50" fmla="*/ 2438400 h 3267456"/>
              <a:gd name="connsiteX51" fmla="*/ 3133344 w 4974336"/>
              <a:gd name="connsiteY51" fmla="*/ 2511552 h 3267456"/>
              <a:gd name="connsiteX52" fmla="*/ 3157728 w 4974336"/>
              <a:gd name="connsiteY52" fmla="*/ 2584704 h 3267456"/>
              <a:gd name="connsiteX53" fmla="*/ 3182112 w 4974336"/>
              <a:gd name="connsiteY53" fmla="*/ 2621280 h 3267456"/>
              <a:gd name="connsiteX54" fmla="*/ 3194304 w 4974336"/>
              <a:gd name="connsiteY54" fmla="*/ 2657856 h 3267456"/>
              <a:gd name="connsiteX55" fmla="*/ 3255264 w 4974336"/>
              <a:gd name="connsiteY55" fmla="*/ 2718816 h 3267456"/>
              <a:gd name="connsiteX56" fmla="*/ 3328416 w 4974336"/>
              <a:gd name="connsiteY56" fmla="*/ 2743200 h 3267456"/>
              <a:gd name="connsiteX57" fmla="*/ 3364992 w 4974336"/>
              <a:gd name="connsiteY57" fmla="*/ 2755392 h 3267456"/>
              <a:gd name="connsiteX58" fmla="*/ 3401568 w 4974336"/>
              <a:gd name="connsiteY58" fmla="*/ 2767584 h 3267456"/>
              <a:gd name="connsiteX59" fmla="*/ 3450336 w 4974336"/>
              <a:gd name="connsiteY59" fmla="*/ 2779776 h 3267456"/>
              <a:gd name="connsiteX60" fmla="*/ 3523488 w 4974336"/>
              <a:gd name="connsiteY60" fmla="*/ 2804160 h 3267456"/>
              <a:gd name="connsiteX61" fmla="*/ 3657600 w 4974336"/>
              <a:gd name="connsiteY61" fmla="*/ 2926080 h 3267456"/>
              <a:gd name="connsiteX62" fmla="*/ 3681984 w 4974336"/>
              <a:gd name="connsiteY62" fmla="*/ 2962656 h 3267456"/>
              <a:gd name="connsiteX63" fmla="*/ 3828288 w 4974336"/>
              <a:gd name="connsiteY63" fmla="*/ 3035808 h 3267456"/>
              <a:gd name="connsiteX64" fmla="*/ 3864864 w 4974336"/>
              <a:gd name="connsiteY64" fmla="*/ 3048000 h 3267456"/>
              <a:gd name="connsiteX65" fmla="*/ 4206240 w 4974336"/>
              <a:gd name="connsiteY65" fmla="*/ 3072384 h 3267456"/>
              <a:gd name="connsiteX66" fmla="*/ 4279392 w 4974336"/>
              <a:gd name="connsiteY66" fmla="*/ 3121152 h 3267456"/>
              <a:gd name="connsiteX67" fmla="*/ 4340352 w 4974336"/>
              <a:gd name="connsiteY67" fmla="*/ 3194304 h 3267456"/>
              <a:gd name="connsiteX68" fmla="*/ 4413504 w 4974336"/>
              <a:gd name="connsiteY68" fmla="*/ 3218688 h 3267456"/>
              <a:gd name="connsiteX69" fmla="*/ 4730496 w 4974336"/>
              <a:gd name="connsiteY69" fmla="*/ 3218688 h 3267456"/>
              <a:gd name="connsiteX70" fmla="*/ 4767072 w 4974336"/>
              <a:gd name="connsiteY70" fmla="*/ 3255264 h 3267456"/>
              <a:gd name="connsiteX71" fmla="*/ 4803648 w 4974336"/>
              <a:gd name="connsiteY71" fmla="*/ 3267456 h 3267456"/>
              <a:gd name="connsiteX72" fmla="*/ 4962144 w 4974336"/>
              <a:gd name="connsiteY72" fmla="*/ 3243072 h 3267456"/>
              <a:gd name="connsiteX73" fmla="*/ 4974336 w 4974336"/>
              <a:gd name="connsiteY73" fmla="*/ 3230880 h 326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974336" h="3267456">
                <a:moveTo>
                  <a:pt x="0" y="0"/>
                </a:moveTo>
                <a:cubicBezTo>
                  <a:pt x="3036" y="607"/>
                  <a:pt x="85039" y="14387"/>
                  <a:pt x="97536" y="24384"/>
                </a:cubicBezTo>
                <a:cubicBezTo>
                  <a:pt x="132984" y="52743"/>
                  <a:pt x="122887" y="98987"/>
                  <a:pt x="146304" y="134112"/>
                </a:cubicBezTo>
                <a:cubicBezTo>
                  <a:pt x="170280" y="170076"/>
                  <a:pt x="172061" y="177928"/>
                  <a:pt x="207264" y="207264"/>
                </a:cubicBezTo>
                <a:cubicBezTo>
                  <a:pt x="218521" y="216645"/>
                  <a:pt x="229438" y="228948"/>
                  <a:pt x="243840" y="231648"/>
                </a:cubicBezTo>
                <a:cubicBezTo>
                  <a:pt x="295921" y="241413"/>
                  <a:pt x="349504" y="239776"/>
                  <a:pt x="402336" y="243840"/>
                </a:cubicBezTo>
                <a:lnTo>
                  <a:pt x="451104" y="316992"/>
                </a:lnTo>
                <a:cubicBezTo>
                  <a:pt x="459232" y="329184"/>
                  <a:pt x="470854" y="339667"/>
                  <a:pt x="475488" y="353568"/>
                </a:cubicBezTo>
                <a:lnTo>
                  <a:pt x="499872" y="426720"/>
                </a:lnTo>
                <a:cubicBezTo>
                  <a:pt x="503936" y="438912"/>
                  <a:pt x="504935" y="452603"/>
                  <a:pt x="512064" y="463296"/>
                </a:cubicBezTo>
                <a:lnTo>
                  <a:pt x="536448" y="499872"/>
                </a:lnTo>
                <a:cubicBezTo>
                  <a:pt x="540512" y="516128"/>
                  <a:pt x="543825" y="532590"/>
                  <a:pt x="548640" y="548640"/>
                </a:cubicBezTo>
                <a:lnTo>
                  <a:pt x="585216" y="658368"/>
                </a:lnTo>
                <a:cubicBezTo>
                  <a:pt x="589280" y="670560"/>
                  <a:pt x="594888" y="682342"/>
                  <a:pt x="597408" y="694944"/>
                </a:cubicBezTo>
                <a:cubicBezTo>
                  <a:pt x="601472" y="715264"/>
                  <a:pt x="606449" y="735423"/>
                  <a:pt x="609600" y="755904"/>
                </a:cubicBezTo>
                <a:cubicBezTo>
                  <a:pt x="614582" y="788288"/>
                  <a:pt x="615931" y="821203"/>
                  <a:pt x="621792" y="853440"/>
                </a:cubicBezTo>
                <a:cubicBezTo>
                  <a:pt x="624091" y="866084"/>
                  <a:pt x="625956" y="879981"/>
                  <a:pt x="633984" y="890016"/>
                </a:cubicBezTo>
                <a:cubicBezTo>
                  <a:pt x="643138" y="901458"/>
                  <a:pt x="657170" y="908449"/>
                  <a:pt x="670560" y="914400"/>
                </a:cubicBezTo>
                <a:cubicBezTo>
                  <a:pt x="694048" y="924839"/>
                  <a:pt x="743712" y="938784"/>
                  <a:pt x="743712" y="938784"/>
                </a:cubicBezTo>
                <a:cubicBezTo>
                  <a:pt x="811069" y="1039820"/>
                  <a:pt x="785372" y="983505"/>
                  <a:pt x="816864" y="1109472"/>
                </a:cubicBezTo>
                <a:lnTo>
                  <a:pt x="829056" y="1158240"/>
                </a:lnTo>
                <a:cubicBezTo>
                  <a:pt x="833120" y="1223264"/>
                  <a:pt x="817634" y="1292591"/>
                  <a:pt x="841248" y="1353312"/>
                </a:cubicBezTo>
                <a:cubicBezTo>
                  <a:pt x="850564" y="1377267"/>
                  <a:pt x="888726" y="1376473"/>
                  <a:pt x="914400" y="1377696"/>
                </a:cubicBezTo>
                <a:lnTo>
                  <a:pt x="1170432" y="1389888"/>
                </a:lnTo>
                <a:cubicBezTo>
                  <a:pt x="1182624" y="1402080"/>
                  <a:pt x="1193398" y="1415878"/>
                  <a:pt x="1207008" y="1426464"/>
                </a:cubicBezTo>
                <a:cubicBezTo>
                  <a:pt x="1230141" y="1444456"/>
                  <a:pt x="1259438" y="1454510"/>
                  <a:pt x="1280160" y="1475232"/>
                </a:cubicBezTo>
                <a:cubicBezTo>
                  <a:pt x="1327097" y="1522169"/>
                  <a:pt x="1302390" y="1502244"/>
                  <a:pt x="1353312" y="1536192"/>
                </a:cubicBezTo>
                <a:cubicBezTo>
                  <a:pt x="1369568" y="1560576"/>
                  <a:pt x="1381358" y="1588622"/>
                  <a:pt x="1402080" y="1609344"/>
                </a:cubicBezTo>
                <a:cubicBezTo>
                  <a:pt x="1414272" y="1621536"/>
                  <a:pt x="1428070" y="1632310"/>
                  <a:pt x="1438656" y="1645920"/>
                </a:cubicBezTo>
                <a:cubicBezTo>
                  <a:pt x="1473321" y="1690490"/>
                  <a:pt x="1468933" y="1727028"/>
                  <a:pt x="1524000" y="1731264"/>
                </a:cubicBezTo>
                <a:cubicBezTo>
                  <a:pt x="1617285" y="1738440"/>
                  <a:pt x="1710944" y="1739392"/>
                  <a:pt x="1804416" y="1743456"/>
                </a:cubicBezTo>
                <a:cubicBezTo>
                  <a:pt x="1830506" y="1752153"/>
                  <a:pt x="1858104" y="1757788"/>
                  <a:pt x="1877568" y="1780032"/>
                </a:cubicBezTo>
                <a:cubicBezTo>
                  <a:pt x="1896866" y="1802087"/>
                  <a:pt x="1910080" y="1828800"/>
                  <a:pt x="1926336" y="1853184"/>
                </a:cubicBezTo>
                <a:lnTo>
                  <a:pt x="1950720" y="1889760"/>
                </a:lnTo>
                <a:cubicBezTo>
                  <a:pt x="1958848" y="1901952"/>
                  <a:pt x="1962912" y="1918208"/>
                  <a:pt x="1975104" y="1926336"/>
                </a:cubicBezTo>
                <a:cubicBezTo>
                  <a:pt x="1987296" y="1934464"/>
                  <a:pt x="2000423" y="1941339"/>
                  <a:pt x="2011680" y="1950720"/>
                </a:cubicBezTo>
                <a:cubicBezTo>
                  <a:pt x="2024926" y="1961758"/>
                  <a:pt x="2033184" y="1978923"/>
                  <a:pt x="2048256" y="1987296"/>
                </a:cubicBezTo>
                <a:cubicBezTo>
                  <a:pt x="2070724" y="1999778"/>
                  <a:pt x="2121408" y="2011680"/>
                  <a:pt x="2121408" y="2011680"/>
                </a:cubicBezTo>
                <a:lnTo>
                  <a:pt x="2218944" y="1999488"/>
                </a:lnTo>
                <a:cubicBezTo>
                  <a:pt x="2247429" y="1995690"/>
                  <a:pt x="2275551" y="1987296"/>
                  <a:pt x="2304288" y="1987296"/>
                </a:cubicBezTo>
                <a:cubicBezTo>
                  <a:pt x="2329008" y="1987296"/>
                  <a:pt x="2353056" y="1995424"/>
                  <a:pt x="2377440" y="1999488"/>
                </a:cubicBezTo>
                <a:cubicBezTo>
                  <a:pt x="2401824" y="2015744"/>
                  <a:pt x="2434336" y="2023872"/>
                  <a:pt x="2450592" y="2048256"/>
                </a:cubicBezTo>
                <a:cubicBezTo>
                  <a:pt x="2458720" y="2060448"/>
                  <a:pt x="2464615" y="2074471"/>
                  <a:pt x="2474976" y="2084832"/>
                </a:cubicBezTo>
                <a:cubicBezTo>
                  <a:pt x="2485337" y="2095193"/>
                  <a:pt x="2500600" y="2099481"/>
                  <a:pt x="2511552" y="2109216"/>
                </a:cubicBezTo>
                <a:cubicBezTo>
                  <a:pt x="2537326" y="2132126"/>
                  <a:pt x="2560320" y="2157984"/>
                  <a:pt x="2584704" y="2182368"/>
                </a:cubicBezTo>
                <a:lnTo>
                  <a:pt x="2657856" y="2255520"/>
                </a:lnTo>
                <a:cubicBezTo>
                  <a:pt x="2670048" y="2267712"/>
                  <a:pt x="2680086" y="2282532"/>
                  <a:pt x="2694432" y="2292096"/>
                </a:cubicBezTo>
                <a:cubicBezTo>
                  <a:pt x="2856806" y="2400346"/>
                  <a:pt x="2616153" y="2244544"/>
                  <a:pt x="2767584" y="2328672"/>
                </a:cubicBezTo>
                <a:cubicBezTo>
                  <a:pt x="2793202" y="2342904"/>
                  <a:pt x="2816352" y="2361184"/>
                  <a:pt x="2840736" y="2377440"/>
                </a:cubicBezTo>
                <a:cubicBezTo>
                  <a:pt x="2877802" y="2402151"/>
                  <a:pt x="2900065" y="2421626"/>
                  <a:pt x="2950464" y="2426208"/>
                </a:cubicBezTo>
                <a:lnTo>
                  <a:pt x="3084576" y="2438400"/>
                </a:lnTo>
                <a:cubicBezTo>
                  <a:pt x="3100832" y="2462784"/>
                  <a:pt x="3124077" y="2483750"/>
                  <a:pt x="3133344" y="2511552"/>
                </a:cubicBezTo>
                <a:cubicBezTo>
                  <a:pt x="3141472" y="2535936"/>
                  <a:pt x="3143471" y="2563318"/>
                  <a:pt x="3157728" y="2584704"/>
                </a:cubicBezTo>
                <a:cubicBezTo>
                  <a:pt x="3165856" y="2596896"/>
                  <a:pt x="3175559" y="2608174"/>
                  <a:pt x="3182112" y="2621280"/>
                </a:cubicBezTo>
                <a:cubicBezTo>
                  <a:pt x="3187859" y="2632775"/>
                  <a:pt x="3188557" y="2646361"/>
                  <a:pt x="3194304" y="2657856"/>
                </a:cubicBezTo>
                <a:cubicBezTo>
                  <a:pt x="3209399" y="2688046"/>
                  <a:pt x="3223913" y="2704882"/>
                  <a:pt x="3255264" y="2718816"/>
                </a:cubicBezTo>
                <a:cubicBezTo>
                  <a:pt x="3278752" y="2729255"/>
                  <a:pt x="3304032" y="2735072"/>
                  <a:pt x="3328416" y="2743200"/>
                </a:cubicBezTo>
                <a:lnTo>
                  <a:pt x="3364992" y="2755392"/>
                </a:lnTo>
                <a:cubicBezTo>
                  <a:pt x="3377184" y="2759456"/>
                  <a:pt x="3389100" y="2764467"/>
                  <a:pt x="3401568" y="2767584"/>
                </a:cubicBezTo>
                <a:cubicBezTo>
                  <a:pt x="3417824" y="2771648"/>
                  <a:pt x="3434286" y="2774961"/>
                  <a:pt x="3450336" y="2779776"/>
                </a:cubicBezTo>
                <a:cubicBezTo>
                  <a:pt x="3474955" y="2787162"/>
                  <a:pt x="3523488" y="2804160"/>
                  <a:pt x="3523488" y="2804160"/>
                </a:cubicBezTo>
                <a:cubicBezTo>
                  <a:pt x="3570866" y="2839694"/>
                  <a:pt x="3624363" y="2876224"/>
                  <a:pt x="3657600" y="2926080"/>
                </a:cubicBezTo>
                <a:cubicBezTo>
                  <a:pt x="3665728" y="2938272"/>
                  <a:pt x="3670957" y="2953007"/>
                  <a:pt x="3681984" y="2962656"/>
                </a:cubicBezTo>
                <a:cubicBezTo>
                  <a:pt x="3740161" y="3013561"/>
                  <a:pt x="3759225" y="3012787"/>
                  <a:pt x="3828288" y="3035808"/>
                </a:cubicBezTo>
                <a:lnTo>
                  <a:pt x="3864864" y="3048000"/>
                </a:lnTo>
                <a:cubicBezTo>
                  <a:pt x="3997903" y="3092346"/>
                  <a:pt x="3888599" y="3059678"/>
                  <a:pt x="4206240" y="3072384"/>
                </a:cubicBezTo>
                <a:cubicBezTo>
                  <a:pt x="4251319" y="3087410"/>
                  <a:pt x="4244266" y="3079001"/>
                  <a:pt x="4279392" y="3121152"/>
                </a:cubicBezTo>
                <a:cubicBezTo>
                  <a:pt x="4301634" y="3147842"/>
                  <a:pt x="4307189" y="3175880"/>
                  <a:pt x="4340352" y="3194304"/>
                </a:cubicBezTo>
                <a:cubicBezTo>
                  <a:pt x="4362820" y="3206786"/>
                  <a:pt x="4413504" y="3218688"/>
                  <a:pt x="4413504" y="3218688"/>
                </a:cubicBezTo>
                <a:cubicBezTo>
                  <a:pt x="4533139" y="3205395"/>
                  <a:pt x="4597218" y="3192032"/>
                  <a:pt x="4730496" y="3218688"/>
                </a:cubicBezTo>
                <a:cubicBezTo>
                  <a:pt x="4747403" y="3222069"/>
                  <a:pt x="4752726" y="3245700"/>
                  <a:pt x="4767072" y="3255264"/>
                </a:cubicBezTo>
                <a:cubicBezTo>
                  <a:pt x="4777765" y="3262393"/>
                  <a:pt x="4791456" y="3263392"/>
                  <a:pt x="4803648" y="3267456"/>
                </a:cubicBezTo>
                <a:cubicBezTo>
                  <a:pt x="4838614" y="3263959"/>
                  <a:pt x="4918206" y="3265041"/>
                  <a:pt x="4962144" y="3243072"/>
                </a:cubicBezTo>
                <a:cubicBezTo>
                  <a:pt x="4967285" y="3240502"/>
                  <a:pt x="4970272" y="3234944"/>
                  <a:pt x="4974336" y="3230880"/>
                </a:cubicBezTo>
              </a:path>
            </a:pathLst>
          </a:cu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9D04F-4422-C743-8BA5-9381B971F2E4}"/>
              </a:ext>
            </a:extLst>
          </p:cNvPr>
          <p:cNvSpPr txBox="1"/>
          <p:nvPr/>
        </p:nvSpPr>
        <p:spPr>
          <a:xfrm>
            <a:off x="4953650" y="312062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Pareto Frontier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5B659-A226-FA4D-91C9-5043C5256D82}"/>
              </a:ext>
            </a:extLst>
          </p:cNvPr>
          <p:cNvSpPr txBox="1"/>
          <p:nvPr/>
        </p:nvSpPr>
        <p:spPr>
          <a:xfrm>
            <a:off x="6375752" y="1826209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Explainable ML Goal</a:t>
            </a:r>
          </a:p>
        </p:txBody>
      </p:sp>
    </p:spTree>
    <p:extLst>
      <p:ext uri="{BB962C8B-B14F-4D97-AF65-F5344CB8AC3E}">
        <p14:creationId xmlns:p14="http://schemas.microsoft.com/office/powerpoint/2010/main" val="3943549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639d37ef_1_10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Case Study: Evaluating an Explainable ML System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18AB2-0051-AA41-BFF6-FC217CB0D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1104900"/>
            <a:ext cx="117221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639d37ef_1_10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Case Study: Evaluating an Explainable ML System</a:t>
            </a:r>
            <a:endParaRPr dirty="0"/>
          </a:p>
        </p:txBody>
      </p:sp>
      <p:sp>
        <p:nvSpPr>
          <p:cNvPr id="197" name="Google Shape;197;g72639d37ef_1_10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Application: Preventing </a:t>
            </a:r>
            <a:r>
              <a:rPr lang="en-US" sz="3000" dirty="0" err="1"/>
              <a:t>Hypoxaemia</a:t>
            </a:r>
            <a:r>
              <a:rPr lang="en-US" sz="3000" dirty="0"/>
              <a:t> During Surgery</a:t>
            </a:r>
            <a:endParaRPr sz="3000" dirty="0"/>
          </a:p>
          <a:p>
            <a:pPr marL="914400" lvl="1" indent="-419100" algn="l" rtl="0">
              <a:spcBef>
                <a:spcPts val="2100"/>
              </a:spcBef>
              <a:spcAft>
                <a:spcPts val="0"/>
              </a:spcAft>
              <a:buSzPts val="3000"/>
              <a:buChar char="○"/>
            </a:pPr>
            <a:r>
              <a:rPr lang="en-US" sz="3000" dirty="0"/>
              <a:t>Low arterial blood oxygen tension</a:t>
            </a:r>
            <a:endParaRPr sz="3000" dirty="0"/>
          </a:p>
          <a:p>
            <a:pPr marL="914400" lvl="1" indent="-419100" algn="l" rtl="0">
              <a:spcBef>
                <a:spcPts val="2100"/>
              </a:spcBef>
              <a:spcAft>
                <a:spcPts val="0"/>
              </a:spcAft>
              <a:buSzPts val="3000"/>
              <a:buChar char="○"/>
            </a:pPr>
            <a:r>
              <a:rPr lang="en-US" sz="3000" dirty="0"/>
              <a:t>Good predictions would allow anesthesiologists to take preventative measures during surgery</a:t>
            </a:r>
            <a:br>
              <a:rPr lang="en-US" sz="3000" dirty="0"/>
            </a:b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User study comparing predictive performance of humans and models</a:t>
            </a:r>
            <a:endParaRPr sz="3000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3626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2639d37ef_1_2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 dirty="0"/>
              <a:t>Case Study: Evaluating an Explainable ML System</a:t>
            </a:r>
            <a:endParaRPr dirty="0"/>
          </a:p>
        </p:txBody>
      </p:sp>
      <p:pic>
        <p:nvPicPr>
          <p:cNvPr id="203" name="Google Shape;203;g72639d37ef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088" y="1193554"/>
            <a:ext cx="9389725" cy="54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2639d37ef_1_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 dirty="0"/>
              <a:t>Case Study: Evaluating an Explainable ML System</a:t>
            </a:r>
            <a:endParaRPr dirty="0"/>
          </a:p>
        </p:txBody>
      </p:sp>
      <p:pic>
        <p:nvPicPr>
          <p:cNvPr id="209" name="Google Shape;209;g72639d37ef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50" y="1499334"/>
            <a:ext cx="11020400" cy="4896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7725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2639d37ef_1_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 dirty="0"/>
              <a:t>Case Study: Evaluating an Explainable ML System</a:t>
            </a:r>
            <a:endParaRPr dirty="0"/>
          </a:p>
        </p:txBody>
      </p:sp>
      <p:pic>
        <p:nvPicPr>
          <p:cNvPr id="209" name="Google Shape;209;g72639d37ef_1_26"/>
          <p:cNvPicPr preferRelativeResize="0"/>
          <p:nvPr/>
        </p:nvPicPr>
        <p:blipFill rotWithShape="1">
          <a:blip r:embed="rId3">
            <a:alphaModFix/>
          </a:blip>
          <a:srcRect r="50000"/>
          <a:stretch/>
        </p:blipFill>
        <p:spPr>
          <a:xfrm>
            <a:off x="78373" y="1048511"/>
            <a:ext cx="6440855" cy="572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1AD207E-0B93-2645-9A02-1E2348A07737}"/>
              </a:ext>
            </a:extLst>
          </p:cNvPr>
          <p:cNvSpPr txBox="1">
            <a:spLocks/>
          </p:cNvSpPr>
          <p:nvPr/>
        </p:nvSpPr>
        <p:spPr>
          <a:xfrm>
            <a:off x="7399938" y="4626787"/>
            <a:ext cx="4235913" cy="1875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buNone/>
            </a:pPr>
            <a:r>
              <a:rPr lang="en-US" sz="5400" b="1" dirty="0" err="1">
                <a:solidFill>
                  <a:srgbClr val="C00000"/>
                </a:solidFill>
              </a:rPr>
              <a:t>slido.com</a:t>
            </a: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r>
              <a:rPr lang="en-US" sz="5400" b="1" dirty="0">
                <a:solidFill>
                  <a:srgbClr val="C00000"/>
                </a:solidFill>
              </a:rPr>
              <a:t>#10718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FD438B-D5AF-0F4B-B584-5BEAE6C0566D}"/>
              </a:ext>
            </a:extLst>
          </p:cNvPr>
          <p:cNvSpPr txBox="1"/>
          <p:nvPr/>
        </p:nvSpPr>
        <p:spPr>
          <a:xfrm>
            <a:off x="7157313" y="1226116"/>
            <a:ext cx="47211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What can we conclude from </a:t>
            </a:r>
          </a:p>
          <a:p>
            <a:pPr algn="ctr"/>
            <a:r>
              <a:rPr lang="en-US" sz="2800" dirty="0"/>
              <a:t>these results?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AC487-A725-7146-B2B5-0B0A15EB90D7}"/>
              </a:ext>
            </a:extLst>
          </p:cNvPr>
          <p:cNvSpPr txBox="1"/>
          <p:nvPr/>
        </p:nvSpPr>
        <p:spPr>
          <a:xfrm>
            <a:off x="5098573" y="2922691"/>
            <a:ext cx="2501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FF346"/>
                </a:solidFill>
              </a:rPr>
              <a:t>Human Alone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6C28AE-E036-FF46-A930-A27B2BF96891}"/>
              </a:ext>
            </a:extLst>
          </p:cNvPr>
          <p:cNvCxnSpPr>
            <a:cxnSpLocks/>
          </p:cNvCxnSpPr>
          <p:nvPr/>
        </p:nvCxnSpPr>
        <p:spPr>
          <a:xfrm flipH="1" flipV="1">
            <a:off x="4635732" y="2634842"/>
            <a:ext cx="473816" cy="518874"/>
          </a:xfrm>
          <a:prstGeom prst="straightConnector1">
            <a:avLst/>
          </a:prstGeom>
          <a:ln w="57150">
            <a:solidFill>
              <a:srgbClr val="7FF3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C567C7D-D073-8340-ABE9-9BE365F03723}"/>
              </a:ext>
            </a:extLst>
          </p:cNvPr>
          <p:cNvSpPr txBox="1"/>
          <p:nvPr/>
        </p:nvSpPr>
        <p:spPr>
          <a:xfrm>
            <a:off x="4373233" y="3426036"/>
            <a:ext cx="3709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56BF4"/>
                </a:solidFill>
              </a:rPr>
              <a:t>Human + ML 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220F4-F5E0-564A-8945-F2460EB9B2D0}"/>
              </a:ext>
            </a:extLst>
          </p:cNvPr>
          <p:cNvSpPr txBox="1"/>
          <p:nvPr/>
        </p:nvSpPr>
        <p:spPr>
          <a:xfrm>
            <a:off x="3778904" y="4029606"/>
            <a:ext cx="3180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94B9E"/>
                </a:solidFill>
              </a:rPr>
              <a:t>ML System Alone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F7F269-36CE-A148-8A1B-C1C158652C03}"/>
              </a:ext>
            </a:extLst>
          </p:cNvPr>
          <p:cNvSpPr/>
          <p:nvPr/>
        </p:nvSpPr>
        <p:spPr>
          <a:xfrm>
            <a:off x="3035808" y="4560712"/>
            <a:ext cx="3192260" cy="82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6F0012-B6B8-5D4A-AE36-AF6BB4C7A3A5}"/>
              </a:ext>
            </a:extLst>
          </p:cNvPr>
          <p:cNvCxnSpPr>
            <a:cxnSpLocks/>
          </p:cNvCxnSpPr>
          <p:nvPr/>
        </p:nvCxnSpPr>
        <p:spPr>
          <a:xfrm flipH="1" flipV="1">
            <a:off x="3401568" y="2828394"/>
            <a:ext cx="956958" cy="903370"/>
          </a:xfrm>
          <a:prstGeom prst="straightConnector1">
            <a:avLst/>
          </a:prstGeom>
          <a:ln w="57150">
            <a:solidFill>
              <a:srgbClr val="356B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CB2113-B6F1-B446-8848-44361068F627}"/>
              </a:ext>
            </a:extLst>
          </p:cNvPr>
          <p:cNvCxnSpPr>
            <a:cxnSpLocks/>
          </p:cNvCxnSpPr>
          <p:nvPr/>
        </p:nvCxnSpPr>
        <p:spPr>
          <a:xfrm flipH="1" flipV="1">
            <a:off x="2480408" y="3053606"/>
            <a:ext cx="1298998" cy="1232894"/>
          </a:xfrm>
          <a:prstGeom prst="straightConnector1">
            <a:avLst/>
          </a:prstGeom>
          <a:ln w="57150">
            <a:solidFill>
              <a:srgbClr val="E94B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7A8866E-865F-574F-AB93-85C7A497D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745" y="2180223"/>
            <a:ext cx="2654300" cy="2641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/>
              <a:t>Many Approaches to Model Explanations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09EA63-AF1B-4349-948A-D131B77E6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2350"/>
            <a:ext cx="12192000" cy="3573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945B49-8762-E342-B4F4-65D4FAB130D0}"/>
              </a:ext>
            </a:extLst>
          </p:cNvPr>
          <p:cNvSpPr txBox="1"/>
          <p:nvPr/>
        </p:nvSpPr>
        <p:spPr>
          <a:xfrm>
            <a:off x="0" y="63097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Bodria</a:t>
            </a:r>
            <a:r>
              <a:rPr lang="en-US" sz="2400" dirty="0"/>
              <a:t> et al, arxiv:2102.13076v1</a:t>
            </a:r>
          </a:p>
        </p:txBody>
      </p:sp>
    </p:spTree>
    <p:extLst>
      <p:ext uri="{BB962C8B-B14F-4D97-AF65-F5344CB8AC3E}">
        <p14:creationId xmlns:p14="http://schemas.microsoft.com/office/powerpoint/2010/main" val="1368328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/>
              <a:t>In Module 2, We’ll Explore a Few of Them…</a:t>
            </a:r>
            <a:endParaRPr dirty="0"/>
          </a:p>
        </p:txBody>
      </p:sp>
      <p:sp>
        <p:nvSpPr>
          <p:cNvPr id="5" name="Google Shape;197;g72639d37ef_1_105">
            <a:extLst>
              <a:ext uri="{FF2B5EF4-FFF2-40B4-BE49-F238E27FC236}">
                <a16:creationId xmlns:a16="http://schemas.microsoft.com/office/drawing/2014/main" id="{E8886E5F-8E40-E045-9E3E-1D768D1FE7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Inherently-Interpretable Models</a:t>
            </a:r>
            <a:br>
              <a:rPr lang="en-US" sz="3000" dirty="0"/>
            </a:b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Post-Hoc Individual Feature </a:t>
            </a:r>
            <a:r>
              <a:rPr lang="en-US" sz="3000" dirty="0" err="1"/>
              <a:t>Importances</a:t>
            </a:r>
            <a:br>
              <a:rPr lang="en-US" sz="3000" dirty="0"/>
            </a:br>
            <a:endParaRPr lang="en-US"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Prototypes</a:t>
            </a:r>
            <a:br>
              <a:rPr lang="en-US" sz="3000" dirty="0"/>
            </a:br>
            <a:endParaRPr lang="en-US"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Counterfactuals</a:t>
            </a:r>
            <a:endParaRPr sz="3000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675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Module 2 &amp; 3 classes focus on 2-3 methods/approaches each day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Each group responsible for applying one approach from each class (may implement from scratch or use existing packages)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/>
          </a:p>
          <a:p>
            <a:r>
              <a:rPr lang="en-US" dirty="0">
                <a:solidFill>
                  <a:schemeClr val="tx1"/>
                </a:solidFill>
              </a:rPr>
              <a:t>“Extended Abstract” (3-4 pages) at end of the module comparing results from the three methods you applied to the class project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Presentations and “discussants” (15 minutes)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We will assign one of each, other methods up to you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Method overview and preliminary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/>
              <a:t>Reminder: Modules 2 and 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91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b="1" dirty="0"/>
              <a:t>Next week:</a:t>
            </a:r>
          </a:p>
          <a:p>
            <a:r>
              <a:rPr lang="en-US" dirty="0"/>
              <a:t>Tuesday: Understanding your models</a:t>
            </a:r>
          </a:p>
          <a:p>
            <a:r>
              <a:rPr lang="en-US" dirty="0"/>
              <a:t>Thursday: Module 2 Presentations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the following week:</a:t>
            </a:r>
          </a:p>
          <a:p>
            <a:r>
              <a:rPr lang="en-US" dirty="0"/>
              <a:t>Monday: Update 6 (feature </a:t>
            </a:r>
            <a:r>
              <a:rPr lang="en-US" dirty="0" err="1"/>
              <a:t>importances</a:t>
            </a:r>
            <a:r>
              <a:rPr lang="en-US" dirty="0"/>
              <a:t> + crosstabs)</a:t>
            </a:r>
          </a:p>
          <a:p>
            <a:r>
              <a:rPr lang="en-US" dirty="0"/>
              <a:t>Tuesday/Thursday: Module 2 Presentations</a:t>
            </a:r>
          </a:p>
          <a:p>
            <a:r>
              <a:rPr lang="en-US" dirty="0">
                <a:solidFill>
                  <a:srgbClr val="C00000"/>
                </a:solidFill>
              </a:rPr>
              <a:t>Friday: Extended Abstract on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290666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b="1" dirty="0"/>
              <a:t>Next week:</a:t>
            </a:r>
          </a:p>
          <a:p>
            <a:r>
              <a:rPr lang="en-US" dirty="0"/>
              <a:t>Tuesday: Understanding your models</a:t>
            </a:r>
          </a:p>
          <a:p>
            <a:r>
              <a:rPr lang="en-US" dirty="0"/>
              <a:t>Thursday: Module 2 Presentations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the following week:</a:t>
            </a:r>
          </a:p>
          <a:p>
            <a:r>
              <a:rPr lang="en-US" dirty="0"/>
              <a:t>Monday: Update 6 (feature </a:t>
            </a:r>
            <a:r>
              <a:rPr lang="en-US" dirty="0" err="1"/>
              <a:t>importances</a:t>
            </a:r>
            <a:r>
              <a:rPr lang="en-US" dirty="0"/>
              <a:t> + crosstabs)</a:t>
            </a:r>
          </a:p>
          <a:p>
            <a:r>
              <a:rPr lang="en-US" dirty="0"/>
              <a:t>Tuesday/Thursday: Module 2 Presentations</a:t>
            </a:r>
          </a:p>
          <a:p>
            <a:r>
              <a:rPr lang="en-US" dirty="0">
                <a:solidFill>
                  <a:srgbClr val="C00000"/>
                </a:solidFill>
              </a:rPr>
              <a:t>Friday: Extended Abstract on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277236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6388892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What we’ll cover today</a:t>
            </a:r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Why we want ML models to be interpretable?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endParaRPr lang="en-US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Real-world use cases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Types of Interpretability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265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c82016f7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  <p:sp>
        <p:nvSpPr>
          <p:cNvPr id="72" name="Google Shape;72;g71c82016f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Debugging the Model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Improving the performance of the system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Creating and increasing trust and adoption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Selecting appropriate actions/interventions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Legal Recourse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47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c82016f7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Case Study: Pneumonia and Asthma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F06B2-4170-F046-BBD8-C86CE500F0AF}"/>
              </a:ext>
            </a:extLst>
          </p:cNvPr>
          <p:cNvSpPr txBox="1"/>
          <p:nvPr/>
        </p:nvSpPr>
        <p:spPr>
          <a:xfrm>
            <a:off x="1194814" y="1648445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Patient Record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28DA09-758C-D14D-846D-5F848C5C835B}"/>
              </a:ext>
            </a:extLst>
          </p:cNvPr>
          <p:cNvSpPr txBox="1"/>
          <p:nvPr/>
        </p:nvSpPr>
        <p:spPr>
          <a:xfrm>
            <a:off x="1774299" y="2988702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A5218"/>
                </a:solidFill>
              </a:rPr>
              <a:t>Healthy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F6E1EC-A388-AF44-A40E-F2AC01D61CE5}"/>
              </a:ext>
            </a:extLst>
          </p:cNvPr>
          <p:cNvGrpSpPr/>
          <p:nvPr/>
        </p:nvGrpSpPr>
        <p:grpSpPr>
          <a:xfrm>
            <a:off x="4389120" y="2462784"/>
            <a:ext cx="1706830" cy="1514258"/>
            <a:chOff x="4389120" y="2462784"/>
            <a:chExt cx="1706830" cy="151425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4D98DD-7FE8-7E41-B04E-366BB53CDEA2}"/>
                </a:ext>
              </a:extLst>
            </p:cNvPr>
            <p:cNvSpPr/>
            <p:nvPr/>
          </p:nvSpPr>
          <p:spPr>
            <a:xfrm>
              <a:off x="4389120" y="2462784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139C00F-2B42-364A-AF32-F9BEFA279E9A}"/>
                </a:ext>
              </a:extLst>
            </p:cNvPr>
            <p:cNvSpPr/>
            <p:nvPr/>
          </p:nvSpPr>
          <p:spPr>
            <a:xfrm>
              <a:off x="4389120" y="301874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DAF3EE3-3362-1340-8EB5-DD7CFD98CCC6}"/>
                </a:ext>
              </a:extLst>
            </p:cNvPr>
            <p:cNvSpPr/>
            <p:nvPr/>
          </p:nvSpPr>
          <p:spPr>
            <a:xfrm>
              <a:off x="4389120" y="3574706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C2D0F69-7E7F-2E40-B1C9-DE1702CBA34B}"/>
                </a:ext>
              </a:extLst>
            </p:cNvPr>
            <p:cNvSpPr/>
            <p:nvPr/>
          </p:nvSpPr>
          <p:spPr>
            <a:xfrm>
              <a:off x="5029200" y="276880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0996293-3253-A24E-8620-B56032991E1E}"/>
                </a:ext>
              </a:extLst>
            </p:cNvPr>
            <p:cNvSpPr/>
            <p:nvPr/>
          </p:nvSpPr>
          <p:spPr>
            <a:xfrm>
              <a:off x="5029200" y="335037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51131C4-FF60-224B-BC38-D87D8D6FA0CA}"/>
                </a:ext>
              </a:extLst>
            </p:cNvPr>
            <p:cNvSpPr/>
            <p:nvPr/>
          </p:nvSpPr>
          <p:spPr>
            <a:xfrm>
              <a:off x="5693614" y="275713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8B48489-9C69-4D40-BDFE-F1F3E18DB1B6}"/>
                </a:ext>
              </a:extLst>
            </p:cNvPr>
            <p:cNvSpPr/>
            <p:nvPr/>
          </p:nvSpPr>
          <p:spPr>
            <a:xfrm>
              <a:off x="5669280" y="3338187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A332EFC-6E20-404E-B273-6048E1BBD5E4}"/>
                </a:ext>
              </a:extLst>
            </p:cNvPr>
            <p:cNvCxnSpPr>
              <a:stCxn id="7" idx="6"/>
              <a:endCxn id="16" idx="2"/>
            </p:cNvCxnSpPr>
            <p:nvPr/>
          </p:nvCxnSpPr>
          <p:spPr>
            <a:xfrm>
              <a:off x="4791456" y="2663952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D276510-2BAB-DF4F-9D9A-9520DFF87035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4791456" y="2663952"/>
              <a:ext cx="237744" cy="8619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23D634-2805-7A49-8E34-8CE790A8CE0A}"/>
                </a:ext>
              </a:extLst>
            </p:cNvPr>
            <p:cNvCxnSpPr>
              <a:cxnSpLocks/>
              <a:stCxn id="14" idx="6"/>
              <a:endCxn id="16" idx="2"/>
            </p:cNvCxnSpPr>
            <p:nvPr/>
          </p:nvCxnSpPr>
          <p:spPr>
            <a:xfrm flipV="1">
              <a:off x="4791456" y="2969977"/>
              <a:ext cx="237744" cy="2499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F5D8D1-C1AE-E846-AB94-1D186FA0F07C}"/>
                </a:ext>
              </a:extLst>
            </p:cNvPr>
            <p:cNvCxnSpPr/>
            <p:nvPr/>
          </p:nvCxnSpPr>
          <p:spPr>
            <a:xfrm>
              <a:off x="4794479" y="3244297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51C1193-62F2-354F-A8CE-0FA3D697DFC8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4791456" y="2969977"/>
              <a:ext cx="237744" cy="8058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573EECD-4B5A-8D41-8D34-E1AF38877AB8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4791456" y="3551547"/>
              <a:ext cx="237744" cy="2243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772C40-0889-2A4E-8A8E-CFC581C7AB5A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5431536" y="2958303"/>
              <a:ext cx="262078" cy="330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EE639C-E0D7-E04F-92F1-5D0DD82D4CE1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5431536" y="3023616"/>
              <a:ext cx="237744" cy="5157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FD7622E-658A-774D-BA68-C9F83CD09867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5428513" y="2958303"/>
              <a:ext cx="265101" cy="5895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0673D27-4A5A-BC45-98FF-FD391846B24E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5431536" y="3510697"/>
              <a:ext cx="237744" cy="286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1349F1-74AD-1A47-90B5-4501566FCB7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78851" y="3250312"/>
            <a:ext cx="109279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5F4DDB1-CBB9-4341-9C96-F489B4D7350C}"/>
              </a:ext>
            </a:extLst>
          </p:cNvPr>
          <p:cNvCxnSpPr>
            <a:cxnSpLocks/>
          </p:cNvCxnSpPr>
          <p:nvPr/>
        </p:nvCxnSpPr>
        <p:spPr>
          <a:xfrm>
            <a:off x="6379251" y="3244297"/>
            <a:ext cx="109279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1C6E98E-8B89-1245-8CE2-EE1B33615474}"/>
              </a:ext>
            </a:extLst>
          </p:cNvPr>
          <p:cNvSpPr txBox="1"/>
          <p:nvPr/>
        </p:nvSpPr>
        <p:spPr>
          <a:xfrm>
            <a:off x="7876395" y="3024681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0.21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31353B0-D63A-F34C-80B8-5C644A43840D}"/>
              </a:ext>
            </a:extLst>
          </p:cNvPr>
          <p:cNvSpPr txBox="1"/>
          <p:nvPr/>
        </p:nvSpPr>
        <p:spPr>
          <a:xfrm>
            <a:off x="6906578" y="1217558"/>
            <a:ext cx="28248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Risk of Death</a:t>
            </a:r>
          </a:p>
          <a:p>
            <a:pPr algn="ctr"/>
            <a:r>
              <a:rPr lang="en-US" sz="2800" dirty="0"/>
              <a:t>from Pneumonia</a:t>
            </a:r>
          </a:p>
        </p:txBody>
      </p:sp>
    </p:spTree>
    <p:extLst>
      <p:ext uri="{BB962C8B-B14F-4D97-AF65-F5344CB8AC3E}">
        <p14:creationId xmlns:p14="http://schemas.microsoft.com/office/powerpoint/2010/main" val="3132308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807</Words>
  <Application>Microsoft Macintosh PowerPoint</Application>
  <PresentationFormat>Widescreen</PresentationFormat>
  <Paragraphs>194</Paragraphs>
  <Slides>30</Slides>
  <Notes>25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Simple Light</vt:lpstr>
      <vt:lpstr>PowerPoint Presentation</vt:lpstr>
      <vt:lpstr>Why do we want Interpretability?</vt:lpstr>
      <vt:lpstr>Reminder: Modules 2 and 3</vt:lpstr>
      <vt:lpstr>Reminders</vt:lpstr>
      <vt:lpstr>PowerPoint Presentation</vt:lpstr>
      <vt:lpstr>What we’ll cover today</vt:lpstr>
      <vt:lpstr>Why do we want Interpretability?</vt:lpstr>
      <vt:lpstr>Why do we want Interpretability?</vt:lpstr>
      <vt:lpstr>Case Study: Pneumonia and Asthma</vt:lpstr>
      <vt:lpstr>Case Study: Pneumonia and Asthma</vt:lpstr>
      <vt:lpstr>Deeper Dive into Use Cases</vt:lpstr>
      <vt:lpstr>Deeper Dive into Use Cases</vt:lpstr>
      <vt:lpstr>What do we want from a global explanation?</vt:lpstr>
      <vt:lpstr>How to interpret specific models</vt:lpstr>
      <vt:lpstr>What do we want from a local explanation?</vt:lpstr>
      <vt:lpstr>How would we validate if an interpretability method is effective?</vt:lpstr>
      <vt:lpstr>Evaluating Explainable ML Methods</vt:lpstr>
      <vt:lpstr>Explainability vs Accuracy?</vt:lpstr>
      <vt:lpstr>Explainability vs Accuracy?</vt:lpstr>
      <vt:lpstr>Explainability vs Accuracy?</vt:lpstr>
      <vt:lpstr>Explainability vs Accuracy?</vt:lpstr>
      <vt:lpstr>Explainability vs Accuracy?</vt:lpstr>
      <vt:lpstr>Case Study: Evaluating an Explainable ML System</vt:lpstr>
      <vt:lpstr>Case Study: Evaluating an Explainable ML System</vt:lpstr>
      <vt:lpstr>Case Study: Evaluating an Explainable ML System</vt:lpstr>
      <vt:lpstr>Case Study: Evaluating an Explainable ML System</vt:lpstr>
      <vt:lpstr>Case Study: Evaluating an Explainable ML System</vt:lpstr>
      <vt:lpstr>Many Approaches to Model Explanations</vt:lpstr>
      <vt:lpstr>In Module 2, We’ll Explore a Few of Them…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20</cp:revision>
  <dcterms:created xsi:type="dcterms:W3CDTF">2020-01-14T19:43:43Z</dcterms:created>
  <dcterms:modified xsi:type="dcterms:W3CDTF">2022-10-28T01:03:08Z</dcterms:modified>
</cp:coreProperties>
</file>