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604" r:id="rId3"/>
    <p:sldId id="499" r:id="rId4"/>
    <p:sldId id="568" r:id="rId5"/>
    <p:sldId id="547" r:id="rId6"/>
    <p:sldId id="562" r:id="rId7"/>
    <p:sldId id="502" r:id="rId8"/>
    <p:sldId id="569" r:id="rId9"/>
    <p:sldId id="572" r:id="rId10"/>
    <p:sldId id="601" r:id="rId11"/>
    <p:sldId id="521" r:id="rId12"/>
    <p:sldId id="606" r:id="rId13"/>
    <p:sldId id="602" r:id="rId14"/>
    <p:sldId id="500" r:id="rId15"/>
    <p:sldId id="323" r:id="rId16"/>
    <p:sldId id="257" r:id="rId17"/>
    <p:sldId id="274" r:id="rId18"/>
    <p:sldId id="607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331" r:id="rId28"/>
    <p:sldId id="592" r:id="rId29"/>
    <p:sldId id="609" r:id="rId30"/>
    <p:sldId id="610" r:id="rId31"/>
    <p:sldId id="611" r:id="rId32"/>
    <p:sldId id="613" r:id="rId33"/>
    <p:sldId id="612" r:id="rId34"/>
    <p:sldId id="608" r:id="rId35"/>
    <p:sldId id="269" r:id="rId36"/>
    <p:sldId id="270" r:id="rId37"/>
    <p:sldId id="271" r:id="rId38"/>
    <p:sldId id="272" r:id="rId39"/>
    <p:sldId id="487" r:id="rId40"/>
    <p:sldId id="273" r:id="rId41"/>
    <p:sldId id="489" r:id="rId42"/>
    <p:sldId id="275" r:id="rId43"/>
    <p:sldId id="276" r:id="rId44"/>
    <p:sldId id="277" r:id="rId45"/>
    <p:sldId id="278" r:id="rId46"/>
    <p:sldId id="605" r:id="rId4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gWqGpmJnm2LhSO/E7EgiMMs26K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3071"/>
  </p:normalViewPr>
  <p:slideViewPr>
    <p:cSldViewPr snapToGrid="0" snapToObjects="1">
      <p:cViewPr varScale="1">
        <p:scale>
          <a:sx n="102" d="100"/>
          <a:sy n="102" d="100"/>
        </p:scale>
        <p:origin x="1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806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025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231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784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815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0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c382910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c382910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1c382910d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223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728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711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4c861a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74c861a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4c861a4e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74c861a4e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2447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4c861a4e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74c861a4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8021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0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0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rc.org/sites/default/files/RDD%20Guide_Full%20rev%202016_0.pdf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rc.org/sites/default/files/RDD%20Guide_Full%20rev%202016_0.pdf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ncalc.com/stats/samplesize.aspx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hitchhikers-guide/tree/master/sources/curriculum/3_modeling_and_machine_learning/quantitative-social-scienc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tpress.mit.edu/books/elements-causal-inference" TargetMode="External"/><Relationship Id="rId4" Type="http://schemas.openxmlformats.org/officeDocument/2006/relationships/hyperlink" Target="https://ftp.cs.ucla.edu/pub/stat_ser/r481.pdf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Causal Inference and ML Experiments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Trade-Offs</a:t>
            </a:r>
            <a:endParaRPr lang="en-US" sz="3733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9F93EC-4A67-9243-BC36-6D4D22C58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8"/>
          <a:stretch/>
        </p:blipFill>
        <p:spPr bwMode="auto">
          <a:xfrm>
            <a:off x="415600" y="1223158"/>
            <a:ext cx="7782137" cy="539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9D2A85-69E9-F042-8B42-DD69765B1869}"/>
              </a:ext>
            </a:extLst>
          </p:cNvPr>
          <p:cNvCxnSpPr>
            <a:cxnSpLocks/>
          </p:cNvCxnSpPr>
          <p:nvPr/>
        </p:nvCxnSpPr>
        <p:spPr>
          <a:xfrm flipH="1">
            <a:off x="7718961" y="4203865"/>
            <a:ext cx="1056904" cy="10094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BB2CFC-CF4C-DB49-944D-E01E9B2FED0C}"/>
              </a:ext>
            </a:extLst>
          </p:cNvPr>
          <p:cNvSpPr txBox="1"/>
          <p:nvPr/>
        </p:nvSpPr>
        <p:spPr>
          <a:xfrm>
            <a:off x="8775865" y="3920107"/>
            <a:ext cx="33048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Our hope: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Fairness-improving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methods can expand this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frontier by adding new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F056F-D9C1-6B49-9373-699DD20844B2}"/>
              </a:ext>
            </a:extLst>
          </p:cNvPr>
          <p:cNvSpPr txBox="1"/>
          <p:nvPr/>
        </p:nvSpPr>
        <p:spPr>
          <a:xfrm>
            <a:off x="3643744" y="6155392"/>
            <a:ext cx="22582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Precision@k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4FA01-8829-FC43-B8F3-DCA12744BCB6}"/>
              </a:ext>
            </a:extLst>
          </p:cNvPr>
          <p:cNvSpPr txBox="1"/>
          <p:nvPr/>
        </p:nvSpPr>
        <p:spPr>
          <a:xfrm rot="16200000">
            <a:off x="-545774" y="3306034"/>
            <a:ext cx="22582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Disparity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D6E6490D-DD46-654E-ABEF-3E047D2AFE79}"/>
              </a:ext>
            </a:extLst>
          </p:cNvPr>
          <p:cNvSpPr/>
          <p:nvPr/>
        </p:nvSpPr>
        <p:spPr>
          <a:xfrm>
            <a:off x="4013860" y="4203865"/>
            <a:ext cx="3740727" cy="1341912"/>
          </a:xfrm>
          <a:custGeom>
            <a:avLst/>
            <a:gdLst>
              <a:gd name="connsiteX0" fmla="*/ 3740727 w 3740727"/>
              <a:gd name="connsiteY0" fmla="*/ 0 h 1341912"/>
              <a:gd name="connsiteX1" fmla="*/ 3705101 w 3740727"/>
              <a:gd name="connsiteY1" fmla="*/ 154379 h 1341912"/>
              <a:gd name="connsiteX2" fmla="*/ 3681350 w 3740727"/>
              <a:gd name="connsiteY2" fmla="*/ 190005 h 1341912"/>
              <a:gd name="connsiteX3" fmla="*/ 3669475 w 3740727"/>
              <a:gd name="connsiteY3" fmla="*/ 225631 h 1341912"/>
              <a:gd name="connsiteX4" fmla="*/ 3657600 w 3740727"/>
              <a:gd name="connsiteY4" fmla="*/ 320634 h 1341912"/>
              <a:gd name="connsiteX5" fmla="*/ 3633849 w 3740727"/>
              <a:gd name="connsiteY5" fmla="*/ 356260 h 1341912"/>
              <a:gd name="connsiteX6" fmla="*/ 3610098 w 3740727"/>
              <a:gd name="connsiteY6" fmla="*/ 427512 h 1341912"/>
              <a:gd name="connsiteX7" fmla="*/ 3598223 w 3740727"/>
              <a:gd name="connsiteY7" fmla="*/ 463138 h 1341912"/>
              <a:gd name="connsiteX8" fmla="*/ 3562597 w 3740727"/>
              <a:gd name="connsiteY8" fmla="*/ 486888 h 1341912"/>
              <a:gd name="connsiteX9" fmla="*/ 3538846 w 3740727"/>
              <a:gd name="connsiteY9" fmla="*/ 522514 h 1341912"/>
              <a:gd name="connsiteX10" fmla="*/ 3503221 w 3740727"/>
              <a:gd name="connsiteY10" fmla="*/ 546265 h 1341912"/>
              <a:gd name="connsiteX11" fmla="*/ 3491345 w 3740727"/>
              <a:gd name="connsiteY11" fmla="*/ 581891 h 1341912"/>
              <a:gd name="connsiteX12" fmla="*/ 3443844 w 3740727"/>
              <a:gd name="connsiteY12" fmla="*/ 653143 h 1341912"/>
              <a:gd name="connsiteX13" fmla="*/ 3420093 w 3740727"/>
              <a:gd name="connsiteY13" fmla="*/ 688769 h 1341912"/>
              <a:gd name="connsiteX14" fmla="*/ 3384467 w 3740727"/>
              <a:gd name="connsiteY14" fmla="*/ 712519 h 1341912"/>
              <a:gd name="connsiteX15" fmla="*/ 3348841 w 3740727"/>
              <a:gd name="connsiteY15" fmla="*/ 748145 h 1341912"/>
              <a:gd name="connsiteX16" fmla="*/ 3277589 w 3740727"/>
              <a:gd name="connsiteY16" fmla="*/ 795647 h 1341912"/>
              <a:gd name="connsiteX17" fmla="*/ 3218213 w 3740727"/>
              <a:gd name="connsiteY17" fmla="*/ 855023 h 1341912"/>
              <a:gd name="connsiteX18" fmla="*/ 3182587 w 3740727"/>
              <a:gd name="connsiteY18" fmla="*/ 890649 h 1341912"/>
              <a:gd name="connsiteX19" fmla="*/ 3087584 w 3740727"/>
              <a:gd name="connsiteY19" fmla="*/ 914400 h 1341912"/>
              <a:gd name="connsiteX20" fmla="*/ 3004457 w 3740727"/>
              <a:gd name="connsiteY20" fmla="*/ 938151 h 1341912"/>
              <a:gd name="connsiteX21" fmla="*/ 2945080 w 3740727"/>
              <a:gd name="connsiteY21" fmla="*/ 950026 h 1341912"/>
              <a:gd name="connsiteX22" fmla="*/ 2850078 w 3740727"/>
              <a:gd name="connsiteY22" fmla="*/ 973777 h 1341912"/>
              <a:gd name="connsiteX23" fmla="*/ 2743200 w 3740727"/>
              <a:gd name="connsiteY23" fmla="*/ 1009403 h 1341912"/>
              <a:gd name="connsiteX24" fmla="*/ 2671948 w 3740727"/>
              <a:gd name="connsiteY24" fmla="*/ 1033153 h 1341912"/>
              <a:gd name="connsiteX25" fmla="*/ 2636322 w 3740727"/>
              <a:gd name="connsiteY25" fmla="*/ 1045029 h 1341912"/>
              <a:gd name="connsiteX26" fmla="*/ 2565070 w 3740727"/>
              <a:gd name="connsiteY26" fmla="*/ 1056904 h 1341912"/>
              <a:gd name="connsiteX27" fmla="*/ 2470067 w 3740727"/>
              <a:gd name="connsiteY27" fmla="*/ 1080654 h 1341912"/>
              <a:gd name="connsiteX28" fmla="*/ 2149434 w 3740727"/>
              <a:gd name="connsiteY28" fmla="*/ 1104405 h 1341912"/>
              <a:gd name="connsiteX29" fmla="*/ 1781298 w 3740727"/>
              <a:gd name="connsiteY29" fmla="*/ 1128156 h 1341912"/>
              <a:gd name="connsiteX30" fmla="*/ 1698171 w 3740727"/>
              <a:gd name="connsiteY30" fmla="*/ 1140031 h 1341912"/>
              <a:gd name="connsiteX31" fmla="*/ 1555667 w 3740727"/>
              <a:gd name="connsiteY31" fmla="*/ 1151906 h 1341912"/>
              <a:gd name="connsiteX32" fmla="*/ 1068779 w 3740727"/>
              <a:gd name="connsiteY32" fmla="*/ 1151906 h 1341912"/>
              <a:gd name="connsiteX33" fmla="*/ 997527 w 3740727"/>
              <a:gd name="connsiteY33" fmla="*/ 1175657 h 1341912"/>
              <a:gd name="connsiteX34" fmla="*/ 926275 w 3740727"/>
              <a:gd name="connsiteY34" fmla="*/ 1187532 h 1341912"/>
              <a:gd name="connsiteX35" fmla="*/ 593766 w 3740727"/>
              <a:gd name="connsiteY35" fmla="*/ 1211283 h 1341912"/>
              <a:gd name="connsiteX36" fmla="*/ 534389 w 3740727"/>
              <a:gd name="connsiteY36" fmla="*/ 1223158 h 1341912"/>
              <a:gd name="connsiteX37" fmla="*/ 463137 w 3740727"/>
              <a:gd name="connsiteY37" fmla="*/ 1235034 h 1341912"/>
              <a:gd name="connsiteX38" fmla="*/ 415636 w 3740727"/>
              <a:gd name="connsiteY38" fmla="*/ 1246909 h 1341912"/>
              <a:gd name="connsiteX39" fmla="*/ 332509 w 3740727"/>
              <a:gd name="connsiteY39" fmla="*/ 1270660 h 1341912"/>
              <a:gd name="connsiteX40" fmla="*/ 261257 w 3740727"/>
              <a:gd name="connsiteY40" fmla="*/ 1282535 h 1341912"/>
              <a:gd name="connsiteX41" fmla="*/ 225631 w 3740727"/>
              <a:gd name="connsiteY41" fmla="*/ 1294410 h 1341912"/>
              <a:gd name="connsiteX42" fmla="*/ 130628 w 3740727"/>
              <a:gd name="connsiteY42" fmla="*/ 1318161 h 1341912"/>
              <a:gd name="connsiteX43" fmla="*/ 83127 w 3740727"/>
              <a:gd name="connsiteY43" fmla="*/ 1330036 h 1341912"/>
              <a:gd name="connsiteX44" fmla="*/ 35626 w 3740727"/>
              <a:gd name="connsiteY44" fmla="*/ 1341912 h 1341912"/>
              <a:gd name="connsiteX45" fmla="*/ 0 w 3740727"/>
              <a:gd name="connsiteY45" fmla="*/ 1341912 h 13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740727" h="1341912">
                <a:moveTo>
                  <a:pt x="3740727" y="0"/>
                </a:moveTo>
                <a:cubicBezTo>
                  <a:pt x="3735252" y="38325"/>
                  <a:pt x="3728812" y="118813"/>
                  <a:pt x="3705101" y="154379"/>
                </a:cubicBezTo>
                <a:lnTo>
                  <a:pt x="3681350" y="190005"/>
                </a:lnTo>
                <a:cubicBezTo>
                  <a:pt x="3677392" y="201880"/>
                  <a:pt x="3671714" y="213315"/>
                  <a:pt x="3669475" y="225631"/>
                </a:cubicBezTo>
                <a:cubicBezTo>
                  <a:pt x="3663766" y="257030"/>
                  <a:pt x="3665997" y="289844"/>
                  <a:pt x="3657600" y="320634"/>
                </a:cubicBezTo>
                <a:cubicBezTo>
                  <a:pt x="3653845" y="334404"/>
                  <a:pt x="3641766" y="344385"/>
                  <a:pt x="3633849" y="356260"/>
                </a:cubicBezTo>
                <a:lnTo>
                  <a:pt x="3610098" y="427512"/>
                </a:lnTo>
                <a:cubicBezTo>
                  <a:pt x="3606140" y="439387"/>
                  <a:pt x="3608638" y="456195"/>
                  <a:pt x="3598223" y="463138"/>
                </a:cubicBezTo>
                <a:lnTo>
                  <a:pt x="3562597" y="486888"/>
                </a:lnTo>
                <a:cubicBezTo>
                  <a:pt x="3554680" y="498763"/>
                  <a:pt x="3548938" y="512422"/>
                  <a:pt x="3538846" y="522514"/>
                </a:cubicBezTo>
                <a:cubicBezTo>
                  <a:pt x="3528754" y="532606"/>
                  <a:pt x="3512137" y="535120"/>
                  <a:pt x="3503221" y="546265"/>
                </a:cubicBezTo>
                <a:cubicBezTo>
                  <a:pt x="3495401" y="556040"/>
                  <a:pt x="3497424" y="570949"/>
                  <a:pt x="3491345" y="581891"/>
                </a:cubicBezTo>
                <a:cubicBezTo>
                  <a:pt x="3477482" y="606844"/>
                  <a:pt x="3459678" y="629392"/>
                  <a:pt x="3443844" y="653143"/>
                </a:cubicBezTo>
                <a:cubicBezTo>
                  <a:pt x="3435927" y="665018"/>
                  <a:pt x="3431968" y="680852"/>
                  <a:pt x="3420093" y="688769"/>
                </a:cubicBezTo>
                <a:cubicBezTo>
                  <a:pt x="3408218" y="696686"/>
                  <a:pt x="3395431" y="703382"/>
                  <a:pt x="3384467" y="712519"/>
                </a:cubicBezTo>
                <a:cubicBezTo>
                  <a:pt x="3371565" y="723270"/>
                  <a:pt x="3362098" y="737834"/>
                  <a:pt x="3348841" y="748145"/>
                </a:cubicBezTo>
                <a:cubicBezTo>
                  <a:pt x="3326309" y="765670"/>
                  <a:pt x="3277589" y="795647"/>
                  <a:pt x="3277589" y="795647"/>
                </a:cubicBezTo>
                <a:cubicBezTo>
                  <a:pt x="3234047" y="860961"/>
                  <a:pt x="3277589" y="805543"/>
                  <a:pt x="3218213" y="855023"/>
                </a:cubicBezTo>
                <a:cubicBezTo>
                  <a:pt x="3205311" y="865774"/>
                  <a:pt x="3197876" y="883699"/>
                  <a:pt x="3182587" y="890649"/>
                </a:cubicBezTo>
                <a:cubicBezTo>
                  <a:pt x="3152871" y="904157"/>
                  <a:pt x="3118551" y="904078"/>
                  <a:pt x="3087584" y="914400"/>
                </a:cubicBezTo>
                <a:cubicBezTo>
                  <a:pt x="3047917" y="927622"/>
                  <a:pt x="3049182" y="928212"/>
                  <a:pt x="3004457" y="938151"/>
                </a:cubicBezTo>
                <a:cubicBezTo>
                  <a:pt x="2984753" y="942530"/>
                  <a:pt x="2964747" y="945487"/>
                  <a:pt x="2945080" y="950026"/>
                </a:cubicBezTo>
                <a:cubicBezTo>
                  <a:pt x="2913274" y="957366"/>
                  <a:pt x="2881045" y="963455"/>
                  <a:pt x="2850078" y="973777"/>
                </a:cubicBezTo>
                <a:lnTo>
                  <a:pt x="2743200" y="1009403"/>
                </a:lnTo>
                <a:lnTo>
                  <a:pt x="2671948" y="1033153"/>
                </a:lnTo>
                <a:cubicBezTo>
                  <a:pt x="2660073" y="1037112"/>
                  <a:pt x="2648669" y="1042971"/>
                  <a:pt x="2636322" y="1045029"/>
                </a:cubicBezTo>
                <a:cubicBezTo>
                  <a:pt x="2612571" y="1048987"/>
                  <a:pt x="2588614" y="1051859"/>
                  <a:pt x="2565070" y="1056904"/>
                </a:cubicBezTo>
                <a:cubicBezTo>
                  <a:pt x="2533152" y="1063743"/>
                  <a:pt x="2502547" y="1077406"/>
                  <a:pt x="2470067" y="1080654"/>
                </a:cubicBezTo>
                <a:cubicBezTo>
                  <a:pt x="2284239" y="1099238"/>
                  <a:pt x="2391027" y="1090194"/>
                  <a:pt x="2149434" y="1104405"/>
                </a:cubicBezTo>
                <a:cubicBezTo>
                  <a:pt x="1921542" y="1132891"/>
                  <a:pt x="2207567" y="1099738"/>
                  <a:pt x="1781298" y="1128156"/>
                </a:cubicBezTo>
                <a:cubicBezTo>
                  <a:pt x="1753370" y="1130018"/>
                  <a:pt x="1726008" y="1137101"/>
                  <a:pt x="1698171" y="1140031"/>
                </a:cubicBezTo>
                <a:cubicBezTo>
                  <a:pt x="1650767" y="1145021"/>
                  <a:pt x="1603168" y="1147948"/>
                  <a:pt x="1555667" y="1151906"/>
                </a:cubicBezTo>
                <a:cubicBezTo>
                  <a:pt x="1355226" y="1141357"/>
                  <a:pt x="1275350" y="1129773"/>
                  <a:pt x="1068779" y="1151906"/>
                </a:cubicBezTo>
                <a:cubicBezTo>
                  <a:pt x="1043886" y="1154573"/>
                  <a:pt x="1022222" y="1171541"/>
                  <a:pt x="997527" y="1175657"/>
                </a:cubicBezTo>
                <a:cubicBezTo>
                  <a:pt x="973776" y="1179615"/>
                  <a:pt x="950221" y="1185011"/>
                  <a:pt x="926275" y="1187532"/>
                </a:cubicBezTo>
                <a:cubicBezTo>
                  <a:pt x="869454" y="1193513"/>
                  <a:pt x="642497" y="1208034"/>
                  <a:pt x="593766" y="1211283"/>
                </a:cubicBezTo>
                <a:lnTo>
                  <a:pt x="534389" y="1223158"/>
                </a:lnTo>
                <a:cubicBezTo>
                  <a:pt x="510699" y="1227465"/>
                  <a:pt x="486748" y="1230312"/>
                  <a:pt x="463137" y="1235034"/>
                </a:cubicBezTo>
                <a:cubicBezTo>
                  <a:pt x="447133" y="1238235"/>
                  <a:pt x="431329" y="1242425"/>
                  <a:pt x="415636" y="1246909"/>
                </a:cubicBezTo>
                <a:cubicBezTo>
                  <a:pt x="362825" y="1261997"/>
                  <a:pt x="394372" y="1258287"/>
                  <a:pt x="332509" y="1270660"/>
                </a:cubicBezTo>
                <a:cubicBezTo>
                  <a:pt x="308898" y="1275382"/>
                  <a:pt x="284762" y="1277312"/>
                  <a:pt x="261257" y="1282535"/>
                </a:cubicBezTo>
                <a:cubicBezTo>
                  <a:pt x="249037" y="1285250"/>
                  <a:pt x="237708" y="1291116"/>
                  <a:pt x="225631" y="1294410"/>
                </a:cubicBezTo>
                <a:cubicBezTo>
                  <a:pt x="194139" y="1302999"/>
                  <a:pt x="162296" y="1310244"/>
                  <a:pt x="130628" y="1318161"/>
                </a:cubicBezTo>
                <a:lnTo>
                  <a:pt x="83127" y="1330036"/>
                </a:lnTo>
                <a:cubicBezTo>
                  <a:pt x="67293" y="1333995"/>
                  <a:pt x="51947" y="1341912"/>
                  <a:pt x="35626" y="1341912"/>
                </a:cubicBezTo>
                <a:lnTo>
                  <a:pt x="0" y="1341912"/>
                </a:lnTo>
              </a:path>
            </a:pathLst>
          </a:custGeom>
          <a:noFill/>
          <a:ln w="38100">
            <a:solidFill>
              <a:srgbClr val="8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4D64D4-9D4E-0341-890E-56860177543E}"/>
              </a:ext>
            </a:extLst>
          </p:cNvPr>
          <p:cNvSpPr/>
          <p:nvPr/>
        </p:nvSpPr>
        <p:spPr>
          <a:xfrm>
            <a:off x="7635834" y="5213269"/>
            <a:ext cx="83127" cy="83127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5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c382910d_0_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 3 Presentation Reminders</a:t>
            </a:r>
            <a:endParaRPr dirty="0"/>
          </a:p>
        </p:txBody>
      </p:sp>
      <p:sp>
        <p:nvSpPr>
          <p:cNvPr id="122" name="Google Shape;122;g71c382910d_0_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High-level introduction and how the method works 			~2 minutes</a:t>
            </a:r>
            <a:br>
              <a:rPr lang="en-US" dirty="0"/>
            </a:br>
            <a:endParaRPr lang="en-US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What you had to do to apply it to your project 				~4 minutes</a:t>
            </a:r>
            <a:br>
              <a:rPr lang="en-US" dirty="0"/>
            </a:br>
            <a:endParaRPr lang="en-US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Results from your analysis 						~5 minutes</a:t>
            </a:r>
            <a:br>
              <a:rPr lang="en-US" dirty="0"/>
            </a:br>
            <a:endParaRPr lang="en-US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General strengths/weaknesses, suggestions for improvements 	~4 minutes</a:t>
            </a:r>
          </a:p>
        </p:txBody>
      </p:sp>
    </p:spTree>
    <p:extLst>
      <p:ext uri="{BB962C8B-B14F-4D97-AF65-F5344CB8AC3E}">
        <p14:creationId xmlns:p14="http://schemas.microsoft.com/office/powerpoint/2010/main" val="88471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 Presentation 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52603"/>
            <a:ext cx="11360700" cy="4839230"/>
          </a:xfrm>
        </p:spPr>
        <p:txBody>
          <a:bodyPr/>
          <a:lstStyle/>
          <a:p>
            <a:pPr marL="76200" indent="0">
              <a:buNone/>
            </a:pPr>
            <a:endParaRPr lang="en-US" sz="3200" dirty="0"/>
          </a:p>
          <a:p>
            <a:pPr marL="76200" indent="0">
              <a:buNone/>
            </a:pPr>
            <a:r>
              <a:rPr lang="en-US" sz="3200" dirty="0"/>
              <a:t>Focus on appropriate bias metrics</a:t>
            </a:r>
          </a:p>
          <a:p>
            <a:pPr marL="76200" indent="0">
              <a:buNone/>
            </a:pPr>
            <a:endParaRPr lang="en-US" sz="3200" dirty="0"/>
          </a:p>
          <a:p>
            <a:pPr marL="76200" indent="0">
              <a:buNone/>
            </a:pPr>
            <a:r>
              <a:rPr lang="en-US" sz="3200" dirty="0"/>
              <a:t>Are there trade-offs between fairness and precision?</a:t>
            </a:r>
          </a:p>
          <a:p>
            <a:pPr marL="76200" indent="0">
              <a:buNone/>
            </a:pPr>
            <a:endParaRPr lang="en-US" sz="3200" dirty="0"/>
          </a:p>
          <a:p>
            <a:pPr marL="76200" indent="0">
              <a:buNone/>
            </a:pPr>
            <a:r>
              <a:rPr lang="en-US" sz="3200" dirty="0"/>
              <a:t>Choice of group attributes for analyses</a:t>
            </a:r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46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73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156EE2-C28F-7840-90A1-02761658EFBF}"/>
              </a:ext>
            </a:extLst>
          </p:cNvPr>
          <p:cNvSpPr txBox="1"/>
          <p:nvPr/>
        </p:nvSpPr>
        <p:spPr>
          <a:xfrm>
            <a:off x="2381631" y="2456133"/>
            <a:ext cx="7428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Fairness / Module 3 Questions?</a:t>
            </a:r>
          </a:p>
        </p:txBody>
      </p:sp>
    </p:spTree>
    <p:extLst>
      <p:ext uri="{BB962C8B-B14F-4D97-AF65-F5344CB8AC3E}">
        <p14:creationId xmlns:p14="http://schemas.microsoft.com/office/powerpoint/2010/main" val="1309660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8D15A7-3146-CC4E-9BB7-36C100B2CA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B00"/>
          </a:solidFill>
          <a:ln>
            <a:solidFill>
              <a:srgbClr val="A61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BBB62-1E7B-C641-8352-7C61F8A883C7}"/>
              </a:ext>
            </a:extLst>
          </p:cNvPr>
          <p:cNvSpPr txBox="1"/>
          <p:nvPr/>
        </p:nvSpPr>
        <p:spPr>
          <a:xfrm>
            <a:off x="322728" y="398033"/>
            <a:ext cx="80252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Causality and</a:t>
            </a:r>
          </a:p>
          <a:p>
            <a:r>
              <a:rPr lang="en-US" sz="6600" dirty="0">
                <a:solidFill>
                  <a:schemeClr val="bg1"/>
                </a:solidFill>
              </a:rPr>
              <a:t>Field Validation</a:t>
            </a:r>
          </a:p>
        </p:txBody>
      </p:sp>
    </p:spTree>
    <p:extLst>
      <p:ext uri="{BB962C8B-B14F-4D97-AF65-F5344CB8AC3E}">
        <p14:creationId xmlns:p14="http://schemas.microsoft.com/office/powerpoint/2010/main" val="8758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49428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Things to cover today</a:t>
            </a:r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Causal Inference 001</a:t>
            </a:r>
            <a:br>
              <a:rPr lang="en-US" dirty="0"/>
            </a:br>
            <a:endParaRPr dirty="0"/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With Observational Data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Methods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Examples</a:t>
            </a:r>
            <a:br>
              <a:rPr lang="en-US" dirty="0"/>
            </a:br>
            <a:endParaRPr dirty="0"/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Experiments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Standard Randomized Controlled Trials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Trial Design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Examples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Validating ML models/systems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Trial Design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Examples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What is the purpose of doing field validation?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Field Validation: Beyond A/B Testing</a:t>
            </a:r>
            <a:endParaRPr dirty="0"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How well does the model perform in the real world?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Validation on truly unseen future data; only way to ensure against leakage</a:t>
            </a:r>
            <a:br>
              <a:rPr lang="en-US" dirty="0"/>
            </a:br>
            <a:endParaRPr lang="en-US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What key assumptions in our formulation need to be tested?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Are we intervening with the “right” people?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Are we intervening in the best way possible?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Impact of historical decision making / selective labels?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Most importantly: </a:t>
            </a:r>
            <a:r>
              <a:rPr lang="en-US" b="1" dirty="0"/>
              <a:t>how well does the ML system we’re building help the organization realize its goals?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8053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Goals of Causal Inference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80705"/>
            <a:ext cx="12192000" cy="6052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Module 3 Presentations – Preprocessing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the following week:</a:t>
            </a:r>
          </a:p>
          <a:p>
            <a:r>
              <a:rPr lang="en-US" dirty="0"/>
              <a:t>Module 3 Presentation Recordings (no class meetings)</a:t>
            </a:r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18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43" name="Google Shape;143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44" name="Google Shape;144;p2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45" name="Google Shape;145;p2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46" name="Google Shape;146;p2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55" name="Google Shape;155;p27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" name="Google Shape;156;p27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27"/>
          <p:cNvCxnSpPr>
            <a:stCxn id="156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" name="Google Shape;158;p27"/>
          <p:cNvCxnSpPr>
            <a:stCxn id="156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67" name="Google Shape;167;p28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" name="Google Shape;168;p28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28"/>
          <p:cNvCxnSpPr>
            <a:stCxn id="168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0" name="Google Shape;170;p28"/>
          <p:cNvCxnSpPr>
            <a:stCxn id="168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1" name="Google Shape;171;p28"/>
          <p:cNvSpPr txBox="1"/>
          <p:nvPr/>
        </p:nvSpPr>
        <p:spPr>
          <a:xfrm>
            <a:off x="968667" y="4947600"/>
            <a:ext cx="9379600" cy="1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Examples?</a:t>
            </a:r>
            <a:endParaRPr sz="2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Research Design</a:t>
            </a:r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Experiments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Quasi-experiments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Observational studies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Experiment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86" name="Google Shape;186;p29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7" name="Google Shape;187;p29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9"/>
          <p:cNvCxnSpPr>
            <a:stCxn id="187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9" name="Google Shape;189;p29"/>
          <p:cNvSpPr txBox="1"/>
          <p:nvPr/>
        </p:nvSpPr>
        <p:spPr>
          <a:xfrm>
            <a:off x="759767" y="5500667"/>
            <a:ext cx="308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Researcher randomly assigns sports programs</a:t>
            </a:r>
            <a:endParaRPr/>
          </a:p>
        </p:txBody>
      </p:sp>
      <p:cxnSp>
        <p:nvCxnSpPr>
          <p:cNvPr id="190" name="Google Shape;190;p29"/>
          <p:cNvCxnSpPr>
            <a:stCxn id="189" idx="0"/>
          </p:cNvCxnSpPr>
          <p:nvPr/>
        </p:nvCxnSpPr>
        <p:spPr>
          <a:xfrm rot="10800000" flipH="1">
            <a:off x="2300367" y="4259567"/>
            <a:ext cx="1200" cy="12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Quasi-Experimental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99" name="Google Shape;199;p30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30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30"/>
          <p:cNvCxnSpPr>
            <a:stCxn id="200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30"/>
          <p:cNvSpPr txBox="1"/>
          <p:nvPr/>
        </p:nvSpPr>
        <p:spPr>
          <a:xfrm>
            <a:off x="759767" y="5500667"/>
            <a:ext cx="308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Nature/World randomly assigns sports programs</a:t>
            </a:r>
            <a:endParaRPr/>
          </a:p>
        </p:txBody>
      </p:sp>
      <p:cxnSp>
        <p:nvCxnSpPr>
          <p:cNvPr id="203" name="Google Shape;203;p30"/>
          <p:cNvCxnSpPr>
            <a:stCxn id="202" idx="0"/>
          </p:cNvCxnSpPr>
          <p:nvPr/>
        </p:nvCxnSpPr>
        <p:spPr>
          <a:xfrm rot="10800000" flipH="1">
            <a:off x="2300367" y="4259567"/>
            <a:ext cx="1200" cy="12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Observational Study</a:t>
            </a:r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cxnSp>
        <p:nvCxnSpPr>
          <p:cNvPr id="211" name="Google Shape;211;p31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1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31"/>
          <p:cNvCxnSpPr>
            <a:stCxn id="212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4" name="Google Shape;214;p31"/>
          <p:cNvCxnSpPr>
            <a:stCxn id="212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5" name="Google Shape;215;p31"/>
          <p:cNvSpPr txBox="1"/>
          <p:nvPr/>
        </p:nvSpPr>
        <p:spPr>
          <a:xfrm>
            <a:off x="968667" y="4947600"/>
            <a:ext cx="9379600" cy="1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Include confounders in regression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14" name="Google Shape;63;p9">
            <a:extLst>
              <a:ext uri="{FF2B5EF4-FFF2-40B4-BE49-F238E27FC236}">
                <a16:creationId xmlns:a16="http://schemas.microsoft.com/office/drawing/2014/main" id="{101348C2-B86F-FD43-A555-E138761C408A}"/>
              </a:ext>
            </a:extLst>
          </p:cNvPr>
          <p:cNvSpPr/>
          <p:nvPr/>
        </p:nvSpPr>
        <p:spPr>
          <a:xfrm>
            <a:off x="1382184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UNMET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NEEDS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64;p9">
            <a:extLst>
              <a:ext uri="{FF2B5EF4-FFF2-40B4-BE49-F238E27FC236}">
                <a16:creationId xmlns:a16="http://schemas.microsoft.com/office/drawing/2014/main" id="{90B171BF-4614-864D-AD83-2EAB6E0F4918}"/>
              </a:ext>
            </a:extLst>
          </p:cNvPr>
          <p:cNvSpPr/>
          <p:nvPr/>
        </p:nvSpPr>
        <p:spPr>
          <a:xfrm>
            <a:off x="5078000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MISDEMEANOR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ARREST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65;p9">
            <a:extLst>
              <a:ext uri="{FF2B5EF4-FFF2-40B4-BE49-F238E27FC236}">
                <a16:creationId xmlns:a16="http://schemas.microsoft.com/office/drawing/2014/main" id="{DF55D5B7-716B-6D45-B6C9-4C3F3598882F}"/>
              </a:ext>
            </a:extLst>
          </p:cNvPr>
          <p:cNvSpPr/>
          <p:nvPr/>
        </p:nvSpPr>
        <p:spPr>
          <a:xfrm>
            <a:off x="8773817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JAIL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" name="Google Shape;66;p9">
            <a:extLst>
              <a:ext uri="{FF2B5EF4-FFF2-40B4-BE49-F238E27FC236}">
                <a16:creationId xmlns:a16="http://schemas.microsoft.com/office/drawing/2014/main" id="{D7190CA9-3CAA-9C48-9722-3EA125A638DD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418184" y="2750233"/>
            <a:ext cx="166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67;p9">
            <a:extLst>
              <a:ext uri="{FF2B5EF4-FFF2-40B4-BE49-F238E27FC236}">
                <a16:creationId xmlns:a16="http://schemas.microsoft.com/office/drawing/2014/main" id="{A5B35F6F-F55D-834A-B034-67596A21B23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114000" y="2750233"/>
            <a:ext cx="166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68;p9">
            <a:extLst>
              <a:ext uri="{FF2B5EF4-FFF2-40B4-BE49-F238E27FC236}">
                <a16:creationId xmlns:a16="http://schemas.microsoft.com/office/drawing/2014/main" id="{02B36974-2DB9-264F-A114-77788DBC9A3A}"/>
              </a:ext>
            </a:extLst>
          </p:cNvPr>
          <p:cNvCxnSpPr>
            <a:stCxn id="16" idx="2"/>
            <a:endCxn id="14" idx="2"/>
          </p:cNvCxnSpPr>
          <p:nvPr/>
        </p:nvCxnSpPr>
        <p:spPr>
          <a:xfrm rot="5400000">
            <a:off x="6095617" y="-358367"/>
            <a:ext cx="800" cy="7391600"/>
          </a:xfrm>
          <a:prstGeom prst="curvedConnector3">
            <a:avLst>
              <a:gd name="adj1" fmla="val 174991667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70;p9">
            <a:extLst>
              <a:ext uri="{FF2B5EF4-FFF2-40B4-BE49-F238E27FC236}">
                <a16:creationId xmlns:a16="http://schemas.microsoft.com/office/drawing/2014/main" id="{9CFFFC2A-EF74-6244-90BA-AE0EC1F84273}"/>
              </a:ext>
            </a:extLst>
          </p:cNvPr>
          <p:cNvSpPr txBox="1"/>
          <p:nvPr/>
        </p:nvSpPr>
        <p:spPr>
          <a:xfrm>
            <a:off x="4029967" y="4736967"/>
            <a:ext cx="40504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worsening or failing to improve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69;p9">
            <a:extLst>
              <a:ext uri="{FF2B5EF4-FFF2-40B4-BE49-F238E27FC236}">
                <a16:creationId xmlns:a16="http://schemas.microsoft.com/office/drawing/2014/main" id="{2EE88406-084C-7842-9ACA-C23A6C7E978E}"/>
              </a:ext>
            </a:extLst>
          </p:cNvPr>
          <p:cNvSpPr txBox="1"/>
          <p:nvPr/>
        </p:nvSpPr>
        <p:spPr>
          <a:xfrm>
            <a:off x="415600" y="1145433"/>
            <a:ext cx="11694000" cy="1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dirty="0">
                <a:latin typeface="Century Gothic"/>
                <a:ea typeface="Century Gothic"/>
                <a:cs typeface="Century Gothic"/>
                <a:sym typeface="Century Gothic"/>
              </a:rPr>
              <a:t>Cycle of Incarceration</a:t>
            </a:r>
            <a:endParaRPr sz="3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82171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21" name="Google Shape;69;p9">
            <a:extLst>
              <a:ext uri="{FF2B5EF4-FFF2-40B4-BE49-F238E27FC236}">
                <a16:creationId xmlns:a16="http://schemas.microsoft.com/office/drawing/2014/main" id="{2EE88406-084C-7842-9ACA-C23A6C7E978E}"/>
              </a:ext>
            </a:extLst>
          </p:cNvPr>
          <p:cNvSpPr txBox="1"/>
          <p:nvPr/>
        </p:nvSpPr>
        <p:spPr>
          <a:xfrm>
            <a:off x="415600" y="1145433"/>
            <a:ext cx="11694000" cy="1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dirty="0">
                <a:latin typeface="Century Gothic"/>
                <a:ea typeface="Century Gothic"/>
                <a:cs typeface="Century Gothic"/>
                <a:sym typeface="Century Gothic"/>
              </a:rPr>
              <a:t>Breaking the Cycle</a:t>
            </a:r>
            <a:endParaRPr sz="3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75;p10">
            <a:extLst>
              <a:ext uri="{FF2B5EF4-FFF2-40B4-BE49-F238E27FC236}">
                <a16:creationId xmlns:a16="http://schemas.microsoft.com/office/drawing/2014/main" id="{8C379909-E112-AF40-AB06-F3DCE0D1D789}"/>
              </a:ext>
            </a:extLst>
          </p:cNvPr>
          <p:cNvSpPr/>
          <p:nvPr/>
        </p:nvSpPr>
        <p:spPr>
          <a:xfrm>
            <a:off x="1382184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UNMET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NEEDS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76;p10">
            <a:extLst>
              <a:ext uri="{FF2B5EF4-FFF2-40B4-BE49-F238E27FC236}">
                <a16:creationId xmlns:a16="http://schemas.microsoft.com/office/drawing/2014/main" id="{6B36B48D-D911-014D-8726-16E92C35FEF1}"/>
              </a:ext>
            </a:extLst>
          </p:cNvPr>
          <p:cNvSpPr/>
          <p:nvPr/>
        </p:nvSpPr>
        <p:spPr>
          <a:xfrm>
            <a:off x="5078000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MISDEMEANOR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ARREST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77;p10">
            <a:extLst>
              <a:ext uri="{FF2B5EF4-FFF2-40B4-BE49-F238E27FC236}">
                <a16:creationId xmlns:a16="http://schemas.microsoft.com/office/drawing/2014/main" id="{526C5470-8DB2-D149-BBE7-E072920510D1}"/>
              </a:ext>
            </a:extLst>
          </p:cNvPr>
          <p:cNvSpPr/>
          <p:nvPr/>
        </p:nvSpPr>
        <p:spPr>
          <a:xfrm>
            <a:off x="8773817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JAIL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" name="Google Shape;78;p10">
            <a:extLst>
              <a:ext uri="{FF2B5EF4-FFF2-40B4-BE49-F238E27FC236}">
                <a16:creationId xmlns:a16="http://schemas.microsoft.com/office/drawing/2014/main" id="{4BD5031D-B79B-4943-9F77-C6A4EDFBA6D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418184" y="2750233"/>
            <a:ext cx="166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80;p10">
            <a:extLst>
              <a:ext uri="{FF2B5EF4-FFF2-40B4-BE49-F238E27FC236}">
                <a16:creationId xmlns:a16="http://schemas.microsoft.com/office/drawing/2014/main" id="{5812E4DD-93C0-7B4E-BBDE-455D1E0ADBBC}"/>
              </a:ext>
            </a:extLst>
          </p:cNvPr>
          <p:cNvSpPr/>
          <p:nvPr/>
        </p:nvSpPr>
        <p:spPr>
          <a:xfrm>
            <a:off x="5077950" y="5125767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867" dirty="0">
                <a:latin typeface="Century Gothic"/>
                <a:ea typeface="Century Gothic"/>
                <a:cs typeface="Century Gothic"/>
                <a:sym typeface="Century Gothic"/>
              </a:rPr>
              <a:t>MENTAL HEALTH OUTREACH</a:t>
            </a:r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6" name="Google Shape;82;p10">
            <a:extLst>
              <a:ext uri="{FF2B5EF4-FFF2-40B4-BE49-F238E27FC236}">
                <a16:creationId xmlns:a16="http://schemas.microsoft.com/office/drawing/2014/main" id="{CBABCD8C-EAB1-534C-BE67-A1BAAD3C30FE}"/>
              </a:ext>
            </a:extLst>
          </p:cNvPr>
          <p:cNvCxnSpPr>
            <a:cxnSpLocks/>
            <a:stCxn id="24" idx="1"/>
            <a:endCxn id="12" idx="2"/>
          </p:cNvCxnSpPr>
          <p:nvPr/>
        </p:nvCxnSpPr>
        <p:spPr>
          <a:xfrm rot="10800000">
            <a:off x="2400184" y="3337033"/>
            <a:ext cx="2677766" cy="2375534"/>
          </a:xfrm>
          <a:prstGeom prst="curvedConnector2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" name="Google Shape;83;p10">
            <a:extLst>
              <a:ext uri="{FF2B5EF4-FFF2-40B4-BE49-F238E27FC236}">
                <a16:creationId xmlns:a16="http://schemas.microsoft.com/office/drawing/2014/main" id="{2BBE259E-9FFE-BD42-9E46-41C0038E27F8}"/>
              </a:ext>
            </a:extLst>
          </p:cNvPr>
          <p:cNvSpPr/>
          <p:nvPr/>
        </p:nvSpPr>
        <p:spPr>
          <a:xfrm rot="-1593903">
            <a:off x="2005185" y="3358794"/>
            <a:ext cx="748636" cy="4436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B982B-DB62-ED4B-BE21-46A790B61DF6}"/>
              </a:ext>
            </a:extLst>
          </p:cNvPr>
          <p:cNvSpPr txBox="1"/>
          <p:nvPr/>
        </p:nvSpPr>
        <p:spPr>
          <a:xfrm>
            <a:off x="3831243" y="224972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55188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12" name="Google Shape;75;p10">
            <a:extLst>
              <a:ext uri="{FF2B5EF4-FFF2-40B4-BE49-F238E27FC236}">
                <a16:creationId xmlns:a16="http://schemas.microsoft.com/office/drawing/2014/main" id="{8C379909-E112-AF40-AB06-F3DCE0D1D789}"/>
              </a:ext>
            </a:extLst>
          </p:cNvPr>
          <p:cNvSpPr/>
          <p:nvPr/>
        </p:nvSpPr>
        <p:spPr>
          <a:xfrm>
            <a:off x="242315" y="1399344"/>
            <a:ext cx="3352656" cy="488872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431EB-4D8A-1442-9803-AA95ADA5372B}"/>
              </a:ext>
            </a:extLst>
          </p:cNvPr>
          <p:cNvSpPr txBox="1"/>
          <p:nvPr/>
        </p:nvSpPr>
        <p:spPr>
          <a:xfrm>
            <a:off x="415600" y="1479367"/>
            <a:ext cx="2959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Released From Jail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In Past 3 Years</a:t>
            </a:r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4DF198BD-39AA-964B-8EB5-FB1B260A34A5}"/>
              </a:ext>
            </a:extLst>
          </p:cNvPr>
          <p:cNvSpPr/>
          <p:nvPr/>
        </p:nvSpPr>
        <p:spPr>
          <a:xfrm>
            <a:off x="789142" y="3429000"/>
            <a:ext cx="2665062" cy="273410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42FA2-6A12-0044-AA06-B868FCDE372D}"/>
              </a:ext>
            </a:extLst>
          </p:cNvPr>
          <p:cNvSpPr txBox="1"/>
          <p:nvPr/>
        </p:nvSpPr>
        <p:spPr>
          <a:xfrm>
            <a:off x="890681" y="3610880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…With History of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Mental Health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Needs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3B8E00-7081-1F47-9553-568F65765633}"/>
              </a:ext>
            </a:extLst>
          </p:cNvPr>
          <p:cNvGrpSpPr/>
          <p:nvPr/>
        </p:nvGrpSpPr>
        <p:grpSpPr>
          <a:xfrm>
            <a:off x="3857489" y="3829293"/>
            <a:ext cx="860597" cy="763501"/>
            <a:chOff x="4389120" y="2462784"/>
            <a:chExt cx="1706830" cy="151425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1938DB-AC52-2A4F-903C-9A0F093EEAA8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3EB63D-67D3-4E45-B65B-3AE6C37117B7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68292F-40CE-8846-909D-8E042F9E7876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CBACA9-7504-BE46-A082-FA1F0DB3991A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E7DE2BA-187D-4144-BCB9-4822657FE213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A7BFEE9-9AB5-0E4D-ACF5-9DFA5671C333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B3BF28-ABC9-CB4E-8050-B49E9B365028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472FECF-6CFC-334F-BE08-5E927AAD8527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C2F4C-E9DD-E64A-8D0A-73CC3AEBD025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9DE789-770A-774A-9861-6E413217C2BC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0E7FF1A-B3F7-F844-B958-D27F45E1DC2D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5E2131-B1EE-BC43-AF0F-76A74F8C8107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BFED98-B6FA-8B4E-876D-F52C114E602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91D79EA-EDB5-EB44-BFE1-4E1378E764D2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C8D7F98-F828-4749-89A9-70A2687F9B2D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AA8FC4-6819-0342-9A83-42B280E06237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B29A49-FD36-804C-B626-ECEBE343A946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FEABA3-487B-1046-962E-19F31B555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490566"/>
              </p:ext>
            </p:extLst>
          </p:nvPr>
        </p:nvGraphicFramePr>
        <p:xfrm>
          <a:off x="5382865" y="1803689"/>
          <a:ext cx="1654828" cy="487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7414">
                  <a:extLst>
                    <a:ext uri="{9D8B030D-6E8A-4147-A177-3AD203B41FA5}">
                      <a16:colId xmlns:a16="http://schemas.microsoft.com/office/drawing/2014/main" val="1088238618"/>
                    </a:ext>
                  </a:extLst>
                </a:gridCol>
                <a:gridCol w="827414">
                  <a:extLst>
                    <a:ext uri="{9D8B030D-6E8A-4147-A177-3AD203B41FA5}">
                      <a16:colId xmlns:a16="http://schemas.microsoft.com/office/drawing/2014/main" val="2545921369"/>
                    </a:ext>
                  </a:extLst>
                </a:gridCol>
              </a:tblGrid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1417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902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167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964280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8361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4252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5559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95445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90296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52668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5080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4543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66519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3285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3918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681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9B6C0F7E-394D-C849-AEEA-57F9432B58C8}"/>
              </a:ext>
            </a:extLst>
          </p:cNvPr>
          <p:cNvSpPr/>
          <p:nvPr/>
        </p:nvSpPr>
        <p:spPr>
          <a:xfrm>
            <a:off x="3454203" y="4622104"/>
            <a:ext cx="1916392" cy="35072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8EA7B6-012E-3340-9E87-E323487E7303}"/>
              </a:ext>
            </a:extLst>
          </p:cNvPr>
          <p:cNvSpPr txBox="1"/>
          <p:nvPr/>
        </p:nvSpPr>
        <p:spPr>
          <a:xfrm>
            <a:off x="3696510" y="3272099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13169F-ADA2-914B-8C32-2AD6FA04C976}"/>
              </a:ext>
            </a:extLst>
          </p:cNvPr>
          <p:cNvSpPr txBox="1"/>
          <p:nvPr/>
        </p:nvSpPr>
        <p:spPr>
          <a:xfrm>
            <a:off x="4955885" y="1187209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Return to Jail Risk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FFD78-6ACB-084C-8897-FB70032B66B3}"/>
              </a:ext>
            </a:extLst>
          </p:cNvPr>
          <p:cNvSpPr/>
          <p:nvPr/>
        </p:nvSpPr>
        <p:spPr>
          <a:xfrm>
            <a:off x="5370595" y="2129425"/>
            <a:ext cx="1667098" cy="148145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B29C028E-CDA4-604B-9B8F-64BDD06881B5}"/>
              </a:ext>
            </a:extLst>
          </p:cNvPr>
          <p:cNvSpPr/>
          <p:nvPr/>
        </p:nvSpPr>
        <p:spPr>
          <a:xfrm>
            <a:off x="7049963" y="2694787"/>
            <a:ext cx="1943723" cy="35072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75;p10">
            <a:extLst>
              <a:ext uri="{FF2B5EF4-FFF2-40B4-BE49-F238E27FC236}">
                <a16:creationId xmlns:a16="http://schemas.microsoft.com/office/drawing/2014/main" id="{80248251-D983-E945-852F-13ECC4C7A7A1}"/>
              </a:ext>
            </a:extLst>
          </p:cNvPr>
          <p:cNvSpPr/>
          <p:nvPr/>
        </p:nvSpPr>
        <p:spPr>
          <a:xfrm>
            <a:off x="8993687" y="229356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819DD2-A9C7-A543-9B48-E32CF949C9FE}"/>
              </a:ext>
            </a:extLst>
          </p:cNvPr>
          <p:cNvSpPr txBox="1"/>
          <p:nvPr/>
        </p:nvSpPr>
        <p:spPr>
          <a:xfrm>
            <a:off x="9167417" y="2310364"/>
            <a:ext cx="1633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Mental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Health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Outreach</a:t>
            </a:r>
          </a:p>
        </p:txBody>
      </p:sp>
      <p:sp>
        <p:nvSpPr>
          <p:cNvPr id="46" name="Google Shape;75;p10">
            <a:extLst>
              <a:ext uri="{FF2B5EF4-FFF2-40B4-BE49-F238E27FC236}">
                <a16:creationId xmlns:a16="http://schemas.microsoft.com/office/drawing/2014/main" id="{162E5AA6-9B51-DD4C-9E71-D5D0C0DE7EEC}"/>
              </a:ext>
            </a:extLst>
          </p:cNvPr>
          <p:cNvSpPr/>
          <p:nvPr/>
        </p:nvSpPr>
        <p:spPr>
          <a:xfrm>
            <a:off x="9020826" y="464402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3B0C9-A395-0D4E-9870-A399AAC450A3}"/>
              </a:ext>
            </a:extLst>
          </p:cNvPr>
          <p:cNvSpPr txBox="1"/>
          <p:nvPr/>
        </p:nvSpPr>
        <p:spPr>
          <a:xfrm>
            <a:off x="9265200" y="4811209"/>
            <a:ext cx="1535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Return to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Jail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703A189E-3971-8841-B588-03762A073818}"/>
              </a:ext>
            </a:extLst>
          </p:cNvPr>
          <p:cNvSpPr/>
          <p:nvPr/>
        </p:nvSpPr>
        <p:spPr>
          <a:xfrm rot="5400000">
            <a:off x="9467615" y="3882766"/>
            <a:ext cx="1033382" cy="350729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0228CA-82BC-764B-B936-59C954EB3F4A}"/>
              </a:ext>
            </a:extLst>
          </p:cNvPr>
          <p:cNvSpPr txBox="1"/>
          <p:nvPr/>
        </p:nvSpPr>
        <p:spPr>
          <a:xfrm>
            <a:off x="9635492" y="3446737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0131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8D15A7-3146-CC4E-9BB7-36C100B2CA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B00"/>
          </a:solidFill>
          <a:ln>
            <a:solidFill>
              <a:srgbClr val="A61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BBB62-1E7B-C641-8352-7C61F8A883C7}"/>
              </a:ext>
            </a:extLst>
          </p:cNvPr>
          <p:cNvSpPr txBox="1"/>
          <p:nvPr/>
        </p:nvSpPr>
        <p:spPr>
          <a:xfrm>
            <a:off x="322728" y="398033"/>
            <a:ext cx="80252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Recap:</a:t>
            </a:r>
          </a:p>
          <a:p>
            <a:r>
              <a:rPr lang="en-US" sz="6600" dirty="0">
                <a:solidFill>
                  <a:schemeClr val="bg1"/>
                </a:solidFill>
              </a:rPr>
              <a:t>Bias and Fairness</a:t>
            </a:r>
          </a:p>
        </p:txBody>
      </p:sp>
    </p:spTree>
    <p:extLst>
      <p:ext uri="{BB962C8B-B14F-4D97-AF65-F5344CB8AC3E}">
        <p14:creationId xmlns:p14="http://schemas.microsoft.com/office/powerpoint/2010/main" val="1375491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12" name="Google Shape;75;p10">
            <a:extLst>
              <a:ext uri="{FF2B5EF4-FFF2-40B4-BE49-F238E27FC236}">
                <a16:creationId xmlns:a16="http://schemas.microsoft.com/office/drawing/2014/main" id="{8C379909-E112-AF40-AB06-F3DCE0D1D789}"/>
              </a:ext>
            </a:extLst>
          </p:cNvPr>
          <p:cNvSpPr/>
          <p:nvPr/>
        </p:nvSpPr>
        <p:spPr>
          <a:xfrm>
            <a:off x="242315" y="1399344"/>
            <a:ext cx="3352656" cy="488872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431EB-4D8A-1442-9803-AA95ADA5372B}"/>
              </a:ext>
            </a:extLst>
          </p:cNvPr>
          <p:cNvSpPr txBox="1"/>
          <p:nvPr/>
        </p:nvSpPr>
        <p:spPr>
          <a:xfrm>
            <a:off x="415600" y="1479367"/>
            <a:ext cx="2959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Released From Jail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In Past 3 Years</a:t>
            </a:r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4DF198BD-39AA-964B-8EB5-FB1B260A34A5}"/>
              </a:ext>
            </a:extLst>
          </p:cNvPr>
          <p:cNvSpPr/>
          <p:nvPr/>
        </p:nvSpPr>
        <p:spPr>
          <a:xfrm>
            <a:off x="789142" y="3429000"/>
            <a:ext cx="2665062" cy="273410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42FA2-6A12-0044-AA06-B868FCDE372D}"/>
              </a:ext>
            </a:extLst>
          </p:cNvPr>
          <p:cNvSpPr txBox="1"/>
          <p:nvPr/>
        </p:nvSpPr>
        <p:spPr>
          <a:xfrm>
            <a:off x="890681" y="3610880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…With History of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Mental Health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Needs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3B8E00-7081-1F47-9553-568F65765633}"/>
              </a:ext>
            </a:extLst>
          </p:cNvPr>
          <p:cNvGrpSpPr/>
          <p:nvPr/>
        </p:nvGrpSpPr>
        <p:grpSpPr>
          <a:xfrm>
            <a:off x="3857489" y="3829293"/>
            <a:ext cx="860597" cy="763501"/>
            <a:chOff x="4389120" y="2462784"/>
            <a:chExt cx="1706830" cy="151425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1938DB-AC52-2A4F-903C-9A0F093EEAA8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3EB63D-67D3-4E45-B65B-3AE6C37117B7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68292F-40CE-8846-909D-8E042F9E7876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CBACA9-7504-BE46-A082-FA1F0DB3991A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E7DE2BA-187D-4144-BCB9-4822657FE213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A7BFEE9-9AB5-0E4D-ACF5-9DFA5671C333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B3BF28-ABC9-CB4E-8050-B49E9B365028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472FECF-6CFC-334F-BE08-5E927AAD8527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C2F4C-E9DD-E64A-8D0A-73CC3AEBD025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9DE789-770A-774A-9861-6E413217C2BC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0E7FF1A-B3F7-F844-B958-D27F45E1DC2D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5E2131-B1EE-BC43-AF0F-76A74F8C8107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BFED98-B6FA-8B4E-876D-F52C114E602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91D79EA-EDB5-EB44-BFE1-4E1378E764D2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C8D7F98-F828-4749-89A9-70A2687F9B2D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AA8FC4-6819-0342-9A83-42B280E06237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B29A49-FD36-804C-B626-ECEBE343A946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FEABA3-487B-1046-962E-19F31B5554DD}"/>
              </a:ext>
            </a:extLst>
          </p:cNvPr>
          <p:cNvGraphicFramePr>
            <a:graphicFrameLocks noGrp="1"/>
          </p:cNvGraphicFramePr>
          <p:nvPr/>
        </p:nvGraphicFramePr>
        <p:xfrm>
          <a:off x="5382865" y="1803689"/>
          <a:ext cx="1654828" cy="487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7414">
                  <a:extLst>
                    <a:ext uri="{9D8B030D-6E8A-4147-A177-3AD203B41FA5}">
                      <a16:colId xmlns:a16="http://schemas.microsoft.com/office/drawing/2014/main" val="1088238618"/>
                    </a:ext>
                  </a:extLst>
                </a:gridCol>
                <a:gridCol w="827414">
                  <a:extLst>
                    <a:ext uri="{9D8B030D-6E8A-4147-A177-3AD203B41FA5}">
                      <a16:colId xmlns:a16="http://schemas.microsoft.com/office/drawing/2014/main" val="2545921369"/>
                    </a:ext>
                  </a:extLst>
                </a:gridCol>
              </a:tblGrid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1417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902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167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964280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8361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4252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5559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95445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90296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52668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5080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4543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66519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3285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3918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681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9B6C0F7E-394D-C849-AEEA-57F9432B58C8}"/>
              </a:ext>
            </a:extLst>
          </p:cNvPr>
          <p:cNvSpPr/>
          <p:nvPr/>
        </p:nvSpPr>
        <p:spPr>
          <a:xfrm>
            <a:off x="3454203" y="4622104"/>
            <a:ext cx="1916392" cy="35072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8EA7B6-012E-3340-9E87-E323487E7303}"/>
              </a:ext>
            </a:extLst>
          </p:cNvPr>
          <p:cNvSpPr txBox="1"/>
          <p:nvPr/>
        </p:nvSpPr>
        <p:spPr>
          <a:xfrm>
            <a:off x="3696510" y="3272099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13169F-ADA2-914B-8C32-2AD6FA04C976}"/>
              </a:ext>
            </a:extLst>
          </p:cNvPr>
          <p:cNvSpPr txBox="1"/>
          <p:nvPr/>
        </p:nvSpPr>
        <p:spPr>
          <a:xfrm>
            <a:off x="4955885" y="1187209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Return to Jail Risk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FFD78-6ACB-084C-8897-FB70032B66B3}"/>
              </a:ext>
            </a:extLst>
          </p:cNvPr>
          <p:cNvSpPr/>
          <p:nvPr/>
        </p:nvSpPr>
        <p:spPr>
          <a:xfrm>
            <a:off x="5370595" y="2129425"/>
            <a:ext cx="1667098" cy="148145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B29C028E-CDA4-604B-9B8F-64BDD06881B5}"/>
              </a:ext>
            </a:extLst>
          </p:cNvPr>
          <p:cNvSpPr/>
          <p:nvPr/>
        </p:nvSpPr>
        <p:spPr>
          <a:xfrm>
            <a:off x="7049963" y="2694787"/>
            <a:ext cx="1943723" cy="35072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75;p10">
            <a:extLst>
              <a:ext uri="{FF2B5EF4-FFF2-40B4-BE49-F238E27FC236}">
                <a16:creationId xmlns:a16="http://schemas.microsoft.com/office/drawing/2014/main" id="{80248251-D983-E945-852F-13ECC4C7A7A1}"/>
              </a:ext>
            </a:extLst>
          </p:cNvPr>
          <p:cNvSpPr/>
          <p:nvPr/>
        </p:nvSpPr>
        <p:spPr>
          <a:xfrm>
            <a:off x="8993687" y="229356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819DD2-A9C7-A543-9B48-E32CF949C9FE}"/>
              </a:ext>
            </a:extLst>
          </p:cNvPr>
          <p:cNvSpPr txBox="1"/>
          <p:nvPr/>
        </p:nvSpPr>
        <p:spPr>
          <a:xfrm>
            <a:off x="9167417" y="2310364"/>
            <a:ext cx="1633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Mental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Health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Outreach</a:t>
            </a:r>
          </a:p>
        </p:txBody>
      </p:sp>
      <p:sp>
        <p:nvSpPr>
          <p:cNvPr id="46" name="Google Shape;75;p10">
            <a:extLst>
              <a:ext uri="{FF2B5EF4-FFF2-40B4-BE49-F238E27FC236}">
                <a16:creationId xmlns:a16="http://schemas.microsoft.com/office/drawing/2014/main" id="{162E5AA6-9B51-DD4C-9E71-D5D0C0DE7EEC}"/>
              </a:ext>
            </a:extLst>
          </p:cNvPr>
          <p:cNvSpPr/>
          <p:nvPr/>
        </p:nvSpPr>
        <p:spPr>
          <a:xfrm>
            <a:off x="9020826" y="464402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3B0C9-A395-0D4E-9870-A399AAC450A3}"/>
              </a:ext>
            </a:extLst>
          </p:cNvPr>
          <p:cNvSpPr txBox="1"/>
          <p:nvPr/>
        </p:nvSpPr>
        <p:spPr>
          <a:xfrm>
            <a:off x="9265200" y="4811209"/>
            <a:ext cx="1535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Return to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Jail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703A189E-3971-8841-B588-03762A073818}"/>
              </a:ext>
            </a:extLst>
          </p:cNvPr>
          <p:cNvSpPr/>
          <p:nvPr/>
        </p:nvSpPr>
        <p:spPr>
          <a:xfrm rot="5400000">
            <a:off x="9467615" y="3882766"/>
            <a:ext cx="1033382" cy="350729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0228CA-82BC-764B-B936-59C954EB3F4A}"/>
              </a:ext>
            </a:extLst>
          </p:cNvPr>
          <p:cNvSpPr txBox="1"/>
          <p:nvPr/>
        </p:nvSpPr>
        <p:spPr>
          <a:xfrm>
            <a:off x="9635492" y="3446737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3" name="Google Shape;75;p10">
            <a:extLst>
              <a:ext uri="{FF2B5EF4-FFF2-40B4-BE49-F238E27FC236}">
                <a16:creationId xmlns:a16="http://schemas.microsoft.com/office/drawing/2014/main" id="{D5082920-162F-DD44-BA9B-9E6805CC049C}"/>
              </a:ext>
            </a:extLst>
          </p:cNvPr>
          <p:cNvSpPr/>
          <p:nvPr/>
        </p:nvSpPr>
        <p:spPr>
          <a:xfrm>
            <a:off x="2172442" y="5310660"/>
            <a:ext cx="7323293" cy="112575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E37C1E-E6DD-DB42-A7ED-5F5845AED4BE}"/>
              </a:ext>
            </a:extLst>
          </p:cNvPr>
          <p:cNvSpPr txBox="1"/>
          <p:nvPr/>
        </p:nvSpPr>
        <p:spPr>
          <a:xfrm>
            <a:off x="2297921" y="5389511"/>
            <a:ext cx="7197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A61B00"/>
                </a:solidFill>
                <a:latin typeface="Century Gothic" panose="020B0502020202020204" pitchFamily="34" charset="0"/>
              </a:rPr>
              <a:t>What would you want to learn </a:t>
            </a:r>
          </a:p>
          <a:p>
            <a:pPr algn="ctr"/>
            <a:r>
              <a:rPr lang="en-US" sz="2800" b="1" dirty="0">
                <a:solidFill>
                  <a:srgbClr val="A61B00"/>
                </a:solidFill>
                <a:latin typeface="Century Gothic" panose="020B0502020202020204" pitchFamily="34" charset="0"/>
              </a:rPr>
              <a:t>through a field trial?</a:t>
            </a:r>
          </a:p>
        </p:txBody>
      </p:sp>
    </p:spTree>
    <p:extLst>
      <p:ext uri="{BB962C8B-B14F-4D97-AF65-F5344CB8AC3E}">
        <p14:creationId xmlns:p14="http://schemas.microsoft.com/office/powerpoint/2010/main" val="2671647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B8D4DC2-30CB-6944-8E76-8DE673FA4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48" y="0"/>
            <a:ext cx="7588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00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Q1: Is the Model Predictive?</a:t>
            </a:r>
            <a:endParaRPr sz="3200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BD6E424-42EC-EB4B-A9F4-30D8CD970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689100"/>
            <a:ext cx="51816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57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Q2: Does </a:t>
            </a:r>
            <a:r>
              <a:rPr lang="en-US" sz="3200" dirty="0" err="1"/>
              <a:t>Model+Intervention</a:t>
            </a:r>
            <a:r>
              <a:rPr lang="en-US" sz="3200" dirty="0"/>
              <a:t> Affect Outcomes? For Whom?</a:t>
            </a:r>
            <a:endParaRPr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E4B9AA-BD93-304F-ACD3-441BB45FB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2148"/>
            <a:ext cx="12192000" cy="594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23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Methods for causal inference</a:t>
            </a: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Using Observational Data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Using Experiments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4521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Matching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Difference-in-Difference (DID)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Regression Discontinuity Design (RDD)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Instrumental Variables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Limitations?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4c861a4e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pic>
        <p:nvPicPr>
          <p:cNvPr id="233" name="Google Shape;233;g74c861a4e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465663"/>
            <a:ext cx="8324850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74c861a4ed_0_0"/>
          <p:cNvSpPr txBox="1"/>
          <p:nvPr/>
        </p:nvSpPr>
        <p:spPr>
          <a:xfrm>
            <a:off x="0" y="6363600"/>
            <a:ext cx="11515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https://www.mdrc.org/sites/default/files/RDD%20Guide_Full%20rev%202016_0.pdf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4c861a4ed_0_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pic>
        <p:nvPicPr>
          <p:cNvPr id="240" name="Google Shape;240;g74c861a4e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1520138"/>
            <a:ext cx="8315325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74c861a4ed_0_6"/>
          <p:cNvSpPr txBox="1"/>
          <p:nvPr/>
        </p:nvSpPr>
        <p:spPr>
          <a:xfrm>
            <a:off x="0" y="6363600"/>
            <a:ext cx="11515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https://www.mdrc.org/sites/default/files/RDD%20Guide_Full%20rev%202016_0.pdf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experiments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Standard “Randomized Controlled Trials”</a:t>
            </a:r>
            <a:endParaRPr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Trial Design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Outcome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Sample size</a:t>
            </a:r>
            <a:endParaRPr dirty="0"/>
          </a:p>
          <a:p>
            <a:pPr marL="137160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</a:pPr>
            <a:r>
              <a:rPr lang="en-US" dirty="0"/>
              <a:t>Power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Randomization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450850" indent="-342900"/>
            <a:r>
              <a:rPr lang="en-US" dirty="0"/>
              <a:t>Ethical Concerns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91AA-5412-CD4A-8776-BA0DF9A1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keep in mind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586B-2CF9-8747-B0B9-1DDAB6C5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14585"/>
            <a:ext cx="11360700" cy="45552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000" b="1" dirty="0"/>
              <a:t>Sample Size</a:t>
            </a:r>
          </a:p>
          <a:p>
            <a:pPr marL="76200" indent="0" algn="ctr">
              <a:buNone/>
            </a:pPr>
            <a:endParaRPr lang="en-US" sz="4000" b="1" dirty="0"/>
          </a:p>
          <a:p>
            <a:pPr marL="76200" indent="0" algn="ctr">
              <a:buNone/>
            </a:pPr>
            <a:r>
              <a:rPr lang="en-US" sz="4000" b="1" dirty="0"/>
              <a:t>Power		Effect Size		 Significance Level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B14A2D3F-E5B2-694D-9C26-32B7C4FB3ADF}"/>
              </a:ext>
            </a:extLst>
          </p:cNvPr>
          <p:cNvSpPr/>
          <p:nvPr/>
        </p:nvSpPr>
        <p:spPr>
          <a:xfrm>
            <a:off x="7717536" y="19145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409D6D70-0E52-9240-9EF5-36CE82B39FB7}"/>
              </a:ext>
            </a:extLst>
          </p:cNvPr>
          <p:cNvSpPr/>
          <p:nvPr/>
        </p:nvSpPr>
        <p:spPr>
          <a:xfrm rot="10800000">
            <a:off x="5992318" y="339970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8DDCD-7764-B647-AEC4-4CE2ECFDA70C}"/>
              </a:ext>
            </a:extLst>
          </p:cNvPr>
          <p:cNvSpPr txBox="1"/>
          <p:nvPr/>
        </p:nvSpPr>
        <p:spPr>
          <a:xfrm>
            <a:off x="1631435" y="5266944"/>
            <a:ext cx="852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Effect size &gt; what is practically useful and significant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774E5-1E28-3B48-A9A2-1634C3F0D632}"/>
              </a:ext>
            </a:extLst>
          </p:cNvPr>
          <p:cNvSpPr txBox="1"/>
          <p:nvPr/>
        </p:nvSpPr>
        <p:spPr>
          <a:xfrm>
            <a:off x="790659" y="5790164"/>
            <a:ext cx="1046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Significance Level ~ cost of implementing the new system/model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DEDF5BC7-8405-BD40-8C4A-DF1BF10C5DC8}"/>
              </a:ext>
            </a:extLst>
          </p:cNvPr>
          <p:cNvSpPr/>
          <p:nvPr/>
        </p:nvSpPr>
        <p:spPr>
          <a:xfrm>
            <a:off x="2243278" y="33709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752910B2-E129-114B-BD83-B0AB6529D1AE}"/>
              </a:ext>
            </a:extLst>
          </p:cNvPr>
          <p:cNvSpPr/>
          <p:nvPr/>
        </p:nvSpPr>
        <p:spPr>
          <a:xfrm>
            <a:off x="11642187" y="3350937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7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3218181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2547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Trials to Validate ML Systems</a:t>
            </a:r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can we do with historical data?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Model Selection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Performance Estimation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select the model to deploy?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Compare shortlisted models against baseline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validate whether our ML system will work when deployed?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an experiment</a:t>
            </a:r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are we trying to test?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create different arms of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we do we run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do we measure?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evaluate?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2259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are we testing in an experiment?</a:t>
            </a:r>
            <a:endParaRPr/>
          </a:p>
        </p:txBody>
      </p:sp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Lift?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Classification?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Probability estimates?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Ranking?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does the experiment design change?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2400"/>
              <a:t>How many [students, inspections, projects] should we include in our trial?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C2FB7B-F091-354D-AB4F-45D5E6CEE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Doing a trial over </a:t>
            </a:r>
            <a:r>
              <a:rPr lang="en-US" dirty="0">
                <a:solidFill>
                  <a:srgbClr val="FF0000"/>
                </a:solidFill>
              </a:rPr>
              <a:t>[y] years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[n] students </a:t>
            </a:r>
            <a:r>
              <a:rPr lang="en-US" dirty="0"/>
              <a:t>every year will give us a </a:t>
            </a:r>
            <a:r>
              <a:rPr lang="en-US" dirty="0">
                <a:solidFill>
                  <a:srgbClr val="FF0000"/>
                </a:solidFill>
              </a:rPr>
              <a:t>[p%] chance </a:t>
            </a:r>
            <a:r>
              <a:rPr lang="en-US" dirty="0"/>
              <a:t>to detect an </a:t>
            </a:r>
            <a:r>
              <a:rPr lang="en-US" dirty="0">
                <a:solidFill>
                  <a:srgbClr val="FF0000"/>
                </a:solidFill>
              </a:rPr>
              <a:t>[e%] increase </a:t>
            </a:r>
            <a:r>
              <a:rPr lang="en-US" dirty="0"/>
              <a:t>in [outcome] with a </a:t>
            </a:r>
            <a:r>
              <a:rPr lang="en-US" dirty="0">
                <a:solidFill>
                  <a:srgbClr val="FF0000"/>
                </a:solidFill>
              </a:rPr>
              <a:t>statistical significance of [s%]</a:t>
            </a:r>
          </a:p>
          <a:p>
            <a:pPr marL="762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4c861a4ed_0_20"/>
          <p:cNvSpPr txBox="1">
            <a:spLocks noGrp="1"/>
          </p:cNvSpPr>
          <p:nvPr>
            <p:ph type="title"/>
          </p:nvPr>
        </p:nvSpPr>
        <p:spPr>
          <a:xfrm>
            <a:off x="415600" y="161869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2400"/>
              <a:t>How many [students, inspections, projects] should we include in our trial?</a:t>
            </a:r>
            <a:endParaRPr/>
          </a:p>
        </p:txBody>
      </p:sp>
      <p:pic>
        <p:nvPicPr>
          <p:cNvPr id="277" name="Google Shape;277;g74c861a4ed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275" y="1169290"/>
            <a:ext cx="6731351" cy="45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74c861a4ed_0_20"/>
          <p:cNvSpPr txBox="1"/>
          <p:nvPr/>
        </p:nvSpPr>
        <p:spPr>
          <a:xfrm>
            <a:off x="0" y="6343200"/>
            <a:ext cx="84534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https://clincalc.com/stats/samplesize.aspx</a:t>
            </a:r>
            <a:endParaRPr sz="3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Some Readings</a:t>
            </a:r>
            <a:endParaRPr/>
          </a:p>
        </p:txBody>
      </p:sp>
      <p:sp>
        <p:nvSpPr>
          <p:cNvPr id="284" name="Google Shape;284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References on causal inference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The seven tools of causal inference, with reflections on machine learning</a:t>
            </a:r>
            <a:r>
              <a:rPr lang="en-US"/>
              <a:t> by Pearl, J. Comm ACM. 2019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Elements of Causal Inference</a:t>
            </a:r>
            <a:r>
              <a:rPr lang="en-US"/>
              <a:t> by Peters et al. MIT Press. (Open Access Text)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Counterfactuals and Causal Inference: Methods and Principles for Social Research by Morgan and Winship. Cambridge University Press.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Data Analysis Using Regression and Multilevel/Hierarchical Models by Gelman and Hill. Cambridge University Press.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Module 3 Presentations – Preprocessing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the following week:</a:t>
            </a:r>
          </a:p>
          <a:p>
            <a:r>
              <a:rPr lang="en-US" dirty="0"/>
              <a:t>Module 3 Presentation Recordings (no class meetings)</a:t>
            </a:r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7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Many Bias Measures: How do we select what we care about?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458D6F-426F-5B4B-AF46-1F22AAE5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022"/>
            <a:ext cx="12192000" cy="465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/>
              <a:t>So… what does this mean?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7553F-2101-9C44-9C8A-C6082AB6FAFD}"/>
              </a:ext>
            </a:extLst>
          </p:cNvPr>
          <p:cNvSpPr txBox="1"/>
          <p:nvPr/>
        </p:nvSpPr>
        <p:spPr>
          <a:xfrm>
            <a:off x="415600" y="1504282"/>
            <a:ext cx="113606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Sadly, no… we </a:t>
            </a:r>
            <a:r>
              <a:rPr lang="en-US" sz="3600" u="sng" dirty="0"/>
              <a:t>can’t</a:t>
            </a:r>
            <a:r>
              <a:rPr lang="en-US" sz="3600" b="1" dirty="0"/>
              <a:t> </a:t>
            </a:r>
            <a:r>
              <a:rPr lang="en-US" sz="3600" dirty="0"/>
              <a:t>have it all!</a:t>
            </a:r>
          </a:p>
          <a:p>
            <a:endParaRPr lang="en-US" sz="3600" dirty="0"/>
          </a:p>
          <a:p>
            <a:r>
              <a:rPr lang="en-US" sz="3600" dirty="0"/>
              <a:t>But this also </a:t>
            </a:r>
            <a:r>
              <a:rPr lang="en-US" sz="3600" u="sng" dirty="0"/>
              <a:t>doesn’t</a:t>
            </a:r>
            <a:r>
              <a:rPr lang="en-US" sz="3600" dirty="0"/>
              <a:t> mean fairness is unachievable or we shouldn’t bother.</a:t>
            </a:r>
          </a:p>
          <a:p>
            <a:endParaRPr lang="en-US" sz="3600" dirty="0"/>
          </a:p>
          <a:p>
            <a:r>
              <a:rPr lang="en-US" sz="3600" dirty="0"/>
              <a:t>Instead, it means we have to </a:t>
            </a:r>
            <a:r>
              <a:rPr lang="en-US" sz="3600" b="1" dirty="0"/>
              <a:t>carefully consider</a:t>
            </a:r>
            <a:r>
              <a:rPr lang="en-US" sz="3600" dirty="0"/>
              <a:t> </a:t>
            </a:r>
            <a:r>
              <a:rPr lang="en-US" sz="3600" b="1" dirty="0"/>
              <a:t>and</a:t>
            </a:r>
            <a:r>
              <a:rPr lang="en-US" sz="3600" dirty="0"/>
              <a:t> </a:t>
            </a:r>
            <a:r>
              <a:rPr lang="en-US" sz="3600" b="1" dirty="0"/>
              <a:t>choose</a:t>
            </a:r>
            <a:r>
              <a:rPr lang="en-US" sz="3600" dirty="0"/>
              <a:t> the appropriate fairness metrics for our context</a:t>
            </a:r>
          </a:p>
        </p:txBody>
      </p:sp>
    </p:spTree>
    <p:extLst>
      <p:ext uri="{BB962C8B-B14F-4D97-AF65-F5344CB8AC3E}">
        <p14:creationId xmlns:p14="http://schemas.microsoft.com/office/powerpoint/2010/main" val="343481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/>
              <a:t>Translating project goals to fairness metrics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63C0A7-081E-3D4F-B1C8-1DEEE1091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" y="1116762"/>
            <a:ext cx="12192000" cy="565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04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73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156EE2-C28F-7840-90A1-02761658EFBF}"/>
              </a:ext>
            </a:extLst>
          </p:cNvPr>
          <p:cNvSpPr txBox="1"/>
          <p:nvPr/>
        </p:nvSpPr>
        <p:spPr>
          <a:xfrm>
            <a:off x="833932" y="2366683"/>
            <a:ext cx="10524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should we think about fairness for the class project?</a:t>
            </a:r>
          </a:p>
          <a:p>
            <a:endParaRPr lang="en-US" sz="3200" dirty="0"/>
          </a:p>
          <a:p>
            <a:r>
              <a:rPr lang="en-US" sz="3200" dirty="0"/>
              <a:t>What metric(s) might make sense?</a:t>
            </a:r>
          </a:p>
        </p:txBody>
      </p:sp>
    </p:spTree>
    <p:extLst>
      <p:ext uri="{BB962C8B-B14F-4D97-AF65-F5344CB8AC3E}">
        <p14:creationId xmlns:p14="http://schemas.microsoft.com/office/powerpoint/2010/main" val="183725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reduce bias in ML models?</a:t>
            </a:r>
            <a:endParaRPr lang="en-US" sz="3733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5AEB1E1-9B23-EF48-B549-ED51B522A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51400"/>
            <a:ext cx="11360700" cy="4555200"/>
          </a:xfrm>
        </p:spPr>
        <p:txBody>
          <a:bodyPr/>
          <a:lstStyle/>
          <a:p>
            <a:pPr fontAlgn="base"/>
            <a:r>
              <a:rPr lang="en-US" dirty="0"/>
              <a:t>Fix the world</a:t>
            </a:r>
            <a:br>
              <a:rPr lang="en-US" dirty="0"/>
            </a:br>
            <a:endParaRPr lang="en-US" sz="2000" dirty="0"/>
          </a:p>
          <a:p>
            <a:pPr fontAlgn="base"/>
            <a:r>
              <a:rPr lang="en-US" dirty="0"/>
              <a:t>Pre-Processing: Fix the input data</a:t>
            </a:r>
            <a:endParaRPr lang="en-US" sz="2000" dirty="0"/>
          </a:p>
          <a:p>
            <a:pPr lvl="1" fontAlgn="base">
              <a:spcBef>
                <a:spcPts val="0"/>
              </a:spcBef>
            </a:pPr>
            <a:r>
              <a:rPr lang="en-US" dirty="0"/>
              <a:t>Remove sensitive attributes (and correlated ones)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Resample and/or reweight protected groups</a:t>
            </a:r>
            <a:br>
              <a:rPr lang="en-US" dirty="0"/>
            </a:br>
            <a:endParaRPr lang="en-US" sz="2000" dirty="0"/>
          </a:p>
          <a:p>
            <a:pPr fontAlgn="base"/>
            <a:r>
              <a:rPr lang="en-US" dirty="0"/>
              <a:t>In-Processing: Optimize for fairness in model training</a:t>
            </a:r>
            <a:br>
              <a:rPr lang="en-US" dirty="0"/>
            </a:br>
            <a:endParaRPr lang="en-US" sz="2000" dirty="0"/>
          </a:p>
          <a:p>
            <a:pPr fontAlgn="base"/>
            <a:r>
              <a:rPr lang="en-US" dirty="0"/>
              <a:t>Post-Processing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Choose fair models during model selection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Post-hoc adjustments to ‘de-</a:t>
            </a:r>
            <a:r>
              <a:rPr lang="en-US" dirty="0" err="1"/>
              <a:t>bias’</a:t>
            </a:r>
            <a:r>
              <a:rPr lang="en-US" dirty="0"/>
              <a:t> model scores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524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1253</Words>
  <Application>Microsoft Macintosh PowerPoint</Application>
  <PresentationFormat>Widescreen</PresentationFormat>
  <Paragraphs>367</Paragraphs>
  <Slides>46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Century Gothic</vt:lpstr>
      <vt:lpstr>Simple Light</vt:lpstr>
      <vt:lpstr>PowerPoint Presentation</vt:lpstr>
      <vt:lpstr>Reminders</vt:lpstr>
      <vt:lpstr>PowerPoint Presentation</vt:lpstr>
      <vt:lpstr>PowerPoint Presentation</vt:lpstr>
      <vt:lpstr>Many Bias Measures: How do we select what we care about?</vt:lpstr>
      <vt:lpstr>So… what does this mean?</vt:lpstr>
      <vt:lpstr>Translating project goals to fairness metrics</vt:lpstr>
      <vt:lpstr>PowerPoint Presentation</vt:lpstr>
      <vt:lpstr>How can we reduce bias in ML models?</vt:lpstr>
      <vt:lpstr>Exploring Trade-Offs</vt:lpstr>
      <vt:lpstr>Module 3 Presentation Reminders</vt:lpstr>
      <vt:lpstr>Module 3 Presentation Reminders</vt:lpstr>
      <vt:lpstr>PowerPoint Presentation</vt:lpstr>
      <vt:lpstr>PowerPoint Presentation</vt:lpstr>
      <vt:lpstr>PowerPoint Presentation</vt:lpstr>
      <vt:lpstr>Things to cover today</vt:lpstr>
      <vt:lpstr>What is the purpose of doing field validation?</vt:lpstr>
      <vt:lpstr>Field Validation: Beyond A/B Testing</vt:lpstr>
      <vt:lpstr>Goals of Causal Inference</vt:lpstr>
      <vt:lpstr>Do sports programs affect school graduation rates?</vt:lpstr>
      <vt:lpstr>Do sports programs affect school graduation rates?</vt:lpstr>
      <vt:lpstr>Do sports programs affect school graduation rates?</vt:lpstr>
      <vt:lpstr>Causal Research Design</vt:lpstr>
      <vt:lpstr>Experiment</vt:lpstr>
      <vt:lpstr>Quasi-Experimental</vt:lpstr>
      <vt:lpstr>Observational Study</vt:lpstr>
      <vt:lpstr>CASE STUDY: Mental Health and Incarceration</vt:lpstr>
      <vt:lpstr>CASE STUDY: Mental Health and Incarceration</vt:lpstr>
      <vt:lpstr>CASE STUDY: Mental Health and Incarceration</vt:lpstr>
      <vt:lpstr>CASE STUDY: Mental Health and Incarceration</vt:lpstr>
      <vt:lpstr>PowerPoint Presentation</vt:lpstr>
      <vt:lpstr>Q1: Is the Model Predictive?</vt:lpstr>
      <vt:lpstr>Q2: Does Model+Intervention Affect Outcomes? For Whom?</vt:lpstr>
      <vt:lpstr>Methods for causal inference</vt:lpstr>
      <vt:lpstr>Causal inference with observational data</vt:lpstr>
      <vt:lpstr>Causal inference with observational data</vt:lpstr>
      <vt:lpstr>Causal inference with observational data</vt:lpstr>
      <vt:lpstr>Causal inference with experiments</vt:lpstr>
      <vt:lpstr>Some things to keep in mind</vt:lpstr>
      <vt:lpstr>Designing Trials to Validate ML Systems</vt:lpstr>
      <vt:lpstr>Designing an experiment</vt:lpstr>
      <vt:lpstr>What are we testing in an experiment?</vt:lpstr>
      <vt:lpstr>How many [students, inspections, projects] should we include in our trial?</vt:lpstr>
      <vt:lpstr>How many [students, inspections, projects] should we include in our trial?</vt:lpstr>
      <vt:lpstr>Some Readings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12</cp:revision>
  <dcterms:created xsi:type="dcterms:W3CDTF">2020-01-14T19:43:43Z</dcterms:created>
  <dcterms:modified xsi:type="dcterms:W3CDTF">2022-11-17T15:53:26Z</dcterms:modified>
</cp:coreProperties>
</file>