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436" r:id="rId3"/>
    <p:sldId id="424" r:id="rId4"/>
    <p:sldId id="446" r:id="rId5"/>
    <p:sldId id="440" r:id="rId6"/>
    <p:sldId id="447" r:id="rId7"/>
    <p:sldId id="430" r:id="rId8"/>
    <p:sldId id="425" r:id="rId9"/>
    <p:sldId id="434" r:id="rId10"/>
    <p:sldId id="429" r:id="rId11"/>
    <p:sldId id="435" r:id="rId12"/>
    <p:sldId id="443" r:id="rId13"/>
    <p:sldId id="444" r:id="rId14"/>
    <p:sldId id="428" r:id="rId15"/>
    <p:sldId id="441" r:id="rId16"/>
    <p:sldId id="442" r:id="rId17"/>
    <p:sldId id="445" r:id="rId18"/>
    <p:sldId id="261" r:id="rId19"/>
    <p:sldId id="269" r:id="rId20"/>
    <p:sldId id="273" r:id="rId21"/>
    <p:sldId id="277" r:id="rId22"/>
    <p:sldId id="285" r:id="rId23"/>
    <p:sldId id="427" r:id="rId24"/>
    <p:sldId id="432" r:id="rId25"/>
    <p:sldId id="448" r:id="rId26"/>
    <p:sldId id="431" r:id="rId27"/>
    <p:sldId id="433" r:id="rId28"/>
    <p:sldId id="449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1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07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5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dcc1e6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dcc1e6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827b83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827b83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827b83f3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827b83f3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e0ee0e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4e0ee0e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30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</a:t>
            </a:r>
            <a:r>
              <a:rPr lang="en" sz="2600">
                <a:solidFill>
                  <a:srgbClr val="0000FF"/>
                </a:solidFill>
              </a:rPr>
              <a:t>3 months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2 years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DF15E-A5D3-1C42-BB60-02F791885D32}"/>
              </a:ext>
            </a:extLst>
          </p:cNvPr>
          <p:cNvSpPr/>
          <p:nvPr/>
        </p:nvSpPr>
        <p:spPr>
          <a:xfrm>
            <a:off x="5394960" y="2398130"/>
            <a:ext cx="2834640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B6305-A4B4-E54B-B09C-6B53EE3A414D}"/>
              </a:ext>
            </a:extLst>
          </p:cNvPr>
          <p:cNvSpPr/>
          <p:nvPr/>
        </p:nvSpPr>
        <p:spPr>
          <a:xfrm>
            <a:off x="7717948" y="3343243"/>
            <a:ext cx="51165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9EA83-5842-4746-B15E-D431D637C2DD}"/>
              </a:ext>
            </a:extLst>
          </p:cNvPr>
          <p:cNvSpPr/>
          <p:nvPr/>
        </p:nvSpPr>
        <p:spPr>
          <a:xfrm>
            <a:off x="7982465" y="2875108"/>
            <a:ext cx="208829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412C6-0993-8F40-BD06-03BDD703BBF8}"/>
              </a:ext>
            </a:extLst>
          </p:cNvPr>
          <p:cNvSpPr/>
          <p:nvPr/>
        </p:nvSpPr>
        <p:spPr>
          <a:xfrm>
            <a:off x="1688840" y="5723305"/>
            <a:ext cx="8930500" cy="104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Where did these values come from?</a:t>
            </a:r>
          </a:p>
        </p:txBody>
      </p:sp>
    </p:spTree>
    <p:extLst>
      <p:ext uri="{BB962C8B-B14F-4D97-AF65-F5344CB8AC3E}">
        <p14:creationId xmlns:p14="http://schemas.microsoft.com/office/powerpoint/2010/main" val="17082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At every primary care appointment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patients over the age of 25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individuals at least 80% likely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to develop diabetes in the next 3 years </a:t>
            </a:r>
            <a:r>
              <a:rPr lang="en" sz="2600" dirty="0">
                <a:solidFill>
                  <a:srgbClr val="B45F06"/>
                </a:solidFill>
              </a:rPr>
              <a:t>to prioritize for early screening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Every Monday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current Netflix subscribers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10 pieces of content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with highest expected revenue </a:t>
            </a:r>
            <a:r>
              <a:rPr lang="en" sz="2600" dirty="0">
                <a:solidFill>
                  <a:srgbClr val="B45F06"/>
                </a:solidFill>
              </a:rPr>
              <a:t>to prioritize for suggested viewing in the following week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3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FE356-1ECD-E2A9-D4E2-8BCE729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147" name="Google Shape;147;p30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>
                <a:solidFill>
                  <a:srgbClr val="FF0000"/>
                </a:solidFill>
              </a:rPr>
              <a:t>On the 1</a:t>
            </a:r>
            <a:r>
              <a:rPr lang="en" sz="3467" baseline="30000">
                <a:solidFill>
                  <a:srgbClr val="FF0000"/>
                </a:solidFill>
              </a:rPr>
              <a:t>st</a:t>
            </a:r>
            <a:r>
              <a:rPr lang="en" sz="3467">
                <a:solidFill>
                  <a:srgbClr val="FF0000"/>
                </a:solidFill>
              </a:rPr>
              <a:t> of every month</a:t>
            </a:r>
            <a:r>
              <a:rPr lang="en" sz="3467">
                <a:solidFill>
                  <a:srgbClr val="595959"/>
                </a:solidFill>
              </a:rPr>
              <a:t>, for </a:t>
            </a:r>
            <a:r>
              <a:rPr lang="en" sz="3467">
                <a:solidFill>
                  <a:srgbClr val="0000FF"/>
                </a:solidFill>
              </a:rPr>
              <a:t>all individuals who have interacted with MyRC sources in the last 3 years</a:t>
            </a:r>
            <a:r>
              <a:rPr lang="en" sz="3467">
                <a:solidFill>
                  <a:srgbClr val="595959"/>
                </a:solidFill>
              </a:rPr>
              <a:t>, can we identify the </a:t>
            </a:r>
            <a:r>
              <a:rPr lang="en" sz="3467">
                <a:solidFill>
                  <a:srgbClr val="FF00FF"/>
                </a:solidFill>
              </a:rPr>
              <a:t>100 (JoCo) and 30 (DoCo) individuals </a:t>
            </a:r>
            <a:r>
              <a:rPr lang="en" sz="3467">
                <a:solidFill>
                  <a:srgbClr val="595959"/>
                </a:solidFill>
              </a:rPr>
              <a:t>who are </a:t>
            </a:r>
            <a:r>
              <a:rPr lang="en" sz="3467">
                <a:solidFill>
                  <a:srgbClr val="38761D"/>
                </a:solidFill>
              </a:rPr>
              <a:t>at highest risk to die by suicide or overdose in the next 6 months </a:t>
            </a:r>
            <a:r>
              <a:rPr lang="en" sz="3467">
                <a:solidFill>
                  <a:srgbClr val="B45F06"/>
                </a:solidFill>
              </a:rPr>
              <a:t>to recommend for proactive behavioral health outreach</a:t>
            </a:r>
            <a:r>
              <a:rPr lang="en" sz="3467">
                <a:solidFill>
                  <a:srgbClr val="595959"/>
                </a:solidFill>
              </a:rPr>
              <a:t>?</a:t>
            </a:r>
            <a:endParaRPr sz="3467">
              <a:solidFill>
                <a:srgbClr val="595959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</a:t>
            </a:r>
            <a:r>
              <a:rPr lang="en" sz="3467" dirty="0" err="1">
                <a:solidFill>
                  <a:srgbClr val="FF00FF"/>
                </a:solidFill>
              </a:rPr>
              <a:t>blocklots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this week:</a:t>
            </a:r>
          </a:p>
          <a:p>
            <a:pPr lvl="1"/>
            <a:r>
              <a:rPr lang="en-US" dirty="0"/>
              <a:t>Wednesday session on python + </a:t>
            </a:r>
            <a:r>
              <a:rPr lang="en-US" dirty="0" err="1"/>
              <a:t>sql</a:t>
            </a:r>
            <a:r>
              <a:rPr lang="en-US" dirty="0"/>
              <a:t> (and advanced </a:t>
            </a:r>
            <a:r>
              <a:rPr lang="en-US" dirty="0" err="1"/>
              <a:t>sql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Thursday session on ML pipelines</a:t>
            </a:r>
          </a:p>
          <a:p>
            <a:pPr lvl="1"/>
            <a:endParaRPr lang="en-US" dirty="0"/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41A7C-7A01-06C2-224D-BE64B19B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35" name="Google Shape;235;p42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467" dirty="0">
                <a:solidFill>
                  <a:srgbClr val="FF0000"/>
                </a:solidFill>
              </a:rPr>
              <a:t>Every day</a:t>
            </a:r>
            <a:r>
              <a:rPr lang="en" sz="3467" dirty="0">
                <a:solidFill>
                  <a:schemeClr val="dk1"/>
                </a:solidFill>
              </a:rPr>
              <a:t>, for</a:t>
            </a:r>
            <a:r>
              <a:rPr lang="en" sz="3467" dirty="0">
                <a:solidFill>
                  <a:srgbClr val="0000FF"/>
                </a:solidFill>
              </a:rPr>
              <a:t> all first time defendants with </a:t>
            </a:r>
            <a:r>
              <a:rPr lang="en" sz="3467" dirty="0">
                <a:solidFill>
                  <a:srgbClr val="0000FF"/>
                </a:solidFill>
                <a:highlight>
                  <a:srgbClr val="FFFFFF"/>
                </a:highlight>
              </a:rPr>
              <a:t>low-level, nonviolent ordinance violation cases</a:t>
            </a:r>
            <a:r>
              <a:rPr lang="en" sz="3467" dirty="0">
                <a:solidFill>
                  <a:schemeClr val="dk1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top 5% of people at highest risk </a:t>
            </a:r>
            <a:r>
              <a:rPr lang="en" sz="3467" dirty="0">
                <a:solidFill>
                  <a:schemeClr val="dk1"/>
                </a:solidFill>
              </a:rPr>
              <a:t>of</a:t>
            </a:r>
            <a:r>
              <a:rPr lang="en" sz="3467" dirty="0">
                <a:solidFill>
                  <a:srgbClr val="38761D"/>
                </a:solidFill>
              </a:rPr>
              <a:t> not completing their probation terms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B45F06"/>
                </a:solidFill>
              </a:rPr>
              <a:t>to restructure their terms in order to support better outcomes and prevent new cases.</a:t>
            </a:r>
            <a:endParaRPr sz="3467" dirty="0">
              <a:solidFill>
                <a:srgbClr val="B45F06"/>
              </a:solidFill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BBD25-1C37-5157-CF0F-11E6D2EA8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3629033" y="1463200"/>
            <a:ext cx="8147200" cy="45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3067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time ACDHS gets eviction filing data (weekly),</a:t>
            </a:r>
            <a:r>
              <a:rPr lang="en" sz="3067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for all individuals who have interacted with ACDHS in the 12 months who are not currently homeless and have had an eviction filing in the last 4 months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, can we identify the </a:t>
            </a:r>
            <a:r>
              <a:rPr lang="en" sz="3067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50 individuals at highest risk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67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of entering into homelessness in the next 12 months </a:t>
            </a:r>
            <a:r>
              <a:rPr lang="en" sz="3067" dirty="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to prioritize for distribution of rental assistance?</a:t>
            </a:r>
            <a:endParaRPr sz="3467" dirty="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67" name="Google Shape;267;p46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B70A5-25A8-AD7E-2AC5-FBE8362F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 - Top level</a:t>
            </a:r>
            <a:endParaRPr/>
          </a:p>
        </p:txBody>
      </p:sp>
      <p:sp>
        <p:nvSpPr>
          <p:cNvPr id="305" name="Google Shape;305;p51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grpSp>
        <p:nvGrpSpPr>
          <p:cNvPr id="307" name="Google Shape;307;p51"/>
          <p:cNvGrpSpPr/>
          <p:nvPr/>
        </p:nvGrpSpPr>
        <p:grpSpPr>
          <a:xfrm>
            <a:off x="248120" y="1463207"/>
            <a:ext cx="3013533" cy="4056967"/>
            <a:chOff x="186090" y="1097405"/>
            <a:chExt cx="2260150" cy="3042725"/>
          </a:xfrm>
        </p:grpSpPr>
        <p:sp>
          <p:nvSpPr>
            <p:cNvPr id="308" name="Google Shape;308;p51"/>
            <p:cNvSpPr txBox="1"/>
            <p:nvPr/>
          </p:nvSpPr>
          <p:spPr>
            <a:xfrm>
              <a:off x="186090" y="10974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00"/>
                  </a:solidFill>
                </a:rPr>
                <a:t>When and How often is the recommendation / decision being made?</a:t>
              </a:r>
              <a:endParaRPr sz="1867">
                <a:solidFill>
                  <a:srgbClr val="FF0000"/>
                </a:solidFill>
              </a:endParaRPr>
            </a:p>
          </p:txBody>
        </p:sp>
        <p:sp>
          <p:nvSpPr>
            <p:cNvPr id="309" name="Google Shape;309;p51"/>
            <p:cNvSpPr txBox="1"/>
            <p:nvPr/>
          </p:nvSpPr>
          <p:spPr>
            <a:xfrm>
              <a:off x="189940" y="197455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0000FF"/>
                  </a:solidFill>
                </a:rPr>
                <a:t>Who/what is included in the cohort?</a:t>
              </a:r>
              <a:endParaRPr sz="1867">
                <a:solidFill>
                  <a:srgbClr val="0000FF"/>
                </a:solidFill>
              </a:endParaRPr>
            </a:p>
          </p:txBody>
        </p:sp>
        <p:sp>
          <p:nvSpPr>
            <p:cNvPr id="310" name="Google Shape;310;p51"/>
            <p:cNvSpPr txBox="1"/>
            <p:nvPr/>
          </p:nvSpPr>
          <p:spPr>
            <a:xfrm>
              <a:off x="189940" y="26231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FF"/>
                  </a:solidFill>
                </a:rPr>
                <a:t>What is the output?</a:t>
              </a:r>
              <a:endParaRPr sz="1867">
                <a:solidFill>
                  <a:srgbClr val="FF00FF"/>
                </a:solidFill>
              </a:endParaRPr>
            </a:p>
          </p:txBody>
        </p:sp>
        <p:sp>
          <p:nvSpPr>
            <p:cNvPr id="311" name="Google Shape;311;p51"/>
            <p:cNvSpPr txBox="1"/>
            <p:nvPr/>
          </p:nvSpPr>
          <p:spPr>
            <a:xfrm>
              <a:off x="189940" y="3033430"/>
              <a:ext cx="2256300" cy="11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274E13"/>
                  </a:solidFill>
                </a:rPr>
                <a:t>What outcome are you predicting/estimating?</a:t>
              </a: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r>
                <a:rPr lang="en" sz="1867">
                  <a:solidFill>
                    <a:srgbClr val="B45F06"/>
                  </a:solidFill>
                </a:rPr>
                <a:t>For what purpose?</a:t>
              </a:r>
              <a:endParaRPr sz="1867">
                <a:solidFill>
                  <a:srgbClr val="274E1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6412C4-6B24-B1FD-241B-D181D0069C5F}"/>
              </a:ext>
            </a:extLst>
          </p:cNvPr>
          <p:cNvSpPr txBox="1"/>
          <p:nvPr/>
        </p:nvSpPr>
        <p:spPr>
          <a:xfrm>
            <a:off x="3706585" y="1499423"/>
            <a:ext cx="8126187" cy="436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Arial" panose="020B0604020202020204" pitchFamily="34" charset="0"/>
              </a:rPr>
              <a:t>For every time the doctor finishes taking notes during a patient visit</a:t>
            </a:r>
            <a:r>
              <a:rPr lang="en-US" sz="2667" dirty="0">
                <a:latin typeface="Arial" panose="020B0604020202020204" pitchFamily="34" charset="0"/>
              </a:rPr>
              <a:t>, for </a:t>
            </a:r>
            <a:r>
              <a:rPr lang="en-US" sz="2667" dirty="0">
                <a:solidFill>
                  <a:srgbClr val="0000FF"/>
                </a:solidFill>
                <a:latin typeface="Arial" panose="020B0604020202020204" pitchFamily="34" charset="0"/>
              </a:rPr>
              <a:t>all adult patients who come through the ED, </a:t>
            </a:r>
            <a:r>
              <a:rPr lang="en-US" sz="2667" dirty="0">
                <a:latin typeface="Arial" panose="020B0604020202020204" pitchFamily="34" charset="0"/>
              </a:rPr>
              <a:t>can we identify</a:t>
            </a:r>
            <a:r>
              <a:rPr lang="en-US" sz="2667" dirty="0">
                <a:solidFill>
                  <a:srgbClr val="FF00FF"/>
                </a:solidFill>
                <a:latin typeface="Arial" panose="020B0604020202020204" pitchFamily="34" charset="0"/>
              </a:rPr>
              <a:t> up to 10 possible ICD-10 categories* </a:t>
            </a:r>
            <a:r>
              <a:rPr lang="en-US" sz="2667" dirty="0">
                <a:latin typeface="Arial" panose="020B0604020202020204" pitchFamily="34" charset="0"/>
              </a:rPr>
              <a:t>that </a:t>
            </a:r>
            <a:r>
              <a:rPr lang="en-US" sz="2667" dirty="0">
                <a:solidFill>
                  <a:srgbClr val="38761D"/>
                </a:solidFill>
                <a:latin typeface="Arial" panose="020B0604020202020204" pitchFamily="34" charset="0"/>
              </a:rPr>
              <a:t>correspond to the patient’s condition </a:t>
            </a:r>
            <a:r>
              <a:rPr lang="en-US" sz="2667" dirty="0">
                <a:solidFill>
                  <a:srgbClr val="B45F06"/>
                </a:solidFill>
                <a:latin typeface="Arial" panose="020B0604020202020204" pitchFamily="34" charset="0"/>
              </a:rPr>
              <a:t>to provide appropriate and timely interventions</a:t>
            </a:r>
            <a:endParaRPr lang="en-US" sz="2667" dirty="0"/>
          </a:p>
          <a:p>
            <a:br>
              <a:rPr lang="en-US" sz="2667" dirty="0"/>
            </a:br>
            <a:r>
              <a:rPr lang="en-US" sz="2667" dirty="0">
                <a:latin typeface="Arial" panose="020B0604020202020204" pitchFamily="34" charset="0"/>
              </a:rPr>
              <a:t>*Categories are the first three characters of the ICD-10 code.</a:t>
            </a:r>
            <a:endParaRPr lang="en-US" sz="2667" dirty="0"/>
          </a:p>
          <a:p>
            <a:br>
              <a:rPr lang="en-US" sz="1867" dirty="0"/>
            </a:b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0848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403308"/>
            <a:ext cx="11666400" cy="4954500"/>
          </a:xfrm>
        </p:spPr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For the Netflix example, what would be a reasonable baseline method that doesn't require using any ML?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83335" y="2031714"/>
            <a:ext cx="4825330" cy="279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14185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this week:</a:t>
            </a:r>
          </a:p>
          <a:p>
            <a:pPr lvl="1"/>
            <a:r>
              <a:rPr lang="en-US" dirty="0"/>
              <a:t>Wednesday session on python + </a:t>
            </a:r>
            <a:r>
              <a:rPr lang="en-US" dirty="0" err="1"/>
              <a:t>sql</a:t>
            </a:r>
            <a:r>
              <a:rPr lang="en-US" dirty="0"/>
              <a:t> (and advanced </a:t>
            </a:r>
            <a:r>
              <a:rPr lang="en-US" dirty="0" err="1"/>
              <a:t>sql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Thursday session on ML pipelines</a:t>
            </a:r>
          </a:p>
          <a:p>
            <a:pPr lvl="1"/>
            <a:endParaRPr lang="en-US" dirty="0"/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Proposal peer reviews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45416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F7B32-9E66-8E5C-C019-A4D231FCA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Obermeyer et al. reading, what formulation decision is the focus of the paper?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EB0DE-95C0-EFAB-3EBC-E7036AE9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541AF-EF0F-D7E7-CE20-EC98E6076CBB}"/>
              </a:ext>
            </a:extLst>
          </p:cNvPr>
          <p:cNvSpPr txBox="1"/>
          <p:nvPr/>
        </p:nvSpPr>
        <p:spPr>
          <a:xfrm>
            <a:off x="2908511" y="2907586"/>
            <a:ext cx="58416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dk2"/>
                </a:solidFill>
              </a:rPr>
              <a:t>Sli.do</a:t>
            </a:r>
            <a:r>
              <a:rPr lang="en-US" sz="4800" dirty="0">
                <a:solidFill>
                  <a:schemeClr val="dk2"/>
                </a:solidFill>
              </a:rPr>
              <a:t>            #94889</a:t>
            </a:r>
          </a:p>
          <a:p>
            <a:endParaRPr lang="en-US" sz="4800" dirty="0">
              <a:solidFill>
                <a:schemeClr val="dk2"/>
              </a:solidFill>
            </a:endParaRPr>
          </a:p>
          <a:p>
            <a:r>
              <a:rPr lang="en-US" sz="4800" dirty="0" err="1">
                <a:solidFill>
                  <a:schemeClr val="dk2"/>
                </a:solidFill>
              </a:rPr>
              <a:t>sli.do</a:t>
            </a:r>
            <a:r>
              <a:rPr lang="en-US" sz="4800" dirty="0">
                <a:solidFill>
                  <a:schemeClr val="dk2"/>
                </a:solidFill>
              </a:rPr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0132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EDE9B-A257-2333-4DB4-CBD380E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28BEE-B8E7-C511-5764-E82AF6189A5B}"/>
              </a:ext>
            </a:extLst>
          </p:cNvPr>
          <p:cNvSpPr txBox="1"/>
          <p:nvPr/>
        </p:nvSpPr>
        <p:spPr>
          <a:xfrm>
            <a:off x="161381" y="1607442"/>
            <a:ext cx="3354513" cy="48320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often is the recommendation/decision being made?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Who/what is included in the cohort?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What is the output?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274E13"/>
                </a:solidFill>
                <a:effectLst/>
                <a:latin typeface="Arial" panose="020B0604020202020204" pitchFamily="34" charset="0"/>
              </a:rPr>
              <a:t>What outcome are you predicting/estimating?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For what purpose?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0471-6DE3-15C3-47EA-D5F277E4C9DD}"/>
              </a:ext>
            </a:extLst>
          </p:cNvPr>
          <p:cNvSpPr txBox="1"/>
          <p:nvPr/>
        </p:nvSpPr>
        <p:spPr>
          <a:xfrm>
            <a:off x="3673012" y="1607442"/>
            <a:ext cx="8101172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 the first day of every semester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all the students who are currently enrolled in an undergraduate degree program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can we identify the </a:t>
            </a: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1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00 highest risk students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who are </a:t>
            </a:r>
            <a:r>
              <a:rPr lang="en-US" sz="24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likely to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not graduate college within 5 years of their college start </a:t>
            </a:r>
            <a:r>
              <a:rPr lang="en-US" sz="24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to prioritize for proactive academic or other interventions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7697</TotalTime>
  <Words>1560</Words>
  <Application>Microsoft Macintosh PowerPoint</Application>
  <PresentationFormat>Widescreen</PresentationFormat>
  <Paragraphs>168</Paragraphs>
  <Slides>28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Simple Light</vt:lpstr>
      <vt:lpstr>ML Formulation and Baselines</vt:lpstr>
      <vt:lpstr>Things to remember</vt:lpstr>
      <vt:lpstr>Turning the project goals/scope into an ML problem</vt:lpstr>
      <vt:lpstr>CASE STUDY</vt:lpstr>
      <vt:lpstr>Formulation Decisions</vt:lpstr>
      <vt:lpstr>Analytical Formulation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Structuring the Analytical Formulation</vt:lpstr>
      <vt:lpstr>Structuring the Analytical Formulation</vt:lpstr>
      <vt:lpstr>Analytical Formulation Examples</vt:lpstr>
      <vt:lpstr>Analytical Formulation Examples</vt:lpstr>
      <vt:lpstr>Analytical Formulation Examples</vt:lpstr>
      <vt:lpstr>Analytical Formulation Examples</vt:lpstr>
      <vt:lpstr>Analytical Formulation</vt:lpstr>
      <vt:lpstr>Analytical Formulation</vt:lpstr>
      <vt:lpstr>Analytical Formulation</vt:lpstr>
      <vt:lpstr>Analytical Formulation</vt:lpstr>
      <vt:lpstr>Analytical Formulation - Top level</vt:lpstr>
      <vt:lpstr>Baselines</vt:lpstr>
      <vt:lpstr>Baseline Options</vt:lpstr>
      <vt:lpstr>For the Netflix example, what would be a reasonable baseline method that doesn't require using any ML?</vt:lpstr>
      <vt:lpstr>Baseline Considerations</vt:lpstr>
      <vt:lpstr>Baseline Examples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48</cp:revision>
  <dcterms:created xsi:type="dcterms:W3CDTF">2020-01-14T19:43:43Z</dcterms:created>
  <dcterms:modified xsi:type="dcterms:W3CDTF">2023-09-18T19:43:19Z</dcterms:modified>
</cp:coreProperties>
</file>