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31" r:id="rId2"/>
    <p:sldId id="521" r:id="rId3"/>
    <p:sldId id="475" r:id="rId4"/>
    <p:sldId id="526" r:id="rId5"/>
    <p:sldId id="509" r:id="rId6"/>
    <p:sldId id="510" r:id="rId7"/>
    <p:sldId id="506" r:id="rId8"/>
    <p:sldId id="522" r:id="rId9"/>
    <p:sldId id="504" r:id="rId10"/>
    <p:sldId id="505" r:id="rId11"/>
    <p:sldId id="515" r:id="rId12"/>
    <p:sldId id="434" r:id="rId13"/>
    <p:sldId id="516" r:id="rId14"/>
    <p:sldId id="529" r:id="rId15"/>
    <p:sldId id="530" r:id="rId16"/>
    <p:sldId id="598" r:id="rId17"/>
    <p:sldId id="480" r:id="rId18"/>
    <p:sldId id="518" r:id="rId19"/>
    <p:sldId id="469" r:id="rId20"/>
    <p:sldId id="4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1B712-66B5-984B-BFAA-9670DCA02909}" type="doc">
      <dgm:prSet loTypeId="urn:microsoft.com/office/officeart/2005/8/layout/venn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894B0-C58E-F24D-A335-584CA772D11F}">
      <dgm:prSet phldrT="[Text]" custT="1"/>
      <dgm:spPr>
        <a:xfrm>
          <a:off x="1805120" y="0"/>
          <a:ext cx="3666490" cy="3650102"/>
        </a:xfrm>
        <a:prstGeom prst="ellipse">
          <a:avLst/>
        </a:prstGeom>
        <a:solidFill>
          <a:srgbClr val="C0504D">
            <a:lumMod val="40000"/>
            <a:lumOff val="6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Collection Control</a:t>
          </a: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8BF1F14-98C7-2041-9AC7-5870B7656D13}" type="parTrans" cxnId="{C0A1ED29-51EA-4147-886A-6B9DE401AB98}">
      <dgm:prSet/>
      <dgm:spPr/>
      <dgm:t>
        <a:bodyPr/>
        <a:lstStyle/>
        <a:p>
          <a:endParaRPr lang="en-US" sz="1100" b="1"/>
        </a:p>
      </dgm:t>
    </dgm:pt>
    <dgm:pt modelId="{0DCEEAF0-F5EF-6145-B514-990D11BAA328}" type="sibTrans" cxnId="{C0A1ED29-51EA-4147-886A-6B9DE401AB98}">
      <dgm:prSet/>
      <dgm:spPr/>
      <dgm:t>
        <a:bodyPr/>
        <a:lstStyle/>
        <a:p>
          <a:endParaRPr lang="en-US" sz="1100" b="1"/>
        </a:p>
      </dgm:t>
    </dgm:pt>
    <dgm:pt modelId="{7C3F78FE-CFC5-4840-A68C-9198D9450731}">
      <dgm:prSet phldrT="[Text]" custT="1"/>
      <dgm:spPr>
        <a:xfrm>
          <a:off x="3021330" y="2473893"/>
          <a:ext cx="1281083" cy="1176208"/>
        </a:xfrm>
        <a:prstGeom prst="ellipse">
          <a:avLst/>
        </a:prstGeom>
        <a:solidFill>
          <a:srgbClr val="C0504D">
            <a:lumMod val="5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Action Control (Not taking certain actions on me)</a:t>
          </a:r>
        </a:p>
      </dgm:t>
    </dgm:pt>
    <dgm:pt modelId="{ECAA578C-CD08-8C43-A496-636219C3B19D}" type="parTrans" cxnId="{27C2941E-7C94-9849-B46C-656CAD9D53AC}">
      <dgm:prSet/>
      <dgm:spPr/>
      <dgm:t>
        <a:bodyPr/>
        <a:lstStyle/>
        <a:p>
          <a:endParaRPr lang="en-US" sz="1100" b="1"/>
        </a:p>
      </dgm:t>
    </dgm:pt>
    <dgm:pt modelId="{22227282-583E-D346-A34B-F3C193F33779}" type="sibTrans" cxnId="{27C2941E-7C94-9849-B46C-656CAD9D53AC}">
      <dgm:prSet/>
      <dgm:spPr/>
      <dgm:t>
        <a:bodyPr/>
        <a:lstStyle/>
        <a:p>
          <a:endParaRPr lang="en-US" sz="1100" b="1"/>
        </a:p>
      </dgm:t>
    </dgm:pt>
    <dgm:pt modelId="{040EB66E-48A0-364C-9BCF-6A17611D24A3}">
      <dgm:prSet phldrT="[Text]" custT="1"/>
      <dgm:spPr>
        <a:xfrm>
          <a:off x="2117791" y="659113"/>
          <a:ext cx="3088161" cy="2958247"/>
        </a:xfrm>
        <a:prstGeom prst="ellipse">
          <a:avLst/>
        </a:prstGeom>
        <a:solidFill>
          <a:srgbClr val="C0504D">
            <a:lumMod val="60000"/>
            <a:lumOff val="40000"/>
            <a:alpha val="81961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Access Control</a:t>
          </a: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07C4D41-3A51-2044-8CFD-BC3F88C315DB}" type="parTrans" cxnId="{2794EFB0-6ECB-F64B-9F7C-257A283E248A}">
      <dgm:prSet/>
      <dgm:spPr/>
      <dgm:t>
        <a:bodyPr/>
        <a:lstStyle/>
        <a:p>
          <a:endParaRPr lang="en-US" sz="1600"/>
        </a:p>
      </dgm:t>
    </dgm:pt>
    <dgm:pt modelId="{5A931DE0-64C6-8F46-99A1-185C5A17424D}" type="sibTrans" cxnId="{2794EFB0-6ECB-F64B-9F7C-257A283E248A}">
      <dgm:prSet/>
      <dgm:spPr/>
      <dgm:t>
        <a:bodyPr/>
        <a:lstStyle/>
        <a:p>
          <a:endParaRPr lang="en-US" sz="1600"/>
        </a:p>
      </dgm:t>
    </dgm:pt>
    <dgm:pt modelId="{27C18E7D-55F1-E748-8558-6FD1632D0C9F}">
      <dgm:prSet phldrT="[Text]" custT="1"/>
      <dgm:spPr>
        <a:xfrm>
          <a:off x="2599167" y="1467246"/>
          <a:ext cx="2125410" cy="2182855"/>
        </a:xfrm>
        <a:prstGeom prst="ellipse">
          <a:avLst/>
        </a:prstGeom>
        <a:solidFill>
          <a:srgbClr val="C0504D">
            <a:lumMod val="75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b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b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b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r>
            <a:rPr lang="en-US" sz="11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Inference  Control</a:t>
          </a: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en-US" sz="11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A317C5F-3B0D-D849-86E3-CB6A0F8002DF}" type="sibTrans" cxnId="{16D420A7-AEAD-4645-A314-FB9858CC45A1}">
      <dgm:prSet/>
      <dgm:spPr/>
      <dgm:t>
        <a:bodyPr/>
        <a:lstStyle/>
        <a:p>
          <a:endParaRPr lang="en-US" sz="1100" b="1"/>
        </a:p>
      </dgm:t>
    </dgm:pt>
    <dgm:pt modelId="{658C9990-2983-8349-A719-90E1C5D7D17A}" type="parTrans" cxnId="{16D420A7-AEAD-4645-A314-FB9858CC45A1}">
      <dgm:prSet/>
      <dgm:spPr/>
      <dgm:t>
        <a:bodyPr/>
        <a:lstStyle/>
        <a:p>
          <a:endParaRPr lang="en-US" sz="1100" b="1"/>
        </a:p>
      </dgm:t>
    </dgm:pt>
    <dgm:pt modelId="{2B08AE33-7E0A-DE47-A3BE-955622B04E34}" type="pres">
      <dgm:prSet presAssocID="{5DE1B712-66B5-984B-BFAA-9670DCA02909}" presName="Name0" presStyleCnt="0">
        <dgm:presLayoutVars>
          <dgm:chMax val="7"/>
          <dgm:resizeHandles val="exact"/>
        </dgm:presLayoutVars>
      </dgm:prSet>
      <dgm:spPr/>
    </dgm:pt>
    <dgm:pt modelId="{32138336-92C6-EB45-B0C9-E8042C28FF55}" type="pres">
      <dgm:prSet presAssocID="{5DE1B712-66B5-984B-BFAA-9670DCA02909}" presName="comp1" presStyleCnt="0"/>
      <dgm:spPr/>
    </dgm:pt>
    <dgm:pt modelId="{65DF5D00-2BBB-1B4A-A5EC-A1CAC8BC0135}" type="pres">
      <dgm:prSet presAssocID="{5DE1B712-66B5-984B-BFAA-9670DCA02909}" presName="circle1" presStyleLbl="node1" presStyleIdx="0" presStyleCnt="4" custScaleX="100449" custLinFactNeighborX="-644" custLinFactNeighborY="496"/>
      <dgm:spPr/>
    </dgm:pt>
    <dgm:pt modelId="{82B830EA-D223-A64E-954B-82498644F053}" type="pres">
      <dgm:prSet presAssocID="{5DE1B712-66B5-984B-BFAA-9670DCA02909}" presName="c1text" presStyleLbl="node1" presStyleIdx="0" presStyleCnt="4">
        <dgm:presLayoutVars>
          <dgm:bulletEnabled val="1"/>
        </dgm:presLayoutVars>
      </dgm:prSet>
      <dgm:spPr/>
    </dgm:pt>
    <dgm:pt modelId="{7462E156-357F-8541-A951-837A47BE61E5}" type="pres">
      <dgm:prSet presAssocID="{5DE1B712-66B5-984B-BFAA-9670DCA02909}" presName="comp2" presStyleCnt="0"/>
      <dgm:spPr/>
    </dgm:pt>
    <dgm:pt modelId="{1E8A0D41-D224-334A-A949-6C516AE8204D}" type="pres">
      <dgm:prSet presAssocID="{5DE1B712-66B5-984B-BFAA-9670DCA02909}" presName="circle2" presStyleLbl="node1" presStyleIdx="1" presStyleCnt="4" custScaleX="105756" custScaleY="101307" custLinFactNeighborY="-1448"/>
      <dgm:spPr/>
    </dgm:pt>
    <dgm:pt modelId="{6FE5C781-9C02-6C4F-B5D8-7C36A8A6B158}" type="pres">
      <dgm:prSet presAssocID="{5DE1B712-66B5-984B-BFAA-9670DCA02909}" presName="c2text" presStyleLbl="node1" presStyleIdx="1" presStyleCnt="4">
        <dgm:presLayoutVars>
          <dgm:bulletEnabled val="1"/>
        </dgm:presLayoutVars>
      </dgm:prSet>
      <dgm:spPr/>
    </dgm:pt>
    <dgm:pt modelId="{98C76533-82BC-A346-A18F-B975A0CB1571}" type="pres">
      <dgm:prSet presAssocID="{5DE1B712-66B5-984B-BFAA-9670DCA02909}" presName="comp3" presStyleCnt="0"/>
      <dgm:spPr/>
    </dgm:pt>
    <dgm:pt modelId="{34D19E6D-855F-B649-9917-E69B8B2661F8}" type="pres">
      <dgm:prSet presAssocID="{5DE1B712-66B5-984B-BFAA-9670DCA02909}" presName="circle3" presStyleLbl="node1" presStyleIdx="2" presStyleCnt="4" custScaleX="97048" custScaleY="99671" custLinFactNeighborY="11400"/>
      <dgm:spPr/>
    </dgm:pt>
    <dgm:pt modelId="{999044E0-F9FC-424E-83AF-4CE159CA05B1}" type="pres">
      <dgm:prSet presAssocID="{5DE1B712-66B5-984B-BFAA-9670DCA02909}" presName="c3text" presStyleLbl="node1" presStyleIdx="2" presStyleCnt="4">
        <dgm:presLayoutVars>
          <dgm:bulletEnabled val="1"/>
        </dgm:presLayoutVars>
      </dgm:prSet>
      <dgm:spPr/>
    </dgm:pt>
    <dgm:pt modelId="{4C808B08-18E8-2C4C-862E-E043B61040DA}" type="pres">
      <dgm:prSet presAssocID="{5DE1B712-66B5-984B-BFAA-9670DCA02909}" presName="comp4" presStyleCnt="0"/>
      <dgm:spPr/>
    </dgm:pt>
    <dgm:pt modelId="{68B28A2C-4BEC-FD43-8137-013E12A0EE10}" type="pres">
      <dgm:prSet presAssocID="{5DE1B712-66B5-984B-BFAA-9670DCA02909}" presName="circle4" presStyleLbl="node1" presStyleIdx="3" presStyleCnt="4" custScaleX="87743" custScaleY="80560" custLinFactNeighborY="10636"/>
      <dgm:spPr/>
    </dgm:pt>
    <dgm:pt modelId="{76797E33-9384-6B46-A162-FB1A15AA1657}" type="pres">
      <dgm:prSet presAssocID="{5DE1B712-66B5-984B-BFAA-9670DCA0290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555CA03-1CA5-8E4E-A180-BD26EDD1CE9A}" type="presOf" srcId="{040EB66E-48A0-364C-9BCF-6A17611D24A3}" destId="{1E8A0D41-D224-334A-A949-6C516AE8204D}" srcOrd="0" destOrd="0" presId="urn:microsoft.com/office/officeart/2005/8/layout/venn2"/>
    <dgm:cxn modelId="{CC1F881B-BF98-3144-B884-F8C268AAC354}" type="presOf" srcId="{27C18E7D-55F1-E748-8558-6FD1632D0C9F}" destId="{999044E0-F9FC-424E-83AF-4CE159CA05B1}" srcOrd="1" destOrd="0" presId="urn:microsoft.com/office/officeart/2005/8/layout/venn2"/>
    <dgm:cxn modelId="{27C2941E-7C94-9849-B46C-656CAD9D53AC}" srcId="{5DE1B712-66B5-984B-BFAA-9670DCA02909}" destId="{7C3F78FE-CFC5-4840-A68C-9198D9450731}" srcOrd="3" destOrd="0" parTransId="{ECAA578C-CD08-8C43-A496-636219C3B19D}" sibTransId="{22227282-583E-D346-A34B-F3C193F33779}"/>
    <dgm:cxn modelId="{C0A1ED29-51EA-4147-886A-6B9DE401AB98}" srcId="{5DE1B712-66B5-984B-BFAA-9670DCA02909}" destId="{D1B894B0-C58E-F24D-A335-584CA772D11F}" srcOrd="0" destOrd="0" parTransId="{38BF1F14-98C7-2041-9AC7-5870B7656D13}" sibTransId="{0DCEEAF0-F5EF-6145-B514-990D11BAA328}"/>
    <dgm:cxn modelId="{08E88153-A4A1-2B49-95CE-BDBFEC050A9C}" type="presOf" srcId="{27C18E7D-55F1-E748-8558-6FD1632D0C9F}" destId="{34D19E6D-855F-B649-9917-E69B8B2661F8}" srcOrd="0" destOrd="0" presId="urn:microsoft.com/office/officeart/2005/8/layout/venn2"/>
    <dgm:cxn modelId="{D5AED95F-E81B-DE4A-982F-C7B161DCB158}" type="presOf" srcId="{D1B894B0-C58E-F24D-A335-584CA772D11F}" destId="{65DF5D00-2BBB-1B4A-A5EC-A1CAC8BC0135}" srcOrd="0" destOrd="0" presId="urn:microsoft.com/office/officeart/2005/8/layout/venn2"/>
    <dgm:cxn modelId="{0D767A67-405B-294E-9734-8A3E600C21CD}" type="presOf" srcId="{7C3F78FE-CFC5-4840-A68C-9198D9450731}" destId="{68B28A2C-4BEC-FD43-8137-013E12A0EE10}" srcOrd="0" destOrd="0" presId="urn:microsoft.com/office/officeart/2005/8/layout/venn2"/>
    <dgm:cxn modelId="{B7DF9E9E-FC42-344B-A0EA-D2625038EE02}" type="presOf" srcId="{040EB66E-48A0-364C-9BCF-6A17611D24A3}" destId="{6FE5C781-9C02-6C4F-B5D8-7C36A8A6B158}" srcOrd="1" destOrd="0" presId="urn:microsoft.com/office/officeart/2005/8/layout/venn2"/>
    <dgm:cxn modelId="{16D420A7-AEAD-4645-A314-FB9858CC45A1}" srcId="{5DE1B712-66B5-984B-BFAA-9670DCA02909}" destId="{27C18E7D-55F1-E748-8558-6FD1632D0C9F}" srcOrd="2" destOrd="0" parTransId="{658C9990-2983-8349-A719-90E1C5D7D17A}" sibTransId="{3A317C5F-3B0D-D849-86E3-CB6A0F8002DF}"/>
    <dgm:cxn modelId="{2794EFB0-6ECB-F64B-9F7C-257A283E248A}" srcId="{5DE1B712-66B5-984B-BFAA-9670DCA02909}" destId="{040EB66E-48A0-364C-9BCF-6A17611D24A3}" srcOrd="1" destOrd="0" parTransId="{E07C4D41-3A51-2044-8CFD-BC3F88C315DB}" sibTransId="{5A931DE0-64C6-8F46-99A1-185C5A17424D}"/>
    <dgm:cxn modelId="{817E7BDF-7154-0342-9F4D-7C83DAAAA91F}" type="presOf" srcId="{5DE1B712-66B5-984B-BFAA-9670DCA02909}" destId="{2B08AE33-7E0A-DE47-A3BE-955622B04E34}" srcOrd="0" destOrd="0" presId="urn:microsoft.com/office/officeart/2005/8/layout/venn2"/>
    <dgm:cxn modelId="{080AC9E6-BC9A-6E4E-BD2F-CC6EA855627B}" type="presOf" srcId="{7C3F78FE-CFC5-4840-A68C-9198D9450731}" destId="{76797E33-9384-6B46-A162-FB1A15AA1657}" srcOrd="1" destOrd="0" presId="urn:microsoft.com/office/officeart/2005/8/layout/venn2"/>
    <dgm:cxn modelId="{F56993FC-8AE9-7B46-96C2-BAAD45DB635D}" type="presOf" srcId="{D1B894B0-C58E-F24D-A335-584CA772D11F}" destId="{82B830EA-D223-A64E-954B-82498644F053}" srcOrd="1" destOrd="0" presId="urn:microsoft.com/office/officeart/2005/8/layout/venn2"/>
    <dgm:cxn modelId="{000E48BC-8722-664E-BBD8-1D225BE9D59F}" type="presParOf" srcId="{2B08AE33-7E0A-DE47-A3BE-955622B04E34}" destId="{32138336-92C6-EB45-B0C9-E8042C28FF55}" srcOrd="0" destOrd="0" presId="urn:microsoft.com/office/officeart/2005/8/layout/venn2"/>
    <dgm:cxn modelId="{C631D355-B748-1345-A064-D8BD26891681}" type="presParOf" srcId="{32138336-92C6-EB45-B0C9-E8042C28FF55}" destId="{65DF5D00-2BBB-1B4A-A5EC-A1CAC8BC0135}" srcOrd="0" destOrd="0" presId="urn:microsoft.com/office/officeart/2005/8/layout/venn2"/>
    <dgm:cxn modelId="{452E20BF-1186-8F4B-B9B0-5956CFB5E85D}" type="presParOf" srcId="{32138336-92C6-EB45-B0C9-E8042C28FF55}" destId="{82B830EA-D223-A64E-954B-82498644F053}" srcOrd="1" destOrd="0" presId="urn:microsoft.com/office/officeart/2005/8/layout/venn2"/>
    <dgm:cxn modelId="{28D297E9-C070-E744-87C3-95EF88886F21}" type="presParOf" srcId="{2B08AE33-7E0A-DE47-A3BE-955622B04E34}" destId="{7462E156-357F-8541-A951-837A47BE61E5}" srcOrd="1" destOrd="0" presId="urn:microsoft.com/office/officeart/2005/8/layout/venn2"/>
    <dgm:cxn modelId="{E0694472-CA6D-594F-BA34-60383A345E8C}" type="presParOf" srcId="{7462E156-357F-8541-A951-837A47BE61E5}" destId="{1E8A0D41-D224-334A-A949-6C516AE8204D}" srcOrd="0" destOrd="0" presId="urn:microsoft.com/office/officeart/2005/8/layout/venn2"/>
    <dgm:cxn modelId="{D6F1D8B0-538A-5145-BF8B-8C6C8B610F3A}" type="presParOf" srcId="{7462E156-357F-8541-A951-837A47BE61E5}" destId="{6FE5C781-9C02-6C4F-B5D8-7C36A8A6B158}" srcOrd="1" destOrd="0" presId="urn:microsoft.com/office/officeart/2005/8/layout/venn2"/>
    <dgm:cxn modelId="{75A9E8BF-07A0-DD49-993E-35EC2F233095}" type="presParOf" srcId="{2B08AE33-7E0A-DE47-A3BE-955622B04E34}" destId="{98C76533-82BC-A346-A18F-B975A0CB1571}" srcOrd="2" destOrd="0" presId="urn:microsoft.com/office/officeart/2005/8/layout/venn2"/>
    <dgm:cxn modelId="{6110E3FD-D291-AF4E-90A7-839988E70698}" type="presParOf" srcId="{98C76533-82BC-A346-A18F-B975A0CB1571}" destId="{34D19E6D-855F-B649-9917-E69B8B2661F8}" srcOrd="0" destOrd="0" presId="urn:microsoft.com/office/officeart/2005/8/layout/venn2"/>
    <dgm:cxn modelId="{476CB8B1-0DDC-064F-8740-9E2B4F3BFF64}" type="presParOf" srcId="{98C76533-82BC-A346-A18F-B975A0CB1571}" destId="{999044E0-F9FC-424E-83AF-4CE159CA05B1}" srcOrd="1" destOrd="0" presId="urn:microsoft.com/office/officeart/2005/8/layout/venn2"/>
    <dgm:cxn modelId="{994FDD75-AF44-4C4F-ADE5-784DDFFD8C8B}" type="presParOf" srcId="{2B08AE33-7E0A-DE47-A3BE-955622B04E34}" destId="{4C808B08-18E8-2C4C-862E-E043B61040DA}" srcOrd="3" destOrd="0" presId="urn:microsoft.com/office/officeart/2005/8/layout/venn2"/>
    <dgm:cxn modelId="{7F90A7ED-6639-1A45-A3BD-0DA833466424}" type="presParOf" srcId="{4C808B08-18E8-2C4C-862E-E043B61040DA}" destId="{68B28A2C-4BEC-FD43-8137-013E12A0EE10}" srcOrd="0" destOrd="0" presId="urn:microsoft.com/office/officeart/2005/8/layout/venn2"/>
    <dgm:cxn modelId="{F60C4006-DCC7-0C46-AD1F-C0299CC59DF1}" type="presParOf" srcId="{4C808B08-18E8-2C4C-862E-E043B61040DA}" destId="{76797E33-9384-6B46-A162-FB1A15AA165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5D00-2BBB-1B4A-A5EC-A1CAC8BC0135}">
      <dsp:nvSpPr>
        <dsp:cNvPr id="0" name=""/>
        <dsp:cNvSpPr/>
      </dsp:nvSpPr>
      <dsp:spPr>
        <a:xfrm>
          <a:off x="2452546" y="0"/>
          <a:ext cx="4404504" cy="4384817"/>
        </a:xfrm>
        <a:prstGeom prst="ellipse">
          <a:avLst/>
        </a:prstGeom>
        <a:solidFill>
          <a:srgbClr val="C0504D">
            <a:lumMod val="40000"/>
            <a:lumOff val="6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Collection Control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19398" y="315561"/>
        <a:ext cx="870801" cy="465080"/>
      </dsp:txXfrm>
    </dsp:sp>
    <dsp:sp modelId="{1E8A0D41-D224-334A-A949-6C516AE8204D}">
      <dsp:nvSpPr>
        <dsp:cNvPr id="0" name=""/>
        <dsp:cNvSpPr/>
      </dsp:nvSpPr>
      <dsp:spPr>
        <a:xfrm>
          <a:off x="2828154" y="791783"/>
          <a:ext cx="3709765" cy="3553701"/>
        </a:xfrm>
        <a:prstGeom prst="ellipse">
          <a:avLst/>
        </a:prstGeom>
        <a:solidFill>
          <a:srgbClr val="C0504D">
            <a:lumMod val="60000"/>
            <a:lumOff val="40000"/>
            <a:alpha val="81961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Access Control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24632" y="1098683"/>
        <a:ext cx="916809" cy="452312"/>
      </dsp:txXfrm>
    </dsp:sp>
    <dsp:sp modelId="{34D19E6D-855F-B649-9917-E69B8B2661F8}">
      <dsp:nvSpPr>
        <dsp:cNvPr id="0" name=""/>
        <dsp:cNvSpPr/>
      </dsp:nvSpPr>
      <dsp:spPr>
        <a:xfrm>
          <a:off x="3406423" y="1762582"/>
          <a:ext cx="2553226" cy="2622234"/>
        </a:xfrm>
        <a:prstGeom prst="ellipse">
          <a:avLst/>
        </a:prstGeom>
        <a:solidFill>
          <a:srgbClr val="C0504D">
            <a:lumMod val="75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b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b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Inference  Control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62378" y="2045654"/>
        <a:ext cx="841317" cy="417194"/>
      </dsp:txXfrm>
    </dsp:sp>
    <dsp:sp modelId="{68B28A2C-4BEC-FD43-8137-013E12A0EE10}">
      <dsp:nvSpPr>
        <dsp:cNvPr id="0" name=""/>
        <dsp:cNvSpPr/>
      </dsp:nvSpPr>
      <dsp:spPr>
        <a:xfrm>
          <a:off x="3913563" y="2971853"/>
          <a:ext cx="1538947" cy="1412963"/>
        </a:xfrm>
        <a:prstGeom prst="ellipse">
          <a:avLst/>
        </a:prstGeom>
        <a:solidFill>
          <a:srgbClr val="C0504D">
            <a:lumMod val="5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Action Control (Not taking certain actions on me)</a:t>
          </a:r>
        </a:p>
      </dsp:txBody>
      <dsp:txXfrm>
        <a:off x="4298299" y="3428556"/>
        <a:ext cx="769474" cy="499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4D110A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13D3-98D1-B648-95FF-1AC47CFD9C7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27CE-D88A-2E45-8875-ED3CC032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AD53-9CFC-234A-A1B8-CD2BFD86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8B29E-186D-6547-8A0B-27230388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D609-126B-9543-9910-F81AC336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367D-6B9C-994B-8E52-58B2CC25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9289-0912-6A4F-A796-854AC42A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F60B-FE0B-9441-9295-E2D74C63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6CBC3-98C3-4844-AA3F-8F527810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977-A34C-9D49-A4B0-85A77CB5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39CD-0160-914E-98F5-670FF32B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0FD6-4956-DF41-8E60-2F9BAE3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EBB7-168B-3542-BE5E-D66D1709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62CD-F6A5-2940-AC9A-A439898D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A8DD-F34B-A14E-9AB6-EB39DF5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B00D-6B93-454B-B1DC-7380C8C9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8AF9-DA67-D642-B5B6-AB6E515F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3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A5CB-1902-4045-8A23-4C416C37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1C60-DF98-A64B-BE5C-7B31A23B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5B0E-511F-C541-83AB-1DB1F9F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6BFA-1E45-9446-AD33-35C1982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76B-4DEF-944A-B93B-5D54FCBB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DEC7-4472-AA47-88BC-8DEC176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7B11-435B-D741-80C5-9F8E6B78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9BC5-7201-5641-B9A3-EE0EA411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D2BE-A356-C841-8F2D-243A6309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A957-38AE-384D-8848-44D38BA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1C2C-BFE6-8B45-B36B-4CBE60A4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6741-9F9A-E147-A735-1D7F9FA94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FEEE-6D03-A344-B65A-2A88F5DE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BBAD-6556-3649-AEC3-AEACAF35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BA05-4069-EE43-9316-1B68F616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11B6-2185-F746-AB9E-2C9DF412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733D-E6A6-A546-BAA1-E511D689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0E5E-7E26-D644-972A-09AA4DFC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ADEF-EDC7-AA4E-A3E9-4760F0A9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F10BE-E0D2-8648-B967-F2963296A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5250A-DBD4-4F4A-BFD5-786ED7D9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92771-1056-FD4C-8F0C-D5B023CE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79159-4464-A145-B5DF-0689BD91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73439-DA6B-0444-87CD-75B4301C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E331-0E19-8D41-958A-3230C966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A0023-D7A4-5540-B083-D947E47A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AED4-D84B-8B48-A9BC-6FDB8AA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0A1AC-6990-684E-872B-6FFE260A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7F6D-7A3A-2C4E-B99E-31C276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F025D-6BD0-4646-8654-21AA5D9D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81ED-496F-BE49-84EE-09CFE773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C9BF-A49A-004C-BD63-E9E8A7AA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A8EC-CEF7-B34D-AED9-3AEAA33C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9078-D549-BB47-A042-34F064CB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0E47-61F0-784B-BB7E-7F398DD1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203D-E3BE-CE41-A1E9-702D2495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834C-3128-C745-BA7D-6CCCE4A9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12FF-318B-0249-BAE8-6C34324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1374F-37CF-BE4C-A53C-3A8EA54F4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C89C-91A2-F24F-AB6B-699FCB71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6CF9-8C91-6E47-8956-09CA031F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8391-6C6D-2449-9C01-6C6B43C3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A1AC-DF97-B040-8F01-D64144A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2B163-23BA-EE46-BFC0-7057F2B1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9876-FB4A-D146-ABA5-DA62DBAD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5E37-57DF-2B42-A730-78D20F0DD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5D64-FF22-3943-AA0C-94B6EC402B5A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AF8F-1E2C-F040-BBD7-AFC0D0CCB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2A33-F669-CB45-9F5B-FFAC8C3E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F345-2092-2B4F-9A59-21605871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ethics-and-data/9781492043898/" TargetMode="External"/><Relationship Id="rId2" Type="http://schemas.openxmlformats.org/officeDocument/2006/relationships/hyperlink" Target="https://www.amazon.com/Policy-Paradox-Political-Decision-Making/dp/0393912728/ref=pd_cp_14_1?pd_rd_w=SRTGj&amp;pf_rd_p=ef4dc990-a9ca-4945-ae0b-f8d549198ed6&amp;pf_rd_r=W0T97NHAS7JXB1XVQ6VQ&amp;pd_rd_r=f36b1e9b-7032-11e9-8500-7b430b359b4b&amp;pd_rd_wg=2vNeR&amp;pd_rd_i=0393912728&amp;psc=1&amp;refRID=W0T97NHAS7JXB1XVQ6V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tml.org/" TargetMode="External"/><Relationship Id="rId5" Type="http://schemas.openxmlformats.org/officeDocument/2006/relationships/hyperlink" Target="https://metrolabnetwork.org/wp-content/uploads/2017/09/Ethical-Guidelines-for-Applying-Predictive-Tools-within-Human-Services_Sept-2017.pdf" TargetMode="External"/><Relationship Id="rId4" Type="http://schemas.openxmlformats.org/officeDocument/2006/relationships/hyperlink" Target="http://solon.barocas.org/?page_id=7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087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and Accountability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is accountable for the actions?</a:t>
            </a:r>
          </a:p>
          <a:p>
            <a:endParaRPr lang="en-US" dirty="0"/>
          </a:p>
          <a:p>
            <a:r>
              <a:rPr lang="en-US" dirty="0"/>
              <a:t>Who is deciding on the values encoded in the system?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Who is deciding when to (and not to) undertake a project?</a:t>
            </a:r>
          </a:p>
          <a:p>
            <a:endParaRPr lang="en-US" dirty="0"/>
          </a:p>
          <a:p>
            <a:r>
              <a:rPr lang="en-US" dirty="0"/>
              <a:t>How is the tradeoff between false positive and false negatives being set?</a:t>
            </a:r>
          </a:p>
        </p:txBody>
      </p:sp>
    </p:spTree>
    <p:extLst>
      <p:ext uri="{BB962C8B-B14F-4D97-AF65-F5344CB8AC3E}">
        <p14:creationId xmlns:p14="http://schemas.microsoft.com/office/powerpoint/2010/main" val="52808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The Role for Interpretability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the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and increasing trust and adoption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Improving the decisions being made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Selecting appropriate interventions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Legal Recourse </a:t>
            </a:r>
          </a:p>
        </p:txBody>
      </p:sp>
    </p:spTree>
    <p:extLst>
      <p:ext uri="{BB962C8B-B14F-4D97-AF65-F5344CB8AC3E}">
        <p14:creationId xmlns:p14="http://schemas.microsoft.com/office/powerpoint/2010/main" val="262508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D1BC4-5573-9742-A0FE-7F1AAEA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a good explanation and how do we evaluate one?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18622-A589-7D4A-8AC4-5B4C9E3D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59905"/>
            <a:ext cx="11360700" cy="4555200"/>
          </a:xfrm>
        </p:spPr>
        <p:txBody>
          <a:bodyPr/>
          <a:lstStyle/>
          <a:p>
            <a:r>
              <a:rPr lang="en-US" dirty="0"/>
              <a:t>Ideally: We want human understandability and fidelity to the actual model</a:t>
            </a:r>
          </a:p>
          <a:p>
            <a:r>
              <a:rPr lang="en-US" dirty="0"/>
              <a:t>Task Specific: We want an explanation to improve the performance of the Human-ML system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90795-9AA4-C441-9A1A-D7A5A17C84BE}"/>
              </a:ext>
            </a:extLst>
          </p:cNvPr>
          <p:cNvGrpSpPr/>
          <p:nvPr/>
        </p:nvGrpSpPr>
        <p:grpSpPr>
          <a:xfrm>
            <a:off x="762894" y="2889751"/>
            <a:ext cx="9917297" cy="1405919"/>
            <a:chOff x="572170" y="2167313"/>
            <a:chExt cx="7437973" cy="10544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24F8F7-EE3D-0146-9768-3CAF55BB9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138" y="2172208"/>
              <a:ext cx="758412" cy="8023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C73A65-63A9-EF41-86C4-D44EFBF22729}"/>
                </a:ext>
              </a:extLst>
            </p:cNvPr>
            <p:cNvSpPr txBox="1"/>
            <p:nvPr/>
          </p:nvSpPr>
          <p:spPr>
            <a:xfrm>
              <a:off x="572170" y="2888996"/>
              <a:ext cx="103898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ML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F90A87-19B2-3944-BEFF-3EE4C45E15FF}"/>
                </a:ext>
              </a:extLst>
            </p:cNvPr>
            <p:cNvCxnSpPr>
              <a:cxnSpLocks/>
            </p:cNvCxnSpPr>
            <p:nvPr/>
          </p:nvCxnSpPr>
          <p:spPr>
            <a:xfrm>
              <a:off x="1682496" y="2573397"/>
              <a:ext cx="2468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43DCEC-FD9B-2F45-AD48-47DEB6CB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322" y="2167313"/>
              <a:ext cx="729292" cy="7390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7402BC-104D-8F4A-9627-99A70A1796FA}"/>
                </a:ext>
              </a:extLst>
            </p:cNvPr>
            <p:cNvSpPr txBox="1"/>
            <p:nvPr/>
          </p:nvSpPr>
          <p:spPr>
            <a:xfrm>
              <a:off x="3685371" y="2906329"/>
              <a:ext cx="2280913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Human Decision-maker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E1C5C0-6CA5-774F-ADFA-5E5C5C661665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2573397"/>
              <a:ext cx="191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1B44E6A-381D-1B4D-BC8C-719AE60C2F19}"/>
                </a:ext>
              </a:extLst>
            </p:cNvPr>
            <p:cNvSpPr/>
            <p:nvPr/>
          </p:nvSpPr>
          <p:spPr>
            <a:xfrm>
              <a:off x="7271326" y="2326368"/>
              <a:ext cx="738817" cy="548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/>
                <a:t>73%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2F9EAD-38BB-7445-9ADA-A2A884C4FDDE}"/>
              </a:ext>
            </a:extLst>
          </p:cNvPr>
          <p:cNvGrpSpPr/>
          <p:nvPr/>
        </p:nvGrpSpPr>
        <p:grpSpPr>
          <a:xfrm>
            <a:off x="673486" y="4887026"/>
            <a:ext cx="9917297" cy="1759806"/>
            <a:chOff x="505114" y="3665270"/>
            <a:chExt cx="7437973" cy="13198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4FAE15-7BE2-EC4F-9079-496FFB14B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082" y="3670165"/>
              <a:ext cx="758412" cy="8023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8CD949-1E1D-5D46-A9EA-C97F275038DD}"/>
                </a:ext>
              </a:extLst>
            </p:cNvPr>
            <p:cNvSpPr txBox="1"/>
            <p:nvPr/>
          </p:nvSpPr>
          <p:spPr>
            <a:xfrm>
              <a:off x="505114" y="4450961"/>
              <a:ext cx="103898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ML Model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CF0AE-0925-CA46-BC9F-A6CA406F97FE}"/>
                </a:ext>
              </a:extLst>
            </p:cNvPr>
            <p:cNvCxnSpPr>
              <a:cxnSpLocks/>
            </p:cNvCxnSpPr>
            <p:nvPr/>
          </p:nvCxnSpPr>
          <p:spPr>
            <a:xfrm>
              <a:off x="1615440" y="4071354"/>
              <a:ext cx="515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099A81-CFE3-8E49-BCC8-A1838776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66" y="3665270"/>
              <a:ext cx="729292" cy="7390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7A3B7-2DF7-3F40-8DDE-93DBCB6381E8}"/>
                </a:ext>
              </a:extLst>
            </p:cNvPr>
            <p:cNvSpPr txBox="1"/>
            <p:nvPr/>
          </p:nvSpPr>
          <p:spPr>
            <a:xfrm>
              <a:off x="3618315" y="4404286"/>
              <a:ext cx="2280913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Human Decision-maker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0DC22C-B68A-B446-9D40-EE6ACBE20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69408" y="4071354"/>
              <a:ext cx="191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6368E84-21DD-1B4E-85BF-547996B10E07}"/>
                </a:ext>
              </a:extLst>
            </p:cNvPr>
            <p:cNvSpPr/>
            <p:nvPr/>
          </p:nvSpPr>
          <p:spPr>
            <a:xfrm>
              <a:off x="7204270" y="3824325"/>
              <a:ext cx="738817" cy="548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/>
                <a:t>?%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EDF8E-2B50-4543-A202-1C2BDCFCDA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56" y="4071354"/>
              <a:ext cx="515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DE745E20-3385-0F4E-A653-8CE14F9EDECE}"/>
                </a:ext>
              </a:extLst>
            </p:cNvPr>
            <p:cNvSpPr/>
            <p:nvPr/>
          </p:nvSpPr>
          <p:spPr>
            <a:xfrm>
              <a:off x="2383536" y="3824325"/>
              <a:ext cx="786384" cy="372771"/>
            </a:xfrm>
            <a:prstGeom prst="wedgeRoundRectCallout">
              <a:avLst>
                <a:gd name="adj1" fmla="val -24321"/>
                <a:gd name="adj2" fmla="val 89483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5FA9F8-525E-434B-91AC-519694D185F2}"/>
                </a:ext>
              </a:extLst>
            </p:cNvPr>
            <p:cNvSpPr txBox="1"/>
            <p:nvPr/>
          </p:nvSpPr>
          <p:spPr>
            <a:xfrm>
              <a:off x="1729570" y="4423529"/>
              <a:ext cx="1873505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Explanation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Policing: Why could it be bad?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Policing: Why could it be bad?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Interventions</a:t>
            </a:r>
          </a:p>
          <a:p>
            <a:pPr lvl="1"/>
            <a:r>
              <a:rPr lang="en-US" dirty="0"/>
              <a:t>Counterfactuals</a:t>
            </a:r>
          </a:p>
          <a:p>
            <a:pPr lvl="1"/>
            <a:endParaRPr lang="en-US" dirty="0"/>
          </a:p>
          <a:p>
            <a:r>
              <a:rPr lang="en-US" dirty="0"/>
              <a:t>Are there good use cases for crime prediction?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9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Policing: Why could it be bad?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Interventions</a:t>
            </a:r>
          </a:p>
          <a:p>
            <a:pPr lvl="1"/>
            <a:r>
              <a:rPr lang="en-US" dirty="0"/>
              <a:t>Counterfactuals</a:t>
            </a:r>
          </a:p>
          <a:p>
            <a:pPr lvl="1"/>
            <a:endParaRPr lang="en-US" dirty="0"/>
          </a:p>
          <a:p>
            <a:r>
              <a:rPr lang="en-US" dirty="0"/>
              <a:t>Are there good use cases for crime prediction?</a:t>
            </a:r>
          </a:p>
          <a:p>
            <a:pPr lvl="1"/>
            <a:r>
              <a:rPr lang="en-US" dirty="0"/>
              <a:t>Preventative Assistance Programs in Criminal Justice?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1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20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Training (for analysts, managers, and policymakers)</a:t>
            </a:r>
          </a:p>
          <a:p>
            <a:r>
              <a:rPr lang="en-US" sz="3200" dirty="0"/>
              <a:t>Bias Audit Checklists and Processes</a:t>
            </a:r>
          </a:p>
          <a:p>
            <a:r>
              <a:rPr lang="en-US" sz="3200" dirty="0"/>
              <a:t>Tools (to help AI developers build equitable systems) that are embedded in to the workflow</a:t>
            </a:r>
          </a:p>
          <a:p>
            <a:r>
              <a:rPr lang="en-US" sz="3200" dirty="0"/>
              <a:t>“Insurance” Budget to test, monitor, and evaluate systems for equity</a:t>
            </a:r>
          </a:p>
          <a:p>
            <a:r>
              <a:rPr lang="en-US" sz="3200" dirty="0"/>
              <a:t>Regulations and Review Boards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780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500B8-1330-FB4F-AF71-85948D6E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we’re taking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137514-353A-DD41-BA44-0F3A9BC2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63653"/>
            <a:ext cx="11360700" cy="4555200"/>
          </a:xfrm>
        </p:spPr>
        <p:txBody>
          <a:bodyPr/>
          <a:lstStyle/>
          <a:p>
            <a:r>
              <a:rPr lang="en-US" dirty="0"/>
              <a:t>Training (lots of it)</a:t>
            </a:r>
          </a:p>
          <a:p>
            <a:r>
              <a:rPr lang="en-US" dirty="0"/>
              <a:t>Tools – for different stages of projects embedded in the ML and project workflow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Providing choices with clear policy implications</a:t>
            </a:r>
          </a:p>
          <a:p>
            <a:r>
              <a:rPr lang="en-US" dirty="0"/>
              <a:t>Focus on outcomes and actions – fair outcomes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Research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Discovering biased populations subgroups when we  don’t have predefined “protected” groups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Detecting causes/sources of Bias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Comparing different approaches to “correct” for the bias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Using bias as a primary metric to do model selection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9C1D-7CCD-FF41-A3B8-6720D75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0F6B-2223-2C45-AB74-3FDB61948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environment where informed ethical discussions can take place</a:t>
            </a:r>
          </a:p>
          <a:p>
            <a:endParaRPr lang="en-US" dirty="0"/>
          </a:p>
          <a:p>
            <a:r>
              <a:rPr lang="en-US" dirty="0"/>
              <a:t>Talk through ethical issues at each stage of the project (instead of waiting till the end of stopping after the initial setup)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the entire chain of data - collection to analysis to action</a:t>
            </a:r>
          </a:p>
          <a:p>
            <a:endParaRPr lang="en-US" dirty="0"/>
          </a:p>
          <a:p>
            <a:r>
              <a:rPr lang="en-US" dirty="0"/>
              <a:t>Consider how it affects people throughout the chain – especially the people being affected (and include them in these discussions)</a:t>
            </a:r>
          </a:p>
          <a:p>
            <a:endParaRPr lang="en-US" dirty="0"/>
          </a:p>
          <a:p>
            <a:r>
              <a:rPr lang="en-US" dirty="0"/>
              <a:t>Embed ethics into both technical processes as well as people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372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Policy Paradox</a:t>
            </a:r>
            <a:endParaRPr lang="en-US" dirty="0"/>
          </a:p>
          <a:p>
            <a:r>
              <a:rPr lang="en-US" dirty="0">
                <a:hlinkClick r:id="rId3"/>
              </a:rPr>
              <a:t>Ethics and Data Science</a:t>
            </a:r>
            <a:endParaRPr lang="en-US" dirty="0"/>
          </a:p>
          <a:p>
            <a:r>
              <a:rPr lang="en-US" dirty="0">
                <a:hlinkClick r:id="rId4"/>
              </a:rPr>
              <a:t>Ethics and Policy in Data Science</a:t>
            </a:r>
            <a:r>
              <a:rPr lang="en-US" dirty="0"/>
              <a:t> (Class at Cornell)</a:t>
            </a:r>
          </a:p>
          <a:p>
            <a:r>
              <a:rPr lang="en-US" dirty="0">
                <a:hlinkClick r:id="rId5"/>
              </a:rPr>
              <a:t>First, Do No Harm</a:t>
            </a:r>
            <a:endParaRPr lang="en-US" dirty="0"/>
          </a:p>
          <a:p>
            <a:r>
              <a:rPr lang="en-US" dirty="0">
                <a:hlinkClick r:id="rId6"/>
              </a:rPr>
              <a:t>FATML</a:t>
            </a:r>
            <a:r>
              <a:rPr lang="en-US" dirty="0"/>
              <a:t> (workshops that have been happening for the past 4 years)</a:t>
            </a:r>
          </a:p>
        </p:txBody>
      </p:sp>
    </p:spTree>
    <p:extLst>
      <p:ext uri="{BB962C8B-B14F-4D97-AF65-F5344CB8AC3E}">
        <p14:creationId xmlns:p14="http://schemas.microsoft.com/office/powerpoint/2010/main" val="21859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Privacy, Inference, and Levels of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26CCE-5818-A040-AD18-4D8D720D0843}"/>
              </a:ext>
            </a:extLst>
          </p:cNvPr>
          <p:cNvSpPr txBox="1"/>
          <p:nvPr/>
        </p:nvSpPr>
        <p:spPr>
          <a:xfrm>
            <a:off x="4859773" y="1921239"/>
            <a:ext cx="23198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</a:rPr>
              <a:t>(Not collecting my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73662-5428-1643-9782-8F8261E4F555}"/>
              </a:ext>
            </a:extLst>
          </p:cNvPr>
          <p:cNvSpPr txBox="1"/>
          <p:nvPr/>
        </p:nvSpPr>
        <p:spPr>
          <a:xfrm>
            <a:off x="4630009" y="2704183"/>
            <a:ext cx="290496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</a:rPr>
              <a:t>(Not giving access to my 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36249-A4CB-F94E-AEDB-BE012A520682}"/>
              </a:ext>
            </a:extLst>
          </p:cNvPr>
          <p:cNvSpPr txBox="1"/>
          <p:nvPr/>
        </p:nvSpPr>
        <p:spPr>
          <a:xfrm>
            <a:off x="4920609" y="4119833"/>
            <a:ext cx="195021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b="1" dirty="0">
                <a:solidFill>
                  <a:schemeClr val="bg1"/>
                </a:solidFill>
              </a:rPr>
              <a:t>(Not inferring something about  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31756-FC0A-4142-809F-2BCFA1DD7F25}"/>
              </a:ext>
            </a:extLst>
          </p:cNvPr>
          <p:cNvSpPr txBox="1"/>
          <p:nvPr/>
        </p:nvSpPr>
        <p:spPr>
          <a:xfrm>
            <a:off x="256196" y="1042351"/>
            <a:ext cx="9557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While we may want controls at all levels, we want stronger </a:t>
            </a:r>
          </a:p>
          <a:p>
            <a:r>
              <a:rPr lang="en-US" sz="2800" dirty="0"/>
              <a:t>controls as we go down these levels 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0FD20FD-B02B-7E40-89CB-E4DBD731FA24}"/>
              </a:ext>
            </a:extLst>
          </p:cNvPr>
          <p:cNvGraphicFramePr>
            <a:graphicFrameLocks/>
          </p:cNvGraphicFramePr>
          <p:nvPr/>
        </p:nvGraphicFramePr>
        <p:xfrm>
          <a:off x="1212678" y="2312241"/>
          <a:ext cx="9366074" cy="4384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54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2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704453-EA88-9248-BF43-E236B547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Transparency is </a:t>
            </a:r>
            <a:r>
              <a:rPr lang="en-US" sz="3200" u="sng" dirty="0"/>
              <a:t>not</a:t>
            </a:r>
            <a:r>
              <a:rPr lang="en-US" sz="3200" dirty="0"/>
              <a:t> about displaying the model that was built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5C195-C6A2-C741-ACC3-68B8767A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78" y="1069676"/>
            <a:ext cx="5598845" cy="53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take for an analysis to be transparent?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analysis</a:t>
            </a:r>
          </a:p>
          <a:p>
            <a:r>
              <a:rPr lang="en-US" dirty="0"/>
              <a:t>Model that was built</a:t>
            </a:r>
          </a:p>
          <a:p>
            <a:r>
              <a:rPr lang="en-US" dirty="0"/>
              <a:t>Data that was used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42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09575" lvl="2"/>
            <a:r>
              <a:rPr lang="en-US" sz="3733" dirty="0">
                <a:solidFill>
                  <a:schemeClr val="bg1"/>
                </a:solidFill>
              </a:rPr>
              <a:t>We have to be able to explain and disclose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1360700" cy="4555200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2667" dirty="0"/>
              <a:t>Processes—what the analysis pipeline and algorithm does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How it does it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Who controls the algorithm 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What data does it use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What is it being asked to optimize for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How well did it do what it was asked to do</a:t>
            </a:r>
          </a:p>
          <a:p>
            <a:pPr lvl="1">
              <a:buFont typeface="Arial"/>
              <a:buChar char="•"/>
            </a:pPr>
            <a:r>
              <a:rPr lang="en-US" sz="2667" dirty="0"/>
              <a:t>What was its impact on different types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6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and Accountability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policymakers understand what the analysis is doing?</a:t>
            </a:r>
          </a:p>
          <a:p>
            <a:endParaRPr lang="en-US" dirty="0"/>
          </a:p>
          <a:p>
            <a:r>
              <a:rPr lang="en-US" dirty="0"/>
              <a:t>Do action-takers understand and trust why they’re getting the recommendations they’re getting?  </a:t>
            </a:r>
          </a:p>
          <a:p>
            <a:endParaRPr lang="en-US" dirty="0"/>
          </a:p>
          <a:p>
            <a:r>
              <a:rPr lang="en-US" dirty="0"/>
              <a:t>Do the people being acted on understand why?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recourse do people being acted on have to appeal these decisions or identify and correct errors in the data or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754</Words>
  <Application>Microsoft Macintosh PowerPoint</Application>
  <PresentationFormat>Widescreen</PresentationFormat>
  <Paragraphs>145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and AI Ethics Issues</vt:lpstr>
      <vt:lpstr>Data and AI Ethics Issues</vt:lpstr>
      <vt:lpstr>Privacy, Inference, and Levels of control</vt:lpstr>
      <vt:lpstr>Data and AI Ethics Issues</vt:lpstr>
      <vt:lpstr>Transparency is not about displaying the model that was built</vt:lpstr>
      <vt:lpstr>What does it take for an analysis to be transparent?</vt:lpstr>
      <vt:lpstr>We have to be able to explain and disclose</vt:lpstr>
      <vt:lpstr>Data and AI Ethics Issues</vt:lpstr>
      <vt:lpstr>Trustworthiness and Accountability </vt:lpstr>
      <vt:lpstr>Trustworthiness and Accountability </vt:lpstr>
      <vt:lpstr>The Role for Interpretability</vt:lpstr>
      <vt:lpstr>What is a good explanation and how do we evaluate one?</vt:lpstr>
      <vt:lpstr>Examples</vt:lpstr>
      <vt:lpstr>Examples</vt:lpstr>
      <vt:lpstr>Examples</vt:lpstr>
      <vt:lpstr>Data and AI Ethics Issues</vt:lpstr>
      <vt:lpstr>What do we need</vt:lpstr>
      <vt:lpstr>Steps we’re taking</vt:lpstr>
      <vt:lpstr>Summary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AI Ethics Issues</dc:title>
  <dc:creator>Kit Rodolfa</dc:creator>
  <cp:lastModifiedBy>Kit Rodolfa</cp:lastModifiedBy>
  <cp:revision>1</cp:revision>
  <dcterms:created xsi:type="dcterms:W3CDTF">2020-11-24T04:32:35Z</dcterms:created>
  <dcterms:modified xsi:type="dcterms:W3CDTF">2020-11-24T04:36:44Z</dcterms:modified>
</cp:coreProperties>
</file>