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471" r:id="rId3"/>
    <p:sldId id="318" r:id="rId4"/>
    <p:sldId id="323" r:id="rId5"/>
    <p:sldId id="286" r:id="rId6"/>
    <p:sldId id="472" r:id="rId7"/>
    <p:sldId id="287" r:id="rId8"/>
    <p:sldId id="478" r:id="rId9"/>
    <p:sldId id="468" r:id="rId10"/>
    <p:sldId id="475" r:id="rId11"/>
    <p:sldId id="453" r:id="rId12"/>
    <p:sldId id="352" r:id="rId13"/>
    <p:sldId id="458" r:id="rId14"/>
    <p:sldId id="457" r:id="rId15"/>
    <p:sldId id="428" r:id="rId16"/>
    <p:sldId id="429" r:id="rId17"/>
    <p:sldId id="430" r:id="rId18"/>
    <p:sldId id="455" r:id="rId19"/>
    <p:sldId id="460" r:id="rId20"/>
    <p:sldId id="420" r:id="rId21"/>
    <p:sldId id="479" r:id="rId22"/>
    <p:sldId id="481" r:id="rId23"/>
    <p:sldId id="480" r:id="rId24"/>
    <p:sldId id="482" r:id="rId25"/>
    <p:sldId id="483" r:id="rId26"/>
    <p:sldId id="477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3189"/>
  </p:normalViewPr>
  <p:slideViewPr>
    <p:cSldViewPr snapToGrid="0" snapToObjects="1">
      <p:cViewPr varScale="1">
        <p:scale>
          <a:sx n="104" d="100"/>
          <a:sy n="104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Part I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BBF3-D5BD-464F-B692-6F108049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555B-304F-C34C-BEDB-C76D96DC6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3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Distribution on the Test Set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AB674-EC5F-D94F-B11B-EAD3C207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33291-06BD-364A-B17D-F91BD4D1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71" y="1683852"/>
            <a:ext cx="6176805" cy="4084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1CA36-BA93-4F4F-9808-ABF79474346A}"/>
              </a:ext>
            </a:extLst>
          </p:cNvPr>
          <p:cNvSpPr txBox="1"/>
          <p:nvPr/>
        </p:nvSpPr>
        <p:spPr>
          <a:xfrm>
            <a:off x="5395296" y="5768514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04E31-34A2-F14A-983F-24BD8F50A74A}"/>
              </a:ext>
            </a:extLst>
          </p:cNvPr>
          <p:cNvSpPr txBox="1"/>
          <p:nvPr/>
        </p:nvSpPr>
        <p:spPr>
          <a:xfrm rot="16200000">
            <a:off x="1959670" y="321747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# of people</a:t>
            </a:r>
          </a:p>
        </p:txBody>
      </p:sp>
    </p:spTree>
    <p:extLst>
      <p:ext uri="{BB962C8B-B14F-4D97-AF65-F5344CB8AC3E}">
        <p14:creationId xmlns:p14="http://schemas.microsoft.com/office/powerpoint/2010/main" val="1387665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often scores between 0 and 1</a:t>
            </a:r>
          </a:p>
          <a:p>
            <a:r>
              <a:rPr lang="en-US" dirty="0"/>
              <a:t>We need to first turn them into 0 or 1 by selecting a threshold</a:t>
            </a:r>
          </a:p>
          <a:p>
            <a:endParaRPr lang="en-US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3014206" y="3687005"/>
          <a:ext cx="5630124" cy="2554470"/>
        </p:xfrm>
        <a:graphic>
          <a:graphicData uri="http://schemas.openxmlformats.org/drawingml/2006/table">
            <a:tbl>
              <a:tblPr/>
              <a:tblGrid>
                <a:gridCol w="79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60947" y="3102231"/>
            <a:ext cx="272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 </a:t>
            </a:r>
            <a:r>
              <a:rPr lang="en-US" sz="32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536988" y="4818022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 Class</a:t>
            </a:r>
            <a:endParaRPr lang="en-US" sz="3200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mr-IN" dirty="0"/>
              <a:t>–</a:t>
            </a:r>
            <a:r>
              <a:rPr lang="en-US" dirty="0"/>
              <a:t> Metrics (at a threshold k)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= </a:t>
            </a:r>
            <a:r>
              <a:rPr lang="en-US" altLang="x-none" b="1" dirty="0">
                <a:latin typeface="Calibri" charset="0"/>
              </a:rPr>
              <a:t>(TP + TN)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Precision (or PPV) = </a:t>
            </a:r>
            <a:r>
              <a:rPr lang="en-US" altLang="x-none" b="1" dirty="0">
                <a:latin typeface="Calibri" charset="0"/>
              </a:rPr>
              <a:t>TP / (TP + FP)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Recall (or Sensitivity) = </a:t>
            </a:r>
            <a:r>
              <a:rPr lang="en-US" altLang="x-none" b="1" dirty="0">
                <a:latin typeface="Calibri" charset="0"/>
              </a:rPr>
              <a:t>TP /</a:t>
            </a:r>
            <a:r>
              <a:rPr lang="en-US" altLang="x-none" dirty="0">
                <a:latin typeface="Calibri" charset="0"/>
              </a:rPr>
              <a:t> </a:t>
            </a:r>
            <a:r>
              <a:rPr lang="en-US" altLang="x-none" b="1" dirty="0">
                <a:latin typeface="Calibri" charset="0"/>
              </a:rPr>
              <a:t>(TP + FN)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Specificity = TNR</a:t>
            </a:r>
          </a:p>
          <a:p>
            <a:endParaRPr lang="en-US" altLang="x-none" dirty="0">
              <a:latin typeface="Calibri" charset="0"/>
            </a:endParaRP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6155961" y="4549124"/>
          <a:ext cx="4461011" cy="1860633"/>
        </p:xfrm>
        <a:graphic>
          <a:graphicData uri="http://schemas.openxmlformats.org/drawingml/2006/table">
            <a:tbl>
              <a:tblPr/>
              <a:tblGrid>
                <a:gridCol w="6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3154" y="4109552"/>
            <a:ext cx="232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5001263" y="5011324"/>
            <a:ext cx="18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788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</a:t>
            </a:r>
            <a:r>
              <a:rPr lang="en-US" dirty="0" err="1"/>
              <a:t>Cheatsheet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21F0C-84EE-FB45-ACA7-8B4DE64C4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9BB49-088A-9F48-AD87-A4B67902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050634"/>
            <a:ext cx="6429323" cy="438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1338" y="1316136"/>
            <a:ext cx="663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Receiver Operator Characteristic Curve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52603" y="2263516"/>
            <a:ext cx="5441430" cy="36126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(Area Under Curve)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measure of performance</a:t>
            </a:r>
          </a:p>
          <a:p>
            <a:pPr lvl="1"/>
            <a:r>
              <a:rPr lang="en-US" dirty="0"/>
              <a:t>1 if all 1s are ranked above all 0s</a:t>
            </a:r>
          </a:p>
          <a:p>
            <a:pPr lvl="1"/>
            <a:r>
              <a:rPr lang="en-US" dirty="0"/>
              <a:t>0 if all 0s are above all 1s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DA0F8-2485-BE4C-9111-A0958BA7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250CB-9CD3-AD47-AE7F-271FE605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9B93-EA7C-1349-8F1C-7AC1DDD1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88" y="1353806"/>
            <a:ext cx="5302624" cy="48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7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</a:t>
            </a:r>
            <a:r>
              <a:rPr lang="mr-IN" dirty="0"/>
              <a:t>–</a:t>
            </a:r>
            <a:r>
              <a:rPr lang="en-US" dirty="0"/>
              <a:t> Area Under Curve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care about the entire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420472"/>
            <a:ext cx="5887627" cy="40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 – see template slides</a:t>
            </a:r>
          </a:p>
          <a:p>
            <a:r>
              <a:rPr lang="en-US" dirty="0"/>
              <a:t>Self &amp; peer contribution survey due Friday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</a:t>
            </a:r>
          </a:p>
          <a:p>
            <a:r>
              <a:rPr lang="en-US" dirty="0"/>
              <a:t>Next project assignment due following Monday (Oct 19)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Modeling plan and feature list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Baselines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(predict most frequent class)</a:t>
            </a:r>
          </a:p>
          <a:p>
            <a:r>
              <a:rPr lang="en-US" dirty="0"/>
              <a:t>Simple heuristics</a:t>
            </a:r>
          </a:p>
          <a:p>
            <a:r>
              <a:rPr lang="en-US" dirty="0"/>
              <a:t>Expert heuristics (what may be in use today)</a:t>
            </a:r>
          </a:p>
        </p:txBody>
      </p:sp>
    </p:spTree>
    <p:extLst>
      <p:ext uri="{BB962C8B-B14F-4D97-AF65-F5344CB8AC3E}">
        <p14:creationId xmlns:p14="http://schemas.microsoft.com/office/powerpoint/2010/main" val="21139430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</a:t>
            </a:r>
          </a:p>
          <a:p>
            <a:r>
              <a:rPr lang="en-US" dirty="0"/>
              <a:t>Self &amp; peer contribution survey due Friday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</a:t>
            </a:r>
          </a:p>
          <a:p>
            <a:r>
              <a:rPr lang="en-US" dirty="0"/>
              <a:t>Next project assignment due following Monday (Oct 19)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Modeling plan and feature list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4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analytical formulation and baselines to compare against</a:t>
            </a:r>
          </a:p>
          <a:p>
            <a:pPr lvl="1"/>
            <a:r>
              <a:rPr lang="en-US" dirty="0"/>
              <a:t>Validation strategy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V0 of your ML pipeline</a:t>
            </a:r>
          </a:p>
          <a:p>
            <a:pPr lvl="1"/>
            <a:r>
              <a:rPr lang="en-US" dirty="0"/>
              <a:t>1 cohort, 1 label, 1 feature from each data source, 1 train-test set, 1 model, 1 metric</a:t>
            </a:r>
          </a:p>
          <a:p>
            <a:pPr lvl="1"/>
            <a:r>
              <a:rPr lang="en-US" dirty="0"/>
              <a:t>Submit code on git repo by this Friday along with project assignment</a:t>
            </a:r>
          </a:p>
        </p:txBody>
      </p:sp>
    </p:spTree>
    <p:extLst>
      <p:ext uri="{BB962C8B-B14F-4D97-AF65-F5344CB8AC3E}">
        <p14:creationId xmlns:p14="http://schemas.microsoft.com/office/powerpoint/2010/main" val="51780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3499</TotalTime>
  <Words>890</Words>
  <Application>Microsoft Macintosh PowerPoint</Application>
  <PresentationFormat>Widescreen</PresentationFormat>
  <Paragraphs>149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Simple Light</vt:lpstr>
      <vt:lpstr>PowerPoint Presentation</vt:lpstr>
      <vt:lpstr>Reminders</vt:lpstr>
      <vt:lpstr>Plan for the week</vt:lpstr>
      <vt:lpstr>PowerPoint Presentation</vt:lpstr>
      <vt:lpstr>How to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Performance Metrics</vt:lpstr>
      <vt:lpstr>Score Distribution on the Test Set</vt:lpstr>
      <vt:lpstr>Evaluation - Metrics</vt:lpstr>
      <vt:lpstr>Evaluation – Metrics (at a threshold k)</vt:lpstr>
      <vt:lpstr>Metric Cheatsheet</vt:lpstr>
      <vt:lpstr>Varying the Threshold</vt:lpstr>
      <vt:lpstr>ROC Curve</vt:lpstr>
      <vt:lpstr>AUC (Area Under Curve)</vt:lpstr>
      <vt:lpstr>PowerPoint Presentation</vt:lpstr>
      <vt:lpstr>AUC – Area Under Curve</vt:lpstr>
      <vt:lpstr>Evaluation - Baselines</vt:lpstr>
      <vt:lpstr>Some Open Research Questions</vt:lpstr>
      <vt:lpstr>Some Open Research Questions</vt:lpstr>
      <vt:lpstr>Some Open Research Questions</vt:lpstr>
      <vt:lpstr>Some Open Research Questions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56</cp:revision>
  <dcterms:created xsi:type="dcterms:W3CDTF">2020-01-14T19:43:43Z</dcterms:created>
  <dcterms:modified xsi:type="dcterms:W3CDTF">2021-09-11T21:11:06Z</dcterms:modified>
</cp:coreProperties>
</file>