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1"/>
  </p:notesMasterIdLst>
  <p:sldIdLst>
    <p:sldId id="256" r:id="rId3"/>
    <p:sldId id="471" r:id="rId4"/>
    <p:sldId id="318" r:id="rId5"/>
    <p:sldId id="323" r:id="rId6"/>
    <p:sldId id="472" r:id="rId7"/>
    <p:sldId id="287" r:id="rId8"/>
    <p:sldId id="478" r:id="rId9"/>
    <p:sldId id="468" r:id="rId10"/>
    <p:sldId id="473" r:id="rId11"/>
    <p:sldId id="288" r:id="rId12"/>
    <p:sldId id="474" r:id="rId13"/>
    <p:sldId id="297" r:id="rId14"/>
    <p:sldId id="479" r:id="rId15"/>
    <p:sldId id="480" r:id="rId16"/>
    <p:sldId id="481" r:id="rId17"/>
    <p:sldId id="482" r:id="rId18"/>
    <p:sldId id="483" r:id="rId19"/>
    <p:sldId id="289" r:id="rId20"/>
    <p:sldId id="290" r:id="rId21"/>
    <p:sldId id="291" r:id="rId22"/>
    <p:sldId id="292" r:id="rId23"/>
    <p:sldId id="293" r:id="rId24"/>
    <p:sldId id="469" r:id="rId25"/>
    <p:sldId id="470" r:id="rId26"/>
    <p:sldId id="296" r:id="rId27"/>
    <p:sldId id="454" r:id="rId28"/>
    <p:sldId id="484" r:id="rId29"/>
    <p:sldId id="477" r:id="rId3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8"/>
    <p:restoredTop sz="93189"/>
  </p:normalViewPr>
  <p:slideViewPr>
    <p:cSldViewPr snapToGrid="0" snapToObjects="1">
      <p:cViewPr varScale="1">
        <p:scale>
          <a:sx n="104" d="100"/>
          <a:sy n="104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40" Type="http://customschemas.google.com/relationships/presentationmetadata" Target="meta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43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84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52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5128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341489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  <a:p>
            <a:pPr algn="l"/>
            <a:r>
              <a:rPr lang="en-US" sz="1400" dirty="0" err="1">
                <a:latin typeface="Arial"/>
                <a:cs typeface="Arial"/>
              </a:rPr>
              <a:t>Rayid</a:t>
            </a:r>
            <a:r>
              <a:rPr lang="en-US" sz="1400" baseline="0" dirty="0">
                <a:latin typeface="Arial"/>
                <a:cs typeface="Arial"/>
              </a:rPr>
              <a:t> </a:t>
            </a:r>
            <a:r>
              <a:rPr lang="en-US" sz="1400" baseline="0" dirty="0" err="1">
                <a:latin typeface="Arial"/>
                <a:cs typeface="Arial"/>
              </a:rPr>
              <a:t>Ghani</a:t>
            </a:r>
            <a:r>
              <a:rPr lang="en-US" sz="1400" baseline="0" dirty="0">
                <a:latin typeface="Arial"/>
                <a:cs typeface="Arial"/>
              </a:rPr>
              <a:t>															@</a:t>
            </a:r>
            <a:r>
              <a:rPr lang="en-US" sz="1400" baseline="0" dirty="0" err="1">
                <a:latin typeface="Arial"/>
                <a:cs typeface="Arial"/>
              </a:rPr>
              <a:t>rayidghani</a:t>
            </a:r>
            <a:r>
              <a:rPr lang="en-US" sz="1400" baseline="0" dirty="0">
                <a:latin typeface="Arial"/>
                <a:cs typeface="Arial"/>
              </a:rPr>
              <a:t>				</a:t>
            </a:r>
            <a:endParaRPr lang="en-US"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006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2818" y="1166412"/>
            <a:ext cx="11666363" cy="49546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16619"/>
            <a:ext cx="12192000" cy="120663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en-US" sz="1400" dirty="0">
              <a:latin typeface="Arial"/>
              <a:cs typeface="Arial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835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7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5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312F8-2DE2-6B40-83C5-731724CAE2B0}" type="datetimeFigureOut">
              <a:rPr lang="en-US" smtClean="0"/>
              <a:t>9/11/21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A5543-5B78-C749-93A6-E6A0D0050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429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Model Selection (and Validation)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Part II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need to know to perform model selection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Deployment scenario</a:t>
            </a:r>
          </a:p>
          <a:p>
            <a:pPr lvl="1"/>
            <a:r>
              <a:rPr lang="en-US" dirty="0"/>
              <a:t>Model selection Methodology</a:t>
            </a:r>
          </a:p>
          <a:p>
            <a:pPr lvl="1"/>
            <a:r>
              <a:rPr lang="en-US" dirty="0"/>
              <a:t>Metric(s) (need to match your policy goals)</a:t>
            </a:r>
          </a:p>
          <a:p>
            <a:endParaRPr lang="en-US" dirty="0"/>
          </a:p>
          <a:p>
            <a:r>
              <a:rPr lang="en-US" dirty="0"/>
              <a:t>Comparison with baselines (to know if you’re effective)</a:t>
            </a:r>
          </a:p>
        </p:txBody>
      </p:sp>
    </p:spTree>
    <p:extLst>
      <p:ext uri="{BB962C8B-B14F-4D97-AF65-F5344CB8AC3E}">
        <p14:creationId xmlns:p14="http://schemas.microsoft.com/office/powerpoint/2010/main" val="354490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214A-DDAD-0F43-B96B-4C37FD084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select a model that does that?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F38AB-BE42-AD40-8874-9861CDBB99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515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Temporal Holdouts</a:t>
            </a:r>
          </a:p>
          <a:p>
            <a:r>
              <a:rPr lang="en-US" dirty="0"/>
              <a:t>Spatial Holdouts</a:t>
            </a:r>
          </a:p>
          <a:p>
            <a:r>
              <a:rPr lang="en-US" dirty="0"/>
              <a:t>Other Holdouts?</a:t>
            </a:r>
          </a:p>
        </p:txBody>
      </p:sp>
    </p:spTree>
    <p:extLst>
      <p:ext uri="{BB962C8B-B14F-4D97-AF65-F5344CB8AC3E}">
        <p14:creationId xmlns:p14="http://schemas.microsoft.com/office/powerpoint/2010/main" val="4093726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1: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96452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2: We want to track news coverage of epidemic related topics. We have tagged a small corpus (n=1000) of news articles from Jan 2019 to September 2020 and now have a stream of new incoming articles every day. We want to deploy a system that tells us something about intensity of coverage by media outlet over the last 2 years as well as going forward.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074433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3: We want to predict whether there will be an increase in epidemic related articles in the media during the next week.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3999252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47EA-4092-034E-8792-847E37175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07A3F-596E-1542-A461-8EE389BA1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/>
              <a:t>4: We want to predict whether there will be an increase in epidemic related articles in the media during the next month.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should our model generalize to?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a training set?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dirty="0"/>
              <a:t>What is the corresponding validation set?</a:t>
            </a:r>
          </a:p>
        </p:txBody>
      </p:sp>
    </p:spTree>
    <p:extLst>
      <p:ext uri="{BB962C8B-B14F-4D97-AF65-F5344CB8AC3E}">
        <p14:creationId xmlns:p14="http://schemas.microsoft.com/office/powerpoint/2010/main" val="1147417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A4E3-1083-BD43-B370-9A1F90A39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61F066-C352-2344-9AFE-A7E0C820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091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998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grpSp>
        <p:nvGrpSpPr>
          <p:cNvPr id="41" name="Group 40"/>
          <p:cNvGrpSpPr/>
          <p:nvPr/>
        </p:nvGrpSpPr>
        <p:grpSpPr>
          <a:xfrm>
            <a:off x="2190517" y="3350654"/>
            <a:ext cx="7823678" cy="917702"/>
            <a:chOff x="501627" y="3198043"/>
            <a:chExt cx="7823678" cy="917702"/>
          </a:xfrm>
          <a:solidFill>
            <a:schemeClr val="bg1"/>
          </a:solidFill>
        </p:grpSpPr>
        <p:sp>
          <p:nvSpPr>
            <p:cNvPr id="42" name="Rectangle 41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190517" y="3347943"/>
            <a:ext cx="7823678" cy="917702"/>
            <a:chOff x="501627" y="3198043"/>
            <a:chExt cx="7823678" cy="917702"/>
          </a:xfrm>
          <a:solidFill>
            <a:schemeClr val="accent2"/>
          </a:solidFill>
        </p:grpSpPr>
        <p:sp>
          <p:nvSpPr>
            <p:cNvPr id="13" name="Rectangle 12"/>
            <p:cNvSpPr/>
            <p:nvPr/>
          </p:nvSpPr>
          <p:spPr>
            <a:xfrm>
              <a:off x="3291934" y="320346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160713" y="319851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171492" y="3198044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589295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1528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11260" y="3208420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019807" y="32059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7861575" y="3198043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01627" y="3204705"/>
              <a:ext cx="164592" cy="90732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Out-of-Sample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3107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4.44444E-6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 – see template slides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21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-2.77778E-7 0.2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-1.94444E-6 0.2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-1.66667E-6 0.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3.7037E-7 L -0.00226 0.509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2" y="2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11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7 L 0.0059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057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849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7037E-7 L 0.00087 0.5027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" y="25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968919" y="5069881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Validate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68919" y="3353368"/>
            <a:ext cx="8229600" cy="907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N-fold Cross-Validation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68919" y="1612794"/>
            <a:ext cx="822960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68919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1</a:t>
            </a:r>
          </a:p>
        </p:txBody>
      </p:sp>
      <p:sp>
        <p:nvSpPr>
          <p:cNvPr id="8" name="Rectangle 7"/>
          <p:cNvSpPr/>
          <p:nvPr/>
        </p:nvSpPr>
        <p:spPr>
          <a:xfrm>
            <a:off x="3617088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2</a:t>
            </a:r>
          </a:p>
        </p:txBody>
      </p:sp>
      <p:sp>
        <p:nvSpPr>
          <p:cNvPr id="9" name="Rectangle 8"/>
          <p:cNvSpPr/>
          <p:nvPr/>
        </p:nvSpPr>
        <p:spPr>
          <a:xfrm>
            <a:off x="5265257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3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13426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4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8561593" y="1615946"/>
            <a:ext cx="1645920" cy="907325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4702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7 L 0.00243 0.5048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" y="2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24000" y="23412"/>
            <a:ext cx="9144000" cy="1143000"/>
          </a:xfrm>
        </p:spPr>
        <p:txBody>
          <a:bodyPr/>
          <a:lstStyle/>
          <a:p>
            <a:r>
              <a:rPr lang="en-US" dirty="0"/>
              <a:t>Temporal Holdouts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981200" y="1509578"/>
            <a:ext cx="8229600" cy="6741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Data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9918" y="2177063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2002                                                                                                                2017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519918" y="2756264"/>
            <a:ext cx="9148082" cy="1129150"/>
            <a:chOff x="-4082" y="2756264"/>
            <a:chExt cx="9148082" cy="1129150"/>
          </a:xfrm>
        </p:grpSpPr>
        <p:sp>
          <p:nvSpPr>
            <p:cNvPr id="7" name="Rectangle 6"/>
            <p:cNvSpPr/>
            <p:nvPr/>
          </p:nvSpPr>
          <p:spPr>
            <a:xfrm>
              <a:off x="457200" y="2756264"/>
              <a:ext cx="2743200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-4082" y="3423749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2002                               2007  2008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7908" y="2756264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3477218" y="2952684"/>
              <a:ext cx="884920" cy="197282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347148" y="2781811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3963355"/>
            <a:ext cx="9148082" cy="1159515"/>
            <a:chOff x="0" y="3963354"/>
            <a:chExt cx="9148082" cy="1159515"/>
          </a:xfrm>
        </p:grpSpPr>
        <p:sp>
          <p:nvSpPr>
            <p:cNvPr id="14" name="Rectangle 13"/>
            <p:cNvSpPr/>
            <p:nvPr/>
          </p:nvSpPr>
          <p:spPr>
            <a:xfrm>
              <a:off x="459697" y="4025141"/>
              <a:ext cx="3330313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790011" y="4025141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3926041" y="4286520"/>
              <a:ext cx="884920" cy="10494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810961" y="3963354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0" y="4661204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2002                                       2008  2009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571470" y="5150074"/>
            <a:ext cx="9148082" cy="1144525"/>
            <a:chOff x="47470" y="5150073"/>
            <a:chExt cx="9148082" cy="1144525"/>
          </a:xfrm>
        </p:grpSpPr>
        <p:sp>
          <p:nvSpPr>
            <p:cNvPr id="22" name="Rectangle 21"/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59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5E2B7B-AB3E-FE49-BCC7-910B2DFB0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 - Time splits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848517-62FD-AA49-B34B-0EBA6DF1CD11}"/>
              </a:ext>
            </a:extLst>
          </p:cNvPr>
          <p:cNvGrpSpPr/>
          <p:nvPr/>
        </p:nvGrpSpPr>
        <p:grpSpPr>
          <a:xfrm>
            <a:off x="2217514" y="2218030"/>
            <a:ext cx="9148082" cy="1144525"/>
            <a:chOff x="47470" y="5150073"/>
            <a:chExt cx="9148082" cy="114452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03ABDC-9084-4544-9DC5-66BAF6973545}"/>
                </a:ext>
              </a:extLst>
            </p:cNvPr>
            <p:cNvSpPr/>
            <p:nvPr/>
          </p:nvSpPr>
          <p:spPr>
            <a:xfrm>
              <a:off x="477186" y="5211860"/>
              <a:ext cx="3869961" cy="6400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Train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332DDF-170A-054B-92B3-44DAB5C04F0A}"/>
                </a:ext>
              </a:extLst>
            </p:cNvPr>
            <p:cNvSpPr/>
            <p:nvPr/>
          </p:nvSpPr>
          <p:spPr>
            <a:xfrm>
              <a:off x="4362134" y="5211860"/>
              <a:ext cx="548640" cy="64008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6F4BEE6-8AB7-2A4D-9BD5-73F9432A6D55}"/>
                </a:ext>
              </a:extLst>
            </p:cNvPr>
            <p:cNvCxnSpPr/>
            <p:nvPr/>
          </p:nvCxnSpPr>
          <p:spPr>
            <a:xfrm flipH="1">
              <a:off x="4691919" y="5473239"/>
              <a:ext cx="691165" cy="185615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333397-9692-BC4E-BD2E-BE71E8EBCEF5}"/>
                </a:ext>
              </a:extLst>
            </p:cNvPr>
            <p:cNvSpPr txBox="1"/>
            <p:nvPr/>
          </p:nvSpPr>
          <p:spPr>
            <a:xfrm>
              <a:off x="5383084" y="5150073"/>
              <a:ext cx="11904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Validate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1DCE91A-5C2E-3D44-A5F5-781F52EFDC0E}"/>
                </a:ext>
              </a:extLst>
            </p:cNvPr>
            <p:cNvSpPr txBox="1"/>
            <p:nvPr/>
          </p:nvSpPr>
          <p:spPr>
            <a:xfrm>
              <a:off x="47470" y="5832933"/>
              <a:ext cx="91480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Arial"/>
                  <a:sym typeface="Arial"/>
                </a:rPr>
                <a:t>2002                                               2009  2010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3B7AF97-37C9-2D49-92DE-9CE9AD7F778A}"/>
              </a:ext>
            </a:extLst>
          </p:cNvPr>
          <p:cNvSpPr/>
          <p:nvPr/>
        </p:nvSpPr>
        <p:spPr>
          <a:xfrm>
            <a:off x="2647230" y="3799700"/>
            <a:ext cx="3869961" cy="64008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sym typeface="Arial"/>
              </a:rPr>
              <a:t>Train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0BE481-E2C8-CA42-A477-1C946D2543B3}"/>
              </a:ext>
            </a:extLst>
          </p:cNvPr>
          <p:cNvSpPr txBox="1"/>
          <p:nvPr/>
        </p:nvSpPr>
        <p:spPr>
          <a:xfrm>
            <a:off x="2203923" y="4604671"/>
            <a:ext cx="9148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2002                                               2009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257041-1804-994A-A8BF-6A95F48BBDA8}"/>
              </a:ext>
            </a:extLst>
          </p:cNvPr>
          <p:cNvSpPr/>
          <p:nvPr/>
        </p:nvSpPr>
        <p:spPr>
          <a:xfrm>
            <a:off x="5949322" y="3799700"/>
            <a:ext cx="548640" cy="64008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sym typeface="Arial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8D17EFF-CF0B-7F47-9242-A83503B40BDD}"/>
              </a:ext>
            </a:extLst>
          </p:cNvPr>
          <p:cNvCxnSpPr/>
          <p:nvPr/>
        </p:nvCxnSpPr>
        <p:spPr>
          <a:xfrm flipH="1">
            <a:off x="6234274" y="4069205"/>
            <a:ext cx="691165" cy="18561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E8BC5E6-6780-664B-B250-9BB44CBB989B}"/>
              </a:ext>
            </a:extLst>
          </p:cNvPr>
          <p:cNvSpPr txBox="1"/>
          <p:nvPr/>
        </p:nvSpPr>
        <p:spPr>
          <a:xfrm>
            <a:off x="6871531" y="3820541"/>
            <a:ext cx="29433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We only use this time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/>
                <a:sym typeface="Arial"/>
              </a:rPr>
              <a:t>to get outcomes </a:t>
            </a:r>
          </a:p>
        </p:txBody>
      </p:sp>
    </p:spTree>
    <p:extLst>
      <p:ext uri="{BB962C8B-B14F-4D97-AF65-F5344CB8AC3E}">
        <p14:creationId xmlns:p14="http://schemas.microsoft.com/office/powerpoint/2010/main" val="21762115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Methodology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415600" y="1206500"/>
            <a:ext cx="6048700" cy="5213350"/>
          </a:xfrm>
        </p:spPr>
        <p:txBody>
          <a:bodyPr>
            <a:normAutofit/>
          </a:bodyPr>
          <a:lstStyle/>
          <a:p>
            <a:r>
              <a:rPr lang="en-US" dirty="0"/>
              <a:t>In-sample</a:t>
            </a:r>
          </a:p>
          <a:p>
            <a:r>
              <a:rPr lang="en-US" dirty="0"/>
              <a:t>Out of sample</a:t>
            </a:r>
          </a:p>
          <a:p>
            <a:r>
              <a:rPr lang="en-US" dirty="0"/>
              <a:t>Multiple Out-of-sample (Hold-out) Splits</a:t>
            </a:r>
          </a:p>
          <a:p>
            <a:r>
              <a:rPr lang="en-US" dirty="0"/>
              <a:t>Cross Validation</a:t>
            </a:r>
          </a:p>
          <a:p>
            <a:pPr lvl="1"/>
            <a:r>
              <a:rPr lang="en-US" dirty="0"/>
              <a:t>Leave one out (LOO)</a:t>
            </a:r>
          </a:p>
          <a:p>
            <a:pPr lvl="1"/>
            <a:r>
              <a:rPr lang="en-US" dirty="0"/>
              <a:t>K fold</a:t>
            </a:r>
          </a:p>
          <a:p>
            <a:r>
              <a:rPr lang="en-US" dirty="0"/>
              <a:t>Holdouts Using Structure of Data</a:t>
            </a:r>
          </a:p>
          <a:p>
            <a:pPr lvl="1"/>
            <a:r>
              <a:rPr lang="en-US" dirty="0"/>
              <a:t>Temporal</a:t>
            </a:r>
          </a:p>
          <a:p>
            <a:pPr lvl="1"/>
            <a:r>
              <a:rPr lang="en-US" dirty="0"/>
              <a:t>Spatial, Hierarchical,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5A7FB1-C2DE-E448-B984-2E4382924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850" y="1206500"/>
            <a:ext cx="4950049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4875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check-in on Wednesday</a:t>
            </a:r>
          </a:p>
          <a:p>
            <a:r>
              <a:rPr lang="en-US" dirty="0"/>
              <a:t>Temporal Validation “whiteboard” session Thursday</a:t>
            </a:r>
          </a:p>
          <a:p>
            <a:r>
              <a:rPr lang="en-US" dirty="0"/>
              <a:t>Project Assignment due on Friday</a:t>
            </a:r>
          </a:p>
          <a:p>
            <a:r>
              <a:rPr lang="en-US" dirty="0"/>
              <a:t>Self &amp; peer contribution survey due Friday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Reading for Tuesday</a:t>
            </a:r>
          </a:p>
          <a:p>
            <a:r>
              <a:rPr lang="en-US" dirty="0"/>
              <a:t>Next project assignment due following Monday (Oct 19)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Modeling plan and feature list</a:t>
            </a: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9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Finalizing your analytical formulation and baselines to compare against</a:t>
            </a:r>
          </a:p>
          <a:p>
            <a:pPr lvl="1"/>
            <a:r>
              <a:rPr lang="en-US" dirty="0"/>
              <a:t>Validation strategy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V0 of your ML pipeline</a:t>
            </a:r>
          </a:p>
          <a:p>
            <a:pPr lvl="1"/>
            <a:r>
              <a:rPr lang="en-US" dirty="0"/>
              <a:t>1 cohort, 1 label, 1 feature from each data source, 1 train-test set, 1 model, 1 metric</a:t>
            </a:r>
          </a:p>
          <a:p>
            <a:pPr lvl="1"/>
            <a:r>
              <a:rPr lang="en-US" dirty="0"/>
              <a:t>Submit code on git repo by this Friday along with project assignment</a:t>
            </a:r>
          </a:p>
        </p:txBody>
      </p:sp>
    </p:spTree>
    <p:extLst>
      <p:ext uri="{BB962C8B-B14F-4D97-AF65-F5344CB8AC3E}">
        <p14:creationId xmlns:p14="http://schemas.microsoft.com/office/powerpoint/2010/main" val="517800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F760-7AED-6C4E-8EBB-B33C61A34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should the model we select generalize to?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26060D-EB73-4740-88AA-06B0DF950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387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hani uofc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</TotalTime>
  <Words>813</Words>
  <Application>Microsoft Macintosh PowerPoint</Application>
  <PresentationFormat>Widescreen</PresentationFormat>
  <Paragraphs>211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Simple Light</vt:lpstr>
      <vt:lpstr>ghani uofc template</vt:lpstr>
      <vt:lpstr>PowerPoint Presentation</vt:lpstr>
      <vt:lpstr>Reminders</vt:lpstr>
      <vt:lpstr>Plan for the week</vt:lpstr>
      <vt:lpstr>PowerPoint Presentation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What should the model we select generalize to?</vt:lpstr>
      <vt:lpstr>What do need to know to perform model selection</vt:lpstr>
      <vt:lpstr>How do we select a model that does that?</vt:lpstr>
      <vt:lpstr>Model Selection - Methodology</vt:lpstr>
      <vt:lpstr>Scenarios</vt:lpstr>
      <vt:lpstr>Scenarios</vt:lpstr>
      <vt:lpstr>Scenarios</vt:lpstr>
      <vt:lpstr>Scenarios</vt:lpstr>
      <vt:lpstr>Parameters</vt:lpstr>
      <vt:lpstr>In-sample</vt:lpstr>
      <vt:lpstr>Out-of-Sample</vt:lpstr>
      <vt:lpstr>N-fold Cross-Validation</vt:lpstr>
      <vt:lpstr>N-fold Cross-Validation</vt:lpstr>
      <vt:lpstr>N-fold Cross-Validation</vt:lpstr>
      <vt:lpstr>N-fold Cross-Validation</vt:lpstr>
      <vt:lpstr>N-fold Cross-Validation</vt:lpstr>
      <vt:lpstr>Temporal Holdouts</vt:lpstr>
      <vt:lpstr>Training  - Time splits</vt:lpstr>
      <vt:lpstr>Evaluation - Methodology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55</cp:revision>
  <dcterms:created xsi:type="dcterms:W3CDTF">2020-01-14T19:43:43Z</dcterms:created>
  <dcterms:modified xsi:type="dcterms:W3CDTF">2021-09-11T21:10:54Z</dcterms:modified>
</cp:coreProperties>
</file>