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67"/>
  </p:notesMasterIdLst>
  <p:sldIdLst>
    <p:sldId id="256" r:id="rId3"/>
    <p:sldId id="498" r:id="rId4"/>
    <p:sldId id="257" r:id="rId5"/>
    <p:sldId id="620" r:id="rId6"/>
    <p:sldId id="259" r:id="rId7"/>
    <p:sldId id="607" r:id="rId8"/>
    <p:sldId id="608" r:id="rId9"/>
    <p:sldId id="632" r:id="rId10"/>
    <p:sldId id="633" r:id="rId11"/>
    <p:sldId id="634" r:id="rId12"/>
    <p:sldId id="635" r:id="rId13"/>
    <p:sldId id="636" r:id="rId14"/>
    <p:sldId id="637" r:id="rId15"/>
    <p:sldId id="623" r:id="rId16"/>
    <p:sldId id="625" r:id="rId17"/>
    <p:sldId id="505" r:id="rId18"/>
    <p:sldId id="621" r:id="rId19"/>
    <p:sldId id="441" r:id="rId20"/>
    <p:sldId id="432" r:id="rId21"/>
    <p:sldId id="488" r:id="rId22"/>
    <p:sldId id="457" r:id="rId23"/>
    <p:sldId id="428" r:id="rId24"/>
    <p:sldId id="300" r:id="rId25"/>
    <p:sldId id="624" r:id="rId26"/>
    <p:sldId id="477" r:id="rId27"/>
    <p:sldId id="622" r:id="rId28"/>
    <p:sldId id="626" r:id="rId29"/>
    <p:sldId id="500" r:id="rId30"/>
    <p:sldId id="474" r:id="rId31"/>
    <p:sldId id="614" r:id="rId32"/>
    <p:sldId id="619" r:id="rId33"/>
    <p:sldId id="258" r:id="rId34"/>
    <p:sldId id="627" r:id="rId35"/>
    <p:sldId id="630" r:id="rId36"/>
    <p:sldId id="274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331" r:id="rId46"/>
    <p:sldId id="592" r:id="rId47"/>
    <p:sldId id="609" r:id="rId48"/>
    <p:sldId id="610" r:id="rId49"/>
    <p:sldId id="611" r:id="rId50"/>
    <p:sldId id="613" r:id="rId51"/>
    <p:sldId id="612" r:id="rId52"/>
    <p:sldId id="268" r:id="rId53"/>
    <p:sldId id="269" r:id="rId54"/>
    <p:sldId id="270" r:id="rId55"/>
    <p:sldId id="271" r:id="rId56"/>
    <p:sldId id="272" r:id="rId57"/>
    <p:sldId id="487" r:id="rId58"/>
    <p:sldId id="273" r:id="rId59"/>
    <p:sldId id="489" r:id="rId60"/>
    <p:sldId id="275" r:id="rId61"/>
    <p:sldId id="276" r:id="rId62"/>
    <p:sldId id="277" r:id="rId63"/>
    <p:sldId id="629" r:id="rId64"/>
    <p:sldId id="278" r:id="rId65"/>
    <p:sldId id="631" r:id="rId6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8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1334/assignments/51588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The Defaults Are</a:t>
            </a:r>
          </a:p>
          <a:p>
            <a:pPr algn="ctr"/>
            <a:r>
              <a:rPr lang="en-US" sz="6000" dirty="0"/>
              <a:t>Mostly Bad</a:t>
            </a:r>
          </a:p>
          <a:p>
            <a:pPr algn="ctr"/>
            <a:r>
              <a:rPr lang="en-US" sz="4800" dirty="0"/>
              <a:t>(aka Models Don’t Give 0/1 Labels)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Models give scores not predicted classes, and these are rarely probabilities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There’s no such thing as absolute accuracy, precision, or recall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0.5 score threshold is almost never what you want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Hyperparameters matter and defaults in many packages aren’t great</a:t>
            </a:r>
          </a:p>
        </p:txBody>
      </p:sp>
    </p:spTree>
    <p:extLst>
      <p:ext uri="{BB962C8B-B14F-4D97-AF65-F5344CB8AC3E}">
        <p14:creationId xmlns:p14="http://schemas.microsoft.com/office/powerpoint/2010/main" val="89109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Compared To What?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right baseline that your model needs to beat to be useful? By how much?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is this decision currently made (or what commonsense, non-ML approach could be used)?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performance of the current, human-driven decision-making process? How fair is it?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explainability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methods give you more information than crosstabs and feature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importances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452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Be Skeptical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60907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published results are overstated (at best), not tested on real-world uses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Try things out for yourself, understand their limitations in your context/use case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Interpretability is far from a solved problem. So is algorithmic fairness.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or for that matter, generalizing to the future, top k classification, etc.</a:t>
            </a:r>
          </a:p>
        </p:txBody>
      </p:sp>
    </p:spTree>
    <p:extLst>
      <p:ext uri="{BB962C8B-B14F-4D97-AF65-F5344CB8AC3E}">
        <p14:creationId xmlns:p14="http://schemas.microsoft.com/office/powerpoint/2010/main" val="246341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Models Encode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explicit about what you want the model to do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and validate that the model actually does this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(and seek out) the perspectives of different stakeholders, people affected by model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 is to have a fair overall system, not just a fair model</a:t>
            </a:r>
          </a:p>
        </p:txBody>
      </p:sp>
    </p:spTree>
    <p:extLst>
      <p:ext uri="{BB962C8B-B14F-4D97-AF65-F5344CB8AC3E}">
        <p14:creationId xmlns:p14="http://schemas.microsoft.com/office/powerpoint/2010/main" val="323953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https://canvas.cmu.edu/courses/31334/assignments/515888</a:t>
            </a:r>
            <a:endParaRPr lang="en-US" dirty="0">
              <a:solidFill>
                <a:srgbClr val="9411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32CB03-C57A-264F-8B27-05C93E607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Seven Big Takeaways</a:t>
            </a:r>
          </a:p>
        </p:txBody>
      </p:sp>
    </p:spTree>
    <p:extLst>
      <p:ext uri="{BB962C8B-B14F-4D97-AF65-F5344CB8AC3E}">
        <p14:creationId xmlns:p14="http://schemas.microsoft.com/office/powerpoint/2010/main" val="2007515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2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All Your Modeling Decisions</a:t>
            </a:r>
          </a:p>
          <a:p>
            <a:pPr algn="ctr"/>
            <a:r>
              <a:rPr lang="en-US" sz="6000" dirty="0"/>
              <a:t>Should Reflect How </a:t>
            </a:r>
          </a:p>
          <a:p>
            <a:pPr algn="ctr"/>
            <a:r>
              <a:rPr lang="en-US" sz="6000" dirty="0"/>
              <a:t>It Will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your goal (it’s not to build a model)? Constraints?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you trying to generalize to?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Who/what is this model going to be applied to? When?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What’s the right metric for “accuracy” (rarely is this AUC or F1)?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does fairness mean in this context?</a:t>
            </a:r>
          </a:p>
        </p:txBody>
      </p:sp>
    </p:spTree>
    <p:extLst>
      <p:ext uri="{BB962C8B-B14F-4D97-AF65-F5344CB8AC3E}">
        <p14:creationId xmlns:p14="http://schemas.microsoft.com/office/powerpoint/2010/main" val="299327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Remember to Think</a:t>
            </a:r>
          </a:p>
          <a:p>
            <a:pPr algn="ctr"/>
            <a:r>
              <a:rPr lang="en-US" sz="6000" dirty="0"/>
              <a:t>4th-Dimensionally</a:t>
            </a:r>
          </a:p>
          <a:p>
            <a:pPr algn="ctr"/>
            <a:r>
              <a:rPr lang="en-US" sz="6000" dirty="0"/>
              <a:t>(Time Matters)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is your prediction being made?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information is available for features at that time? What isn’t?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frequently will the model be updated?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 what time horizon is your label occurring?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 time to collect labels between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416220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B19C05-CED6-C148-A24D-D699C2F6862F}"/>
              </a:ext>
            </a:extLst>
          </p:cNvPr>
          <p:cNvSpPr txBox="1"/>
          <p:nvPr/>
        </p:nvSpPr>
        <p:spPr>
          <a:xfrm>
            <a:off x="0" y="93911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Data !=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A67CE4-74EB-6347-AAAD-BA98D84CDF7A}"/>
              </a:ext>
            </a:extLst>
          </p:cNvPr>
          <p:cNvSpPr txBox="1"/>
          <p:nvPr/>
        </p:nvSpPr>
        <p:spPr>
          <a:xfrm>
            <a:off x="0" y="4485500"/>
            <a:ext cx="12191999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labels, you have to create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doesn’t come with features, you have to construct them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Rows in the raw data are rarely the rows in the training/validation matrix</a:t>
            </a:r>
          </a:p>
        </p:txBody>
      </p:sp>
    </p:spTree>
    <p:extLst>
      <p:ext uri="{BB962C8B-B14F-4D97-AF65-F5344CB8AC3E}">
        <p14:creationId xmlns:p14="http://schemas.microsoft.com/office/powerpoint/2010/main" val="410953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2170</Words>
  <Application>Microsoft Macintosh PowerPoint</Application>
  <PresentationFormat>Widescreen</PresentationFormat>
  <Paragraphs>546</Paragraphs>
  <Slides>64</Slides>
  <Notes>37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Century Gothic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14</cp:revision>
  <dcterms:created xsi:type="dcterms:W3CDTF">2020-01-14T19:43:43Z</dcterms:created>
  <dcterms:modified xsi:type="dcterms:W3CDTF">2022-12-06T19:16:08Z</dcterms:modified>
</cp:coreProperties>
</file>