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498" r:id="rId3"/>
    <p:sldId id="506" r:id="rId4"/>
    <p:sldId id="505" r:id="rId5"/>
    <p:sldId id="500" r:id="rId6"/>
    <p:sldId id="501" r:id="rId7"/>
    <p:sldId id="507" r:id="rId8"/>
    <p:sldId id="514" r:id="rId9"/>
    <p:sldId id="513" r:id="rId10"/>
    <p:sldId id="515" r:id="rId11"/>
    <p:sldId id="508" r:id="rId12"/>
    <p:sldId id="510" r:id="rId13"/>
    <p:sldId id="511" r:id="rId14"/>
    <p:sldId id="512" r:id="rId15"/>
    <p:sldId id="509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4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0002"/>
    <a:srgbClr val="0B5394"/>
    <a:srgbClr val="6D9E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54"/>
    <p:restoredTop sz="93189"/>
  </p:normalViewPr>
  <p:slideViewPr>
    <p:cSldViewPr snapToGrid="0" snapToObjects="1">
      <p:cViewPr varScale="1">
        <p:scale>
          <a:sx n="104" d="100"/>
          <a:sy n="104" d="100"/>
        </p:scale>
        <p:origin x="9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54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56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297707" y="1353807"/>
            <a:ext cx="11666400" cy="49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219170" lvl="1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828754" lvl="2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438339" lvl="3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3047924" lvl="4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10696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2F2F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9718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9" r:id="rId4"/>
    <p:sldLayoutId id="2147483670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ssg/CSF-vaccination/blob/master/src/triage/triage_configs/mmr_12_12.yaml#L110" TargetMode="External"/><Relationship Id="rId2" Type="http://schemas.openxmlformats.org/officeDocument/2006/relationships/hyperlink" Target="https://github.com/dssg/san_jose_housing/blob/master/config/features/mh_events.yaml#L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dssg/la_prosecutor/blob/master/config/features/days_since.yaml#L2" TargetMode="External"/><Relationship Id="rId4" Type="http://schemas.openxmlformats.org/officeDocument/2006/relationships/hyperlink" Target="https://github.com/dssg/la_prosecutor/blob/master/config/features/case_info.yaml#L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0" y="1014225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Triage Overview + Q&amp;A</a:t>
            </a:r>
            <a:endParaRPr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95959"/>
                </a:solidFill>
              </a:rPr>
              <a:t>Rayid Ghani and Kit Rodolfa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71" name="Google Shape;7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47210-B4BE-4047-93B4-3D7AA966D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Collate: Some Considerations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D9112-B2A1-D142-B67C-41AA10739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2"/>
            <a:ext cx="11360700" cy="4971743"/>
          </a:xfrm>
        </p:spPr>
        <p:txBody>
          <a:bodyPr/>
          <a:lstStyle/>
          <a:p>
            <a:r>
              <a:rPr lang="en-US" dirty="0"/>
              <a:t>No built-in way to do “most recent value” (might need to pre-compute)</a:t>
            </a:r>
            <a:br>
              <a:rPr lang="en-US" dirty="0"/>
            </a:br>
            <a:endParaRPr lang="en-US" dirty="0"/>
          </a:p>
          <a:p>
            <a:r>
              <a:rPr lang="en-US" dirty="0"/>
              <a:t>Single/identical values still considered aggregates (can just take “max”)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Categoricals</a:t>
            </a:r>
            <a:r>
              <a:rPr lang="en-US" dirty="0"/>
              <a:t> get aggregated, too (one-hot encoded first)</a:t>
            </a:r>
            <a:br>
              <a:rPr lang="en-US" dirty="0"/>
            </a:br>
            <a:endParaRPr lang="en-US" dirty="0"/>
          </a:p>
          <a:p>
            <a:r>
              <a:rPr lang="en-US" dirty="0"/>
              <a:t>Postgres column length limits / truncation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Need to specify imputation strategy for all features (can do at aggregate-level)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May want to pre-compute especially computationally expensive features</a:t>
            </a:r>
          </a:p>
        </p:txBody>
      </p:sp>
    </p:spTree>
    <p:extLst>
      <p:ext uri="{BB962C8B-B14F-4D97-AF65-F5344CB8AC3E}">
        <p14:creationId xmlns:p14="http://schemas.microsoft.com/office/powerpoint/2010/main" val="1869063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Triage Outputs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2"/>
            <a:ext cx="11360700" cy="4971743"/>
          </a:xfrm>
        </p:spPr>
        <p:txBody>
          <a:bodyPr/>
          <a:lstStyle/>
          <a:p>
            <a:r>
              <a:rPr lang="en-US" sz="2800" dirty="0"/>
              <a:t>What’s on disk?</a:t>
            </a:r>
          </a:p>
          <a:p>
            <a:pPr lvl="1">
              <a:spcBef>
                <a:spcPts val="0"/>
              </a:spcBef>
            </a:pPr>
            <a:r>
              <a:rPr lang="en-US" sz="2300" dirty="0"/>
              <a:t>Log Files (very useful!)</a:t>
            </a:r>
          </a:p>
          <a:p>
            <a:pPr lvl="1">
              <a:spcBef>
                <a:spcPts val="0"/>
              </a:spcBef>
            </a:pPr>
            <a:r>
              <a:rPr lang="en-US" sz="2300" dirty="0"/>
              <a:t>Model Objects</a:t>
            </a:r>
          </a:p>
          <a:p>
            <a:pPr lvl="1">
              <a:spcBef>
                <a:spcPts val="0"/>
              </a:spcBef>
            </a:pPr>
            <a:r>
              <a:rPr lang="en-US" sz="2300" dirty="0"/>
              <a:t>Matrices</a:t>
            </a:r>
            <a:br>
              <a:rPr lang="en-US" sz="2300" dirty="0"/>
            </a:br>
            <a:endParaRPr lang="en-US" sz="2300" dirty="0"/>
          </a:p>
          <a:p>
            <a:r>
              <a:rPr lang="en-US" sz="2800" dirty="0"/>
              <a:t>What’s in the database</a:t>
            </a:r>
          </a:p>
          <a:p>
            <a:pPr lvl="1">
              <a:spcBef>
                <a:spcPts val="0"/>
              </a:spcBef>
            </a:pPr>
            <a:r>
              <a:rPr lang="en-US" sz="2300" dirty="0"/>
              <a:t>Metadata about runs, model groups, models</a:t>
            </a:r>
          </a:p>
          <a:p>
            <a:pPr lvl="1">
              <a:spcBef>
                <a:spcPts val="0"/>
              </a:spcBef>
            </a:pPr>
            <a:r>
              <a:rPr lang="en-US" sz="2300" dirty="0"/>
              <a:t>Cohort and label tables</a:t>
            </a:r>
          </a:p>
          <a:p>
            <a:pPr lvl="1">
              <a:spcBef>
                <a:spcPts val="0"/>
              </a:spcBef>
            </a:pPr>
            <a:r>
              <a:rPr lang="en-US" sz="2300" dirty="0"/>
              <a:t>Features and matrix (entity/date) tables (</a:t>
            </a:r>
            <a:r>
              <a:rPr lang="en-US" sz="2300" dirty="0">
                <a:solidFill>
                  <a:srgbClr val="C00000"/>
                </a:solidFill>
              </a:rPr>
              <a:t>warning: not persistent!</a:t>
            </a:r>
            <a:r>
              <a:rPr lang="en-US" sz="2300" dirty="0"/>
              <a:t>)</a:t>
            </a:r>
          </a:p>
          <a:p>
            <a:pPr lvl="1">
              <a:spcBef>
                <a:spcPts val="0"/>
              </a:spcBef>
            </a:pPr>
            <a:r>
              <a:rPr lang="en-US" sz="2300" dirty="0"/>
              <a:t>Aggregated results</a:t>
            </a:r>
          </a:p>
          <a:p>
            <a:pPr lvl="1">
              <a:spcBef>
                <a:spcPts val="0"/>
              </a:spcBef>
            </a:pPr>
            <a:r>
              <a:rPr lang="en-US" sz="2300" dirty="0"/>
              <a:t>Individual-level predictions (when using </a:t>
            </a:r>
            <a:r>
              <a:rPr lang="en-US" sz="1800" dirty="0" err="1">
                <a:latin typeface="Courier" pitchFamily="2" charset="0"/>
              </a:rPr>
              <a:t>save_predictions</a:t>
            </a:r>
            <a:r>
              <a:rPr lang="en-US" sz="1800" dirty="0">
                <a:latin typeface="Courier" pitchFamily="2" charset="0"/>
              </a:rPr>
              <a:t>=True</a:t>
            </a:r>
            <a:r>
              <a:rPr lang="en-US" sz="23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76256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BA1029A-2951-684D-A9EC-E23E2FCB59EB}"/>
              </a:ext>
            </a:extLst>
          </p:cNvPr>
          <p:cNvSpPr/>
          <p:nvPr/>
        </p:nvSpPr>
        <p:spPr>
          <a:xfrm>
            <a:off x="774551" y="1194099"/>
            <a:ext cx="7013985" cy="545412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Triage Outputs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950927-F65B-154E-9E40-9809233A0064}"/>
              </a:ext>
            </a:extLst>
          </p:cNvPr>
          <p:cNvSpPr/>
          <p:nvPr/>
        </p:nvSpPr>
        <p:spPr>
          <a:xfrm>
            <a:off x="1108038" y="1990167"/>
            <a:ext cx="1280160" cy="710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triage_runs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17F385-77E7-B14F-969A-6F564F010FC0}"/>
              </a:ext>
            </a:extLst>
          </p:cNvPr>
          <p:cNvSpPr/>
          <p:nvPr/>
        </p:nvSpPr>
        <p:spPr>
          <a:xfrm>
            <a:off x="3960607" y="1990167"/>
            <a:ext cx="1280160" cy="710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experiment_models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C896A1-184A-0D41-B968-8169289DE998}"/>
              </a:ext>
            </a:extLst>
          </p:cNvPr>
          <p:cNvSpPr/>
          <p:nvPr/>
        </p:nvSpPr>
        <p:spPr>
          <a:xfrm>
            <a:off x="3960607" y="3431481"/>
            <a:ext cx="1280160" cy="710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9D745D-14B3-6E44-8C2C-D7488623EC73}"/>
              </a:ext>
            </a:extLst>
          </p:cNvPr>
          <p:cNvSpPr/>
          <p:nvPr/>
        </p:nvSpPr>
        <p:spPr>
          <a:xfrm>
            <a:off x="3913094" y="5068437"/>
            <a:ext cx="1375186" cy="710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model_groups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CE73384-CF34-6042-8877-9C28D61A40AB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388198" y="2345170"/>
            <a:ext cx="157240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57D4B9D-C376-A049-B395-16075A5EDB60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4600687" y="2700172"/>
            <a:ext cx="0" cy="73130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C110AC0-7BBC-7E4C-97FC-BC99531147E5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4600687" y="4141486"/>
            <a:ext cx="0" cy="92695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7204872-FAEF-2042-A00E-692D313CED14}"/>
              </a:ext>
            </a:extLst>
          </p:cNvPr>
          <p:cNvSpPr txBox="1"/>
          <p:nvPr/>
        </p:nvSpPr>
        <p:spPr>
          <a:xfrm>
            <a:off x="2709370" y="2037392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run_hash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BC6094-7840-AB4B-BF1F-977E225DF73F}"/>
              </a:ext>
            </a:extLst>
          </p:cNvPr>
          <p:cNvSpPr txBox="1"/>
          <p:nvPr/>
        </p:nvSpPr>
        <p:spPr>
          <a:xfrm>
            <a:off x="2403771" y="2358023"/>
            <a:ext cx="1556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experiment_hash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02CF7C-FA14-3845-A707-56C8EFC0F52D}"/>
              </a:ext>
            </a:extLst>
          </p:cNvPr>
          <p:cNvSpPr txBox="1"/>
          <p:nvPr/>
        </p:nvSpPr>
        <p:spPr>
          <a:xfrm>
            <a:off x="4592241" y="2855870"/>
            <a:ext cx="115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model_hash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889536-2352-664E-B5D4-E56423453D1B}"/>
              </a:ext>
            </a:extLst>
          </p:cNvPr>
          <p:cNvSpPr txBox="1"/>
          <p:nvPr/>
        </p:nvSpPr>
        <p:spPr>
          <a:xfrm>
            <a:off x="4592241" y="4405657"/>
            <a:ext cx="1467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model_group_id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A961085-AD94-B24B-BCEC-B3E1EDCF17CA}"/>
              </a:ext>
            </a:extLst>
          </p:cNvPr>
          <p:cNvSpPr txBox="1"/>
          <p:nvPr/>
        </p:nvSpPr>
        <p:spPr>
          <a:xfrm>
            <a:off x="3144853" y="1317179"/>
            <a:ext cx="2273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triage_metadata</a:t>
            </a:r>
            <a:r>
              <a:rPr lang="en-US" b="1" dirty="0"/>
              <a:t> schema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AAB16C-AAD5-F44D-B567-0E6D701D16AF}"/>
              </a:ext>
            </a:extLst>
          </p:cNvPr>
          <p:cNvSpPr txBox="1"/>
          <p:nvPr/>
        </p:nvSpPr>
        <p:spPr>
          <a:xfrm>
            <a:off x="969700" y="2890319"/>
            <a:ext cx="1665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info about every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time you run triage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5EDAC8-E587-1440-B5AA-419F52A02843}"/>
              </a:ext>
            </a:extLst>
          </p:cNvPr>
          <p:cNvSpPr txBox="1"/>
          <p:nvPr/>
        </p:nvSpPr>
        <p:spPr>
          <a:xfrm>
            <a:off x="5561941" y="2092073"/>
            <a:ext cx="20537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maps from experiments</a:t>
            </a:r>
          </a:p>
          <a:p>
            <a:r>
              <a:rPr lang="en-US" dirty="0">
                <a:solidFill>
                  <a:srgbClr val="7030A0"/>
                </a:solidFill>
              </a:rPr>
              <a:t>to models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1A259E-9434-9743-B562-5CA55F73B994}"/>
              </a:ext>
            </a:extLst>
          </p:cNvPr>
          <p:cNvSpPr txBox="1"/>
          <p:nvPr/>
        </p:nvSpPr>
        <p:spPr>
          <a:xfrm>
            <a:off x="5785562" y="3524873"/>
            <a:ext cx="1805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models trained on a </a:t>
            </a:r>
          </a:p>
          <a:p>
            <a:r>
              <a:rPr lang="en-US" dirty="0">
                <a:solidFill>
                  <a:srgbClr val="7030A0"/>
                </a:solidFill>
              </a:rPr>
              <a:t>specific training set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B36B4662-1810-044F-A707-969158BAAD50}"/>
              </a:ext>
            </a:extLst>
          </p:cNvPr>
          <p:cNvSpPr/>
          <p:nvPr/>
        </p:nvSpPr>
        <p:spPr>
          <a:xfrm>
            <a:off x="8122023" y="1212884"/>
            <a:ext cx="3977417" cy="543534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FD6E362-6F23-F346-940F-D6AF610A8D10}"/>
              </a:ext>
            </a:extLst>
          </p:cNvPr>
          <p:cNvSpPr txBox="1"/>
          <p:nvPr/>
        </p:nvSpPr>
        <p:spPr>
          <a:xfrm>
            <a:off x="9466149" y="1317179"/>
            <a:ext cx="1289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on disk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28924D0-E953-DE4E-9F67-F5C2B2EB9D12}"/>
              </a:ext>
            </a:extLst>
          </p:cNvPr>
          <p:cNvSpPr/>
          <p:nvPr/>
        </p:nvSpPr>
        <p:spPr>
          <a:xfrm>
            <a:off x="9466149" y="1773866"/>
            <a:ext cx="1280160" cy="710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 objects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84E56BC-3D4F-5D4A-9699-15C53C75FC55}"/>
              </a:ext>
            </a:extLst>
          </p:cNvPr>
          <p:cNvCxnSpPr>
            <a:cxnSpLocks/>
            <a:stCxn id="34" idx="1"/>
            <a:endCxn id="23" idx="3"/>
          </p:cNvCxnSpPr>
          <p:nvPr/>
        </p:nvCxnSpPr>
        <p:spPr>
          <a:xfrm flipH="1">
            <a:off x="5751533" y="2128869"/>
            <a:ext cx="3714616" cy="88089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F2D29DF-29B4-AE46-840E-50A7C439CF5E}"/>
              </a:ext>
            </a:extLst>
          </p:cNvPr>
          <p:cNvSpPr txBox="1"/>
          <p:nvPr/>
        </p:nvSpPr>
        <p:spPr>
          <a:xfrm>
            <a:off x="9108566" y="2665800"/>
            <a:ext cx="1996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rgbClr val="7030A0"/>
                </a:solidFill>
              </a:rPr>
              <a:t>joblib</a:t>
            </a:r>
            <a:r>
              <a:rPr lang="en-US" dirty="0">
                <a:solidFill>
                  <a:srgbClr val="7030A0"/>
                </a:solidFill>
              </a:rPr>
              <a:t> pickles of trained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model objects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636661B-C846-0742-9007-A017996DD7B5}"/>
              </a:ext>
            </a:extLst>
          </p:cNvPr>
          <p:cNvSpPr txBox="1"/>
          <p:nvPr/>
        </p:nvSpPr>
        <p:spPr>
          <a:xfrm>
            <a:off x="5786471" y="4977605"/>
            <a:ext cx="169469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a model type + </a:t>
            </a:r>
          </a:p>
          <a:p>
            <a:r>
              <a:rPr lang="en-US" dirty="0">
                <a:solidFill>
                  <a:srgbClr val="7030A0"/>
                </a:solidFill>
              </a:rPr>
              <a:t>hyperparameter +</a:t>
            </a:r>
          </a:p>
          <a:p>
            <a:r>
              <a:rPr lang="en-US" dirty="0">
                <a:solidFill>
                  <a:srgbClr val="7030A0"/>
                </a:solidFill>
              </a:rPr>
              <a:t>other params (e.g.,</a:t>
            </a:r>
          </a:p>
          <a:p>
            <a:r>
              <a:rPr lang="en-US" dirty="0">
                <a:solidFill>
                  <a:srgbClr val="7030A0"/>
                </a:solidFill>
              </a:rPr>
              <a:t>features, training</a:t>
            </a:r>
          </a:p>
          <a:p>
            <a:r>
              <a:rPr lang="en-US" dirty="0">
                <a:solidFill>
                  <a:srgbClr val="7030A0"/>
                </a:solidFill>
              </a:rPr>
              <a:t>history, </a:t>
            </a:r>
            <a:r>
              <a:rPr lang="en-US" dirty="0" err="1">
                <a:solidFill>
                  <a:srgbClr val="7030A0"/>
                </a:solidFill>
              </a:rPr>
              <a:t>etc</a:t>
            </a:r>
            <a:r>
              <a:rPr lang="en-US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2ED4E11-A0FB-7843-B7DA-14FDCBA2E7A0}"/>
              </a:ext>
            </a:extLst>
          </p:cNvPr>
          <p:cNvSpPr/>
          <p:nvPr/>
        </p:nvSpPr>
        <p:spPr>
          <a:xfrm>
            <a:off x="1108038" y="4337239"/>
            <a:ext cx="1280160" cy="710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experiments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E9125CA-5DEA-5142-BE4F-8ABB754A2264}"/>
              </a:ext>
            </a:extLst>
          </p:cNvPr>
          <p:cNvSpPr txBox="1"/>
          <p:nvPr/>
        </p:nvSpPr>
        <p:spPr>
          <a:xfrm>
            <a:off x="863102" y="5123365"/>
            <a:ext cx="1770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stores your full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config + parameters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DCA3C71-6A32-F440-80E7-7541112F48FA}"/>
              </a:ext>
            </a:extLst>
          </p:cNvPr>
          <p:cNvCxnSpPr>
            <a:cxnSpLocks/>
            <a:stCxn id="40" idx="3"/>
            <a:endCxn id="22" idx="2"/>
          </p:cNvCxnSpPr>
          <p:nvPr/>
        </p:nvCxnSpPr>
        <p:spPr>
          <a:xfrm flipV="1">
            <a:off x="2388198" y="2665800"/>
            <a:ext cx="793991" cy="20264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2421E924-3F35-6C47-AD5E-64A6FF347811}"/>
              </a:ext>
            </a:extLst>
          </p:cNvPr>
          <p:cNvSpPr/>
          <p:nvPr/>
        </p:nvSpPr>
        <p:spPr>
          <a:xfrm>
            <a:off x="9466149" y="4603137"/>
            <a:ext cx="1280160" cy="710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matrices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7F827C6-1CAF-C947-9423-BD52C71002CC}"/>
              </a:ext>
            </a:extLst>
          </p:cNvPr>
          <p:cNvSpPr txBox="1"/>
          <p:nvPr/>
        </p:nvSpPr>
        <p:spPr>
          <a:xfrm>
            <a:off x="9427566" y="5495071"/>
            <a:ext cx="1358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csv files +</a:t>
            </a:r>
          </a:p>
          <a:p>
            <a:pPr algn="ctr"/>
            <a:r>
              <a:rPr lang="en-US" dirty="0" err="1">
                <a:solidFill>
                  <a:srgbClr val="7030A0"/>
                </a:solidFill>
              </a:rPr>
              <a:t>yaml</a:t>
            </a:r>
            <a:r>
              <a:rPr lang="en-US" dirty="0">
                <a:solidFill>
                  <a:srgbClr val="7030A0"/>
                </a:solidFill>
              </a:rPr>
              <a:t> metadata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A6705AD-9D65-1945-ACAF-0F9CB8FCD915}"/>
              </a:ext>
            </a:extLst>
          </p:cNvPr>
          <p:cNvCxnSpPr>
            <a:cxnSpLocks/>
            <a:stCxn id="45" idx="1"/>
          </p:cNvCxnSpPr>
          <p:nvPr/>
        </p:nvCxnSpPr>
        <p:spPr>
          <a:xfrm flipH="1" flipV="1">
            <a:off x="5240767" y="3990550"/>
            <a:ext cx="4225382" cy="96759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7592797-AA63-674F-8B91-014F2B19E0D2}"/>
              </a:ext>
            </a:extLst>
          </p:cNvPr>
          <p:cNvSpPr txBox="1"/>
          <p:nvPr/>
        </p:nvSpPr>
        <p:spPr>
          <a:xfrm rot="887906">
            <a:off x="6229907" y="4381292"/>
            <a:ext cx="1556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train_matrix_uuid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370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BA1029A-2951-684D-A9EC-E23E2FCB59EB}"/>
              </a:ext>
            </a:extLst>
          </p:cNvPr>
          <p:cNvSpPr/>
          <p:nvPr/>
        </p:nvSpPr>
        <p:spPr>
          <a:xfrm>
            <a:off x="774551" y="1194099"/>
            <a:ext cx="7013985" cy="362532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Triage Outputs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950927-F65B-154E-9E40-9809233A0064}"/>
              </a:ext>
            </a:extLst>
          </p:cNvPr>
          <p:cNvSpPr/>
          <p:nvPr/>
        </p:nvSpPr>
        <p:spPr>
          <a:xfrm>
            <a:off x="1108038" y="1990167"/>
            <a:ext cx="1280160" cy="710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triage_runs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CE73384-CF34-6042-8877-9C28D61A40AB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388198" y="2345170"/>
            <a:ext cx="157240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7204872-FAEF-2042-A00E-692D313CED14}"/>
              </a:ext>
            </a:extLst>
          </p:cNvPr>
          <p:cNvSpPr txBox="1"/>
          <p:nvPr/>
        </p:nvSpPr>
        <p:spPr>
          <a:xfrm>
            <a:off x="2709370" y="1962086"/>
            <a:ext cx="106952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entity_id</a:t>
            </a:r>
            <a:r>
              <a:rPr lang="en-US" dirty="0"/>
              <a:t> +</a:t>
            </a:r>
          </a:p>
          <a:p>
            <a:endParaRPr lang="en-US" dirty="0"/>
          </a:p>
          <a:p>
            <a:r>
              <a:rPr lang="en-US" dirty="0" err="1"/>
              <a:t>as_of_date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02CF7C-FA14-3845-A707-56C8EFC0F52D}"/>
              </a:ext>
            </a:extLst>
          </p:cNvPr>
          <p:cNvSpPr txBox="1"/>
          <p:nvPr/>
        </p:nvSpPr>
        <p:spPr>
          <a:xfrm rot="21226384">
            <a:off x="6373759" y="2069332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matrix_uuid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A961085-AD94-B24B-BCEC-B3E1EDCF17CA}"/>
              </a:ext>
            </a:extLst>
          </p:cNvPr>
          <p:cNvSpPr txBox="1"/>
          <p:nvPr/>
        </p:nvSpPr>
        <p:spPr>
          <a:xfrm>
            <a:off x="3144853" y="1317179"/>
            <a:ext cx="1596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features schema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AAB16C-AAD5-F44D-B567-0E6D701D16AF}"/>
              </a:ext>
            </a:extLst>
          </p:cNvPr>
          <p:cNvSpPr txBox="1"/>
          <p:nvPr/>
        </p:nvSpPr>
        <p:spPr>
          <a:xfrm>
            <a:off x="840663" y="2922593"/>
            <a:ext cx="1923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separate tables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for each feature prefix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B36B4662-1810-044F-A707-969158BAAD50}"/>
              </a:ext>
            </a:extLst>
          </p:cNvPr>
          <p:cNvSpPr/>
          <p:nvPr/>
        </p:nvSpPr>
        <p:spPr>
          <a:xfrm>
            <a:off x="8122023" y="1212884"/>
            <a:ext cx="3977417" cy="22006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FD6E362-6F23-F346-940F-D6AF610A8D10}"/>
              </a:ext>
            </a:extLst>
          </p:cNvPr>
          <p:cNvSpPr txBox="1"/>
          <p:nvPr/>
        </p:nvSpPr>
        <p:spPr>
          <a:xfrm>
            <a:off x="9466149" y="1317179"/>
            <a:ext cx="1289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on disk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28924D0-E953-DE4E-9F67-F5C2B2EB9D12}"/>
              </a:ext>
            </a:extLst>
          </p:cNvPr>
          <p:cNvSpPr/>
          <p:nvPr/>
        </p:nvSpPr>
        <p:spPr>
          <a:xfrm>
            <a:off x="9466149" y="1773866"/>
            <a:ext cx="1280160" cy="710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matrices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84E56BC-3D4F-5D4A-9699-15C53C75FC55}"/>
              </a:ext>
            </a:extLst>
          </p:cNvPr>
          <p:cNvCxnSpPr>
            <a:cxnSpLocks/>
            <a:stCxn id="34" idx="1"/>
            <a:endCxn id="40" idx="3"/>
          </p:cNvCxnSpPr>
          <p:nvPr/>
        </p:nvCxnSpPr>
        <p:spPr>
          <a:xfrm flipH="1">
            <a:off x="5409540" y="2128869"/>
            <a:ext cx="4056609" cy="3953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F2D29DF-29B4-AE46-840E-50A7C439CF5E}"/>
              </a:ext>
            </a:extLst>
          </p:cNvPr>
          <p:cNvSpPr txBox="1"/>
          <p:nvPr/>
        </p:nvSpPr>
        <p:spPr>
          <a:xfrm>
            <a:off x="9427566" y="2665800"/>
            <a:ext cx="1358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csv files +</a:t>
            </a:r>
          </a:p>
          <a:p>
            <a:pPr algn="ctr"/>
            <a:r>
              <a:rPr lang="en-US" dirty="0" err="1">
                <a:solidFill>
                  <a:srgbClr val="7030A0"/>
                </a:solidFill>
              </a:rPr>
              <a:t>yaml</a:t>
            </a:r>
            <a:r>
              <a:rPr lang="en-US" dirty="0">
                <a:solidFill>
                  <a:srgbClr val="7030A0"/>
                </a:solidFill>
              </a:rPr>
              <a:t> metadata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F77BBA8-C8A7-1E45-BD65-624F049A164C}"/>
              </a:ext>
            </a:extLst>
          </p:cNvPr>
          <p:cNvSpPr/>
          <p:nvPr/>
        </p:nvSpPr>
        <p:spPr>
          <a:xfrm>
            <a:off x="1194452" y="2058655"/>
            <a:ext cx="1280160" cy="710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triage_runs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628F467-F14F-324B-A2DA-CC558205DE8F}"/>
              </a:ext>
            </a:extLst>
          </p:cNvPr>
          <p:cNvSpPr/>
          <p:nvPr/>
        </p:nvSpPr>
        <p:spPr>
          <a:xfrm>
            <a:off x="1260437" y="2142567"/>
            <a:ext cx="1317349" cy="710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*_</a:t>
            </a:r>
            <a:r>
              <a:rPr lang="en-US" dirty="0" err="1">
                <a:solidFill>
                  <a:schemeClr val="tx1"/>
                </a:solidFill>
              </a:rPr>
              <a:t>aggregation_imputed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AC5DD0-7DD4-0941-8195-7C58E6EA33ED}"/>
              </a:ext>
            </a:extLst>
          </p:cNvPr>
          <p:cNvSpPr/>
          <p:nvPr/>
        </p:nvSpPr>
        <p:spPr>
          <a:xfrm>
            <a:off x="3939792" y="2016827"/>
            <a:ext cx="1280160" cy="710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triage_runs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730FF5B-B5CF-894F-A65F-5E0B15694398}"/>
              </a:ext>
            </a:extLst>
          </p:cNvPr>
          <p:cNvSpPr/>
          <p:nvPr/>
        </p:nvSpPr>
        <p:spPr>
          <a:xfrm>
            <a:off x="4026206" y="2085315"/>
            <a:ext cx="1280160" cy="710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triage_runs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FD84BA1-B9DC-1945-B470-EDB0E7E05B89}"/>
              </a:ext>
            </a:extLst>
          </p:cNvPr>
          <p:cNvSpPr/>
          <p:nvPr/>
        </p:nvSpPr>
        <p:spPr>
          <a:xfrm>
            <a:off x="4092191" y="2169227"/>
            <a:ext cx="1317349" cy="710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err="1">
                <a:solidFill>
                  <a:schemeClr val="tx1"/>
                </a:solidFill>
              </a:rPr>
              <a:t>uuid</a:t>
            </a:r>
            <a:r>
              <a:rPr lang="en-US" dirty="0">
                <a:solidFill>
                  <a:schemeClr val="tx1"/>
                </a:solidFill>
              </a:rPr>
              <a:t>]_</a:t>
            </a:r>
            <a:r>
              <a:rPr lang="en-US" dirty="0" err="1">
                <a:solidFill>
                  <a:schemeClr val="tx1"/>
                </a:solidFill>
              </a:rPr>
              <a:t>matrix_entity_date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84CDC7C-8A30-8640-B073-D90DBF70B873}"/>
              </a:ext>
            </a:extLst>
          </p:cNvPr>
          <p:cNvSpPr txBox="1"/>
          <p:nvPr/>
        </p:nvSpPr>
        <p:spPr>
          <a:xfrm>
            <a:off x="4046985" y="2934398"/>
            <a:ext cx="1407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separate tables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for each matrix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DE55631-2A2D-9F41-B025-5726F76295A1}"/>
              </a:ext>
            </a:extLst>
          </p:cNvPr>
          <p:cNvSpPr txBox="1"/>
          <p:nvPr/>
        </p:nvSpPr>
        <p:spPr>
          <a:xfrm>
            <a:off x="840663" y="3867786"/>
            <a:ext cx="691727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Note: the features tables may get recreated if the config or underlying data changes,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so can’t be relied upon as the historical record of what features were used for a given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model (use the matrices on disk for this instead!)</a:t>
            </a:r>
          </a:p>
        </p:txBody>
      </p:sp>
    </p:spTree>
    <p:extLst>
      <p:ext uri="{BB962C8B-B14F-4D97-AF65-F5344CB8AC3E}">
        <p14:creationId xmlns:p14="http://schemas.microsoft.com/office/powerpoint/2010/main" val="694775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BA1029A-2951-684D-A9EC-E23E2FCB59EB}"/>
              </a:ext>
            </a:extLst>
          </p:cNvPr>
          <p:cNvSpPr/>
          <p:nvPr/>
        </p:nvSpPr>
        <p:spPr>
          <a:xfrm>
            <a:off x="774551" y="1194099"/>
            <a:ext cx="7013985" cy="549715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Triage Outputs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17F385-77E7-B14F-969A-6F564F010FC0}"/>
              </a:ext>
            </a:extLst>
          </p:cNvPr>
          <p:cNvSpPr/>
          <p:nvPr/>
        </p:nvSpPr>
        <p:spPr>
          <a:xfrm>
            <a:off x="3960607" y="1990167"/>
            <a:ext cx="1280160" cy="710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C896A1-184A-0D41-B968-8169289DE998}"/>
              </a:ext>
            </a:extLst>
          </p:cNvPr>
          <p:cNvSpPr/>
          <p:nvPr/>
        </p:nvSpPr>
        <p:spPr>
          <a:xfrm>
            <a:off x="3960607" y="3431481"/>
            <a:ext cx="1280160" cy="710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predictions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A961085-AD94-B24B-BCEC-B3E1EDCF17CA}"/>
              </a:ext>
            </a:extLst>
          </p:cNvPr>
          <p:cNvSpPr txBox="1"/>
          <p:nvPr/>
        </p:nvSpPr>
        <p:spPr>
          <a:xfrm>
            <a:off x="3144853" y="1317179"/>
            <a:ext cx="2342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train/</a:t>
            </a:r>
            <a:r>
              <a:rPr lang="en-US" b="1" dirty="0" err="1"/>
              <a:t>test_results</a:t>
            </a:r>
            <a:r>
              <a:rPr lang="en-US" b="1" dirty="0"/>
              <a:t> schema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5EDAC8-E587-1440-B5AA-419F52A02843}"/>
              </a:ext>
            </a:extLst>
          </p:cNvPr>
          <p:cNvSpPr txBox="1"/>
          <p:nvPr/>
        </p:nvSpPr>
        <p:spPr>
          <a:xfrm>
            <a:off x="1731276" y="2051601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aggregated evaluation</a:t>
            </a:r>
          </a:p>
          <a:p>
            <a:r>
              <a:rPr lang="en-US" dirty="0">
                <a:solidFill>
                  <a:srgbClr val="7030A0"/>
                </a:solidFill>
              </a:rPr>
              <a:t>metrics (e.g., prec@100)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1A259E-9434-9743-B562-5CA55F73B994}"/>
              </a:ext>
            </a:extLst>
          </p:cNvPr>
          <p:cNvSpPr txBox="1"/>
          <p:nvPr/>
        </p:nvSpPr>
        <p:spPr>
          <a:xfrm>
            <a:off x="1681108" y="3524873"/>
            <a:ext cx="2154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entity-level model scores</a:t>
            </a:r>
          </a:p>
          <a:p>
            <a:r>
              <a:rPr lang="en-US" dirty="0">
                <a:solidFill>
                  <a:srgbClr val="7030A0"/>
                </a:solidFill>
              </a:rPr>
              <a:t>from each model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B36B4662-1810-044F-A707-969158BAAD50}"/>
              </a:ext>
            </a:extLst>
          </p:cNvPr>
          <p:cNvSpPr/>
          <p:nvPr/>
        </p:nvSpPr>
        <p:spPr>
          <a:xfrm>
            <a:off x="8122023" y="1212884"/>
            <a:ext cx="3977417" cy="22006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FD6E362-6F23-F346-940F-D6AF610A8D10}"/>
              </a:ext>
            </a:extLst>
          </p:cNvPr>
          <p:cNvSpPr txBox="1"/>
          <p:nvPr/>
        </p:nvSpPr>
        <p:spPr>
          <a:xfrm>
            <a:off x="9286991" y="1317179"/>
            <a:ext cx="1638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triage_metadata</a:t>
            </a:r>
            <a:endParaRPr lang="en-US" b="1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28924D0-E953-DE4E-9F67-F5C2B2EB9D12}"/>
              </a:ext>
            </a:extLst>
          </p:cNvPr>
          <p:cNvSpPr/>
          <p:nvPr/>
        </p:nvSpPr>
        <p:spPr>
          <a:xfrm>
            <a:off x="9466149" y="1773866"/>
            <a:ext cx="1280160" cy="710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40ED216-2B08-4247-8E1E-108D2C192B6E}"/>
              </a:ext>
            </a:extLst>
          </p:cNvPr>
          <p:cNvCxnSpPr>
            <a:cxnSpLocks/>
          </p:cNvCxnSpPr>
          <p:nvPr/>
        </p:nvCxnSpPr>
        <p:spPr>
          <a:xfrm flipH="1">
            <a:off x="5240767" y="2128869"/>
            <a:ext cx="4225382" cy="23050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16C9185-6FD5-6945-8508-3F6483BD60B9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5240767" y="2128869"/>
            <a:ext cx="4225382" cy="165761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8AEEBB6-2CA7-9942-B889-954D91781C63}"/>
              </a:ext>
            </a:extLst>
          </p:cNvPr>
          <p:cNvSpPr txBox="1"/>
          <p:nvPr/>
        </p:nvSpPr>
        <p:spPr>
          <a:xfrm>
            <a:off x="5931036" y="1968654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model_id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0CCE93C-59BF-8A4C-9188-FC76D8873DC3}"/>
              </a:ext>
            </a:extLst>
          </p:cNvPr>
          <p:cNvSpPr txBox="1"/>
          <p:nvPr/>
        </p:nvSpPr>
        <p:spPr>
          <a:xfrm rot="20470767">
            <a:off x="6221492" y="2881599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model_id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59A7599-BA48-7F46-8480-89D7F4512AFB}"/>
              </a:ext>
            </a:extLst>
          </p:cNvPr>
          <p:cNvSpPr/>
          <p:nvPr/>
        </p:nvSpPr>
        <p:spPr>
          <a:xfrm>
            <a:off x="3960607" y="4706365"/>
            <a:ext cx="1280160" cy="710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feature_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importances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F07EE89-089E-7043-AE24-0E45770A8BE2}"/>
              </a:ext>
            </a:extLst>
          </p:cNvPr>
          <p:cNvSpPr txBox="1"/>
          <p:nvPr/>
        </p:nvSpPr>
        <p:spPr>
          <a:xfrm>
            <a:off x="1797835" y="4677099"/>
            <a:ext cx="216277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standard / built-in feature</a:t>
            </a:r>
          </a:p>
          <a:p>
            <a:r>
              <a:rPr lang="en-US" dirty="0" err="1">
                <a:solidFill>
                  <a:srgbClr val="7030A0"/>
                </a:solidFill>
              </a:rPr>
              <a:t>importances</a:t>
            </a:r>
            <a:r>
              <a:rPr lang="en-US" dirty="0">
                <a:solidFill>
                  <a:srgbClr val="7030A0"/>
                </a:solidFill>
              </a:rPr>
              <a:t> (in the </a:t>
            </a:r>
          </a:p>
          <a:p>
            <a:r>
              <a:rPr lang="en-US" dirty="0" err="1">
                <a:solidFill>
                  <a:srgbClr val="7030A0"/>
                </a:solidFill>
              </a:rPr>
              <a:t>train_results</a:t>
            </a:r>
            <a:r>
              <a:rPr lang="en-US" dirty="0">
                <a:solidFill>
                  <a:srgbClr val="7030A0"/>
                </a:solidFill>
              </a:rPr>
              <a:t> schema)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B71892F-6428-9B41-B1D9-9F8DAAF0374C}"/>
              </a:ext>
            </a:extLst>
          </p:cNvPr>
          <p:cNvCxnSpPr>
            <a:cxnSpLocks/>
            <a:stCxn id="34" idx="1"/>
            <a:endCxn id="45" idx="3"/>
          </p:cNvCxnSpPr>
          <p:nvPr/>
        </p:nvCxnSpPr>
        <p:spPr>
          <a:xfrm flipH="1">
            <a:off x="5240767" y="2128869"/>
            <a:ext cx="4225382" cy="293249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5CA6D7-F5D5-554A-B67A-AFEF5364CB48}"/>
              </a:ext>
            </a:extLst>
          </p:cNvPr>
          <p:cNvSpPr txBox="1"/>
          <p:nvPr/>
        </p:nvSpPr>
        <p:spPr>
          <a:xfrm rot="19425162">
            <a:off x="6389304" y="3583252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model_id</a:t>
            </a:r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4C6CBC2-1A0E-9E40-B30C-4B9BD8BFDC09}"/>
              </a:ext>
            </a:extLst>
          </p:cNvPr>
          <p:cNvSpPr/>
          <p:nvPr/>
        </p:nvSpPr>
        <p:spPr>
          <a:xfrm>
            <a:off x="3960607" y="5878205"/>
            <a:ext cx="1280160" cy="710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prediction_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metadata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F5D1E684-04DE-FB49-A452-79F8AD036171}"/>
              </a:ext>
            </a:extLst>
          </p:cNvPr>
          <p:cNvSpPr/>
          <p:nvPr/>
        </p:nvSpPr>
        <p:spPr>
          <a:xfrm>
            <a:off x="8122023" y="4386386"/>
            <a:ext cx="3977417" cy="22006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531FF27-2CE0-4F45-87AA-864935E78BE5}"/>
              </a:ext>
            </a:extLst>
          </p:cNvPr>
          <p:cNvSpPr txBox="1"/>
          <p:nvPr/>
        </p:nvSpPr>
        <p:spPr>
          <a:xfrm>
            <a:off x="9466149" y="4490681"/>
            <a:ext cx="1289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on disk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EC7A943-1084-394A-B8D2-48A907DF66B4}"/>
              </a:ext>
            </a:extLst>
          </p:cNvPr>
          <p:cNvSpPr/>
          <p:nvPr/>
        </p:nvSpPr>
        <p:spPr>
          <a:xfrm>
            <a:off x="9466149" y="4947368"/>
            <a:ext cx="1280160" cy="710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matrices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655DF7C-91EB-804F-B088-809A580F1A47}"/>
              </a:ext>
            </a:extLst>
          </p:cNvPr>
          <p:cNvCxnSpPr>
            <a:cxnSpLocks/>
            <a:stCxn id="53" idx="1"/>
            <a:endCxn id="8" idx="3"/>
          </p:cNvCxnSpPr>
          <p:nvPr/>
        </p:nvCxnSpPr>
        <p:spPr>
          <a:xfrm flipH="1" flipV="1">
            <a:off x="5240767" y="3786484"/>
            <a:ext cx="4225382" cy="151588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5C477EC-C7F0-3948-ABCF-1D4C78DFC50F}"/>
              </a:ext>
            </a:extLst>
          </p:cNvPr>
          <p:cNvSpPr txBox="1"/>
          <p:nvPr/>
        </p:nvSpPr>
        <p:spPr>
          <a:xfrm>
            <a:off x="9427566" y="5839302"/>
            <a:ext cx="1358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csv files +</a:t>
            </a:r>
          </a:p>
          <a:p>
            <a:pPr algn="ctr"/>
            <a:r>
              <a:rPr lang="en-US" dirty="0" err="1">
                <a:solidFill>
                  <a:srgbClr val="7030A0"/>
                </a:solidFill>
              </a:rPr>
              <a:t>yaml</a:t>
            </a:r>
            <a:r>
              <a:rPr lang="en-US" dirty="0">
                <a:solidFill>
                  <a:srgbClr val="7030A0"/>
                </a:solidFill>
              </a:rPr>
              <a:t> metadata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ED973BB-AAAC-4047-84B1-2ABE9C01FFBC}"/>
              </a:ext>
            </a:extLst>
          </p:cNvPr>
          <p:cNvCxnSpPr>
            <a:cxnSpLocks/>
            <a:endCxn id="49" idx="3"/>
          </p:cNvCxnSpPr>
          <p:nvPr/>
        </p:nvCxnSpPr>
        <p:spPr>
          <a:xfrm flipH="1">
            <a:off x="5240767" y="2142733"/>
            <a:ext cx="4186799" cy="409047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725333B-8248-2D46-9BA3-9066D01CD8AB}"/>
              </a:ext>
            </a:extLst>
          </p:cNvPr>
          <p:cNvSpPr txBox="1"/>
          <p:nvPr/>
        </p:nvSpPr>
        <p:spPr>
          <a:xfrm rot="1307473">
            <a:off x="8213698" y="4694811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matrix_uuid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2273BC0-B9C8-E049-9C1C-E2ACB5EFCD44}"/>
              </a:ext>
            </a:extLst>
          </p:cNvPr>
          <p:cNvSpPr txBox="1"/>
          <p:nvPr/>
        </p:nvSpPr>
        <p:spPr>
          <a:xfrm rot="18980392">
            <a:off x="5640536" y="5002506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model_id</a:t>
            </a:r>
            <a:endParaRPr lang="en-US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AEFB69D-DEB8-7848-AB2B-75325B452086}"/>
              </a:ext>
            </a:extLst>
          </p:cNvPr>
          <p:cNvCxnSpPr>
            <a:cxnSpLocks/>
            <a:stCxn id="53" idx="1"/>
            <a:endCxn id="49" idx="3"/>
          </p:cNvCxnSpPr>
          <p:nvPr/>
        </p:nvCxnSpPr>
        <p:spPr>
          <a:xfrm flipH="1">
            <a:off x="5240767" y="5302371"/>
            <a:ext cx="4225382" cy="93083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33EE44A-5C64-BC4F-87A5-CF2B478BEF1E}"/>
              </a:ext>
            </a:extLst>
          </p:cNvPr>
          <p:cNvSpPr txBox="1"/>
          <p:nvPr/>
        </p:nvSpPr>
        <p:spPr>
          <a:xfrm rot="20796448">
            <a:off x="6239475" y="5546947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matrix_uuid</a:t>
            </a:r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A078934-8266-4F4C-86C9-2528E1123662}"/>
              </a:ext>
            </a:extLst>
          </p:cNvPr>
          <p:cNvSpPr txBox="1"/>
          <p:nvPr/>
        </p:nvSpPr>
        <p:spPr>
          <a:xfrm>
            <a:off x="2089874" y="5906730"/>
            <a:ext cx="1745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additional metadata</a:t>
            </a:r>
          </a:p>
          <a:p>
            <a:r>
              <a:rPr lang="en-US" dirty="0">
                <a:solidFill>
                  <a:srgbClr val="7030A0"/>
                </a:solidFill>
              </a:rPr>
              <a:t>about predictions</a:t>
            </a:r>
          </a:p>
        </p:txBody>
      </p:sp>
    </p:spTree>
    <p:extLst>
      <p:ext uri="{BB962C8B-B14F-4D97-AF65-F5344CB8AC3E}">
        <p14:creationId xmlns:p14="http://schemas.microsoft.com/office/powerpoint/2010/main" val="2019911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CEF5C3B-B7AD-1D48-9B56-CCB46D87ABF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A00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15925" y="2400207"/>
            <a:ext cx="11360150" cy="7620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General Q&amp;A</a:t>
            </a:r>
          </a:p>
        </p:txBody>
      </p:sp>
    </p:spTree>
    <p:extLst>
      <p:ext uri="{BB962C8B-B14F-4D97-AF65-F5344CB8AC3E}">
        <p14:creationId xmlns:p14="http://schemas.microsoft.com/office/powerpoint/2010/main" val="1800978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Defining Features in Triage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>Quick Tour of Triage Outputs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>General Q&amp;A</a:t>
            </a:r>
          </a:p>
        </p:txBody>
      </p:sp>
    </p:spTree>
    <p:extLst>
      <p:ext uri="{BB962C8B-B14F-4D97-AF65-F5344CB8AC3E}">
        <p14:creationId xmlns:p14="http://schemas.microsoft.com/office/powerpoint/2010/main" val="1533227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Features in Triage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sz="2800" dirty="0"/>
              <a:t>Motivating example: </a:t>
            </a:r>
          </a:p>
          <a:p>
            <a:pPr marL="76200" indent="0">
              <a:buNone/>
            </a:pPr>
            <a:endParaRPr lang="en-US" sz="2800" dirty="0"/>
          </a:p>
          <a:p>
            <a:pPr marL="76200" indent="0">
              <a:buNone/>
            </a:pPr>
            <a:r>
              <a:rPr lang="en-US" sz="2800" dirty="0"/>
              <a:t>Historical project fraction funded for a given </a:t>
            </a:r>
          </a:p>
          <a:p>
            <a:pPr marL="76200" indent="0">
              <a:buNone/>
            </a:pPr>
            <a:r>
              <a:rPr lang="en-US" sz="2800" dirty="0"/>
              <a:t>teacher in the donors choose setting</a:t>
            </a:r>
          </a:p>
        </p:txBody>
      </p:sp>
    </p:spTree>
    <p:extLst>
      <p:ext uri="{BB962C8B-B14F-4D97-AF65-F5344CB8AC3E}">
        <p14:creationId xmlns:p14="http://schemas.microsoft.com/office/powerpoint/2010/main" val="1005937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47210-B4BE-4047-93B4-3D7AA966D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in triage: Collate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D9112-B2A1-D142-B67C-41AA10739F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features are temporal aggregates, reflecting nature of data</a:t>
            </a:r>
            <a:br>
              <a:rPr lang="en-US" dirty="0"/>
            </a:br>
            <a:endParaRPr lang="en-US" dirty="0"/>
          </a:p>
          <a:p>
            <a:r>
              <a:rPr lang="en-US" dirty="0"/>
              <a:t>Need to specify what you’re using and when it was known</a:t>
            </a:r>
            <a:br>
              <a:rPr lang="en-US" dirty="0"/>
            </a:br>
            <a:endParaRPr lang="en-US" dirty="0"/>
          </a:p>
          <a:p>
            <a:r>
              <a:rPr lang="en-US" dirty="0"/>
              <a:t>Need to specify how you’ll handle missingness explicitly</a:t>
            </a:r>
            <a:br>
              <a:rPr lang="en-US" dirty="0"/>
            </a:br>
            <a:endParaRPr lang="en-US" dirty="0"/>
          </a:p>
          <a:p>
            <a:r>
              <a:rPr lang="en-US" dirty="0"/>
              <a:t>YAML structure can take a little getting used to, but powerful for specifying many aggregations over many time frames in compact format</a:t>
            </a:r>
          </a:p>
        </p:txBody>
      </p:sp>
    </p:spTree>
    <p:extLst>
      <p:ext uri="{BB962C8B-B14F-4D97-AF65-F5344CB8AC3E}">
        <p14:creationId xmlns:p14="http://schemas.microsoft.com/office/powerpoint/2010/main" val="460448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47210-B4BE-4047-93B4-3D7AA966D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in triage: Collate</a:t>
            </a:r>
          </a:p>
        </p:txBody>
      </p:sp>
      <p:pic>
        <p:nvPicPr>
          <p:cNvPr id="6" name="Google Shape;360;p31">
            <a:extLst>
              <a:ext uri="{FF2B5EF4-FFF2-40B4-BE49-F238E27FC236}">
                <a16:creationId xmlns:a16="http://schemas.microsoft.com/office/drawing/2014/main" id="{F639CF4D-F46A-4A46-9F18-B2A0130E6F2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8552" y="1475202"/>
            <a:ext cx="5464983" cy="507123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362;p31">
            <a:extLst>
              <a:ext uri="{FF2B5EF4-FFF2-40B4-BE49-F238E27FC236}">
                <a16:creationId xmlns:a16="http://schemas.microsoft.com/office/drawing/2014/main" id="{5FA8DA65-E5A6-8F45-BE0B-68902ECB02D6}"/>
              </a:ext>
            </a:extLst>
          </p:cNvPr>
          <p:cNvSpPr txBox="1"/>
          <p:nvPr/>
        </p:nvSpPr>
        <p:spPr>
          <a:xfrm>
            <a:off x="5870067" y="2525206"/>
            <a:ext cx="2575500" cy="6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Calibri"/>
                <a:ea typeface="Calibri"/>
                <a:cs typeface="Calibri"/>
                <a:sym typeface="Calibri"/>
              </a:rPr>
              <a:t>Several options for missing data</a:t>
            </a:r>
            <a:endParaRPr sz="2000" b="1"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" name="Google Shape;363;p31">
            <a:extLst>
              <a:ext uri="{FF2B5EF4-FFF2-40B4-BE49-F238E27FC236}">
                <a16:creationId xmlns:a16="http://schemas.microsoft.com/office/drawing/2014/main" id="{6529FA95-7C73-5B4C-B71F-2B0A41A3A50C}"/>
              </a:ext>
            </a:extLst>
          </p:cNvPr>
          <p:cNvCxnSpPr>
            <a:cxnSpLocks/>
          </p:cNvCxnSpPr>
          <p:nvPr/>
        </p:nvCxnSpPr>
        <p:spPr>
          <a:xfrm flipH="1">
            <a:off x="3064476" y="2879506"/>
            <a:ext cx="2843166" cy="677678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" name="Google Shape;364;p31">
            <a:extLst>
              <a:ext uri="{FF2B5EF4-FFF2-40B4-BE49-F238E27FC236}">
                <a16:creationId xmlns:a16="http://schemas.microsoft.com/office/drawing/2014/main" id="{FBC73B23-CE31-404F-B3DF-3C7B115315E5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3361038" y="2014434"/>
            <a:ext cx="2509029" cy="438403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" name="Google Shape;365;p31">
            <a:extLst>
              <a:ext uri="{FF2B5EF4-FFF2-40B4-BE49-F238E27FC236}">
                <a16:creationId xmlns:a16="http://schemas.microsoft.com/office/drawing/2014/main" id="{FDD009F4-010D-BD4C-9032-29B0D2C08419}"/>
              </a:ext>
            </a:extLst>
          </p:cNvPr>
          <p:cNvSpPr txBox="1"/>
          <p:nvPr/>
        </p:nvSpPr>
        <p:spPr>
          <a:xfrm>
            <a:off x="5870067" y="1777584"/>
            <a:ext cx="2826900" cy="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Calibri"/>
                <a:ea typeface="Calibri"/>
                <a:cs typeface="Calibri"/>
                <a:sym typeface="Calibri"/>
              </a:rPr>
              <a:t>Table or SQL snippet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" name="Google Shape;366;p31">
            <a:extLst>
              <a:ext uri="{FF2B5EF4-FFF2-40B4-BE49-F238E27FC236}">
                <a16:creationId xmlns:a16="http://schemas.microsoft.com/office/drawing/2014/main" id="{2F6DA084-2F60-7645-9E31-EE51047BDCE6}"/>
              </a:ext>
            </a:extLst>
          </p:cNvPr>
          <p:cNvCxnSpPr>
            <a:cxnSpLocks/>
          </p:cNvCxnSpPr>
          <p:nvPr/>
        </p:nvCxnSpPr>
        <p:spPr>
          <a:xfrm flipH="1">
            <a:off x="2483708" y="3897959"/>
            <a:ext cx="3423934" cy="72605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" name="Google Shape;367;p31">
            <a:extLst>
              <a:ext uri="{FF2B5EF4-FFF2-40B4-BE49-F238E27FC236}">
                <a16:creationId xmlns:a16="http://schemas.microsoft.com/office/drawing/2014/main" id="{F2AC1F08-9383-D24B-9D21-A11FD31E42F8}"/>
              </a:ext>
            </a:extLst>
          </p:cNvPr>
          <p:cNvSpPr txBox="1"/>
          <p:nvPr/>
        </p:nvSpPr>
        <p:spPr>
          <a:xfrm>
            <a:off x="5870066" y="3515384"/>
            <a:ext cx="2843165" cy="6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Calibri"/>
                <a:ea typeface="Calibri"/>
                <a:cs typeface="Calibri"/>
                <a:sym typeface="Calibri"/>
              </a:rPr>
              <a:t>Column or SQL snippet</a:t>
            </a:r>
            <a:endParaRPr sz="2000" b="1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Calibri"/>
                <a:ea typeface="Calibri"/>
                <a:cs typeface="Calibri"/>
                <a:sym typeface="Calibri"/>
              </a:rPr>
              <a:t>and aggregation function</a:t>
            </a:r>
            <a:endParaRPr sz="2000" b="1"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" name="Google Shape;368;p31">
            <a:extLst>
              <a:ext uri="{FF2B5EF4-FFF2-40B4-BE49-F238E27FC236}">
                <a16:creationId xmlns:a16="http://schemas.microsoft.com/office/drawing/2014/main" id="{A2EBC366-7C25-3B4D-9EC9-58C6705C2B40}"/>
              </a:ext>
            </a:extLst>
          </p:cNvPr>
          <p:cNvCxnSpPr/>
          <p:nvPr/>
        </p:nvCxnSpPr>
        <p:spPr>
          <a:xfrm flipH="1">
            <a:off x="5588667" y="5542102"/>
            <a:ext cx="609000" cy="1137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" name="Google Shape;369;p31">
            <a:extLst>
              <a:ext uri="{FF2B5EF4-FFF2-40B4-BE49-F238E27FC236}">
                <a16:creationId xmlns:a16="http://schemas.microsoft.com/office/drawing/2014/main" id="{DFCDACD2-5AB9-FB42-9E3E-61E65181D072}"/>
              </a:ext>
            </a:extLst>
          </p:cNvPr>
          <p:cNvSpPr txBox="1"/>
          <p:nvPr/>
        </p:nvSpPr>
        <p:spPr>
          <a:xfrm>
            <a:off x="6121467" y="5129452"/>
            <a:ext cx="2575500" cy="6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Calibri"/>
                <a:ea typeface="Calibri"/>
                <a:cs typeface="Calibri"/>
                <a:sym typeface="Calibri"/>
              </a:rPr>
              <a:t>Time frames for aggregation</a:t>
            </a:r>
            <a:endParaRPr sz="2000" b="1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0963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47210-B4BE-4047-93B4-3D7AA966D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in triage: Collate</a:t>
            </a:r>
          </a:p>
        </p:txBody>
      </p:sp>
      <p:pic>
        <p:nvPicPr>
          <p:cNvPr id="15" name="Google Shape;374;p32">
            <a:extLst>
              <a:ext uri="{FF2B5EF4-FFF2-40B4-BE49-F238E27FC236}">
                <a16:creationId xmlns:a16="http://schemas.microsoft.com/office/drawing/2014/main" id="{96658BB8-39C3-334B-8D4F-2527D220FB5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0638" y="1469856"/>
            <a:ext cx="4868561" cy="500733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376;p32">
            <a:extLst>
              <a:ext uri="{FF2B5EF4-FFF2-40B4-BE49-F238E27FC236}">
                <a16:creationId xmlns:a16="http://schemas.microsoft.com/office/drawing/2014/main" id="{8142FD36-EDCE-734D-8AD5-ACE3E58DF356}"/>
              </a:ext>
            </a:extLst>
          </p:cNvPr>
          <p:cNvSpPr txBox="1"/>
          <p:nvPr/>
        </p:nvSpPr>
        <p:spPr>
          <a:xfrm>
            <a:off x="5262595" y="2791281"/>
            <a:ext cx="2575500" cy="6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Calibri"/>
                <a:ea typeface="Calibri"/>
                <a:cs typeface="Calibri"/>
                <a:sym typeface="Calibri"/>
              </a:rPr>
              <a:t>Similar structure for categoricals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" name="Google Shape;377;p32">
            <a:extLst>
              <a:ext uri="{FF2B5EF4-FFF2-40B4-BE49-F238E27FC236}">
                <a16:creationId xmlns:a16="http://schemas.microsoft.com/office/drawing/2014/main" id="{D23696E0-1F1B-214A-B21A-E9C35A4E337C}"/>
              </a:ext>
            </a:extLst>
          </p:cNvPr>
          <p:cNvCxnSpPr>
            <a:cxnSpLocks/>
          </p:cNvCxnSpPr>
          <p:nvPr/>
        </p:nvCxnSpPr>
        <p:spPr>
          <a:xfrm flipH="1">
            <a:off x="2724670" y="3145581"/>
            <a:ext cx="2575500" cy="60575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" name="Google Shape;378;p32">
            <a:extLst>
              <a:ext uri="{FF2B5EF4-FFF2-40B4-BE49-F238E27FC236}">
                <a16:creationId xmlns:a16="http://schemas.microsoft.com/office/drawing/2014/main" id="{441C19BB-6061-3249-9980-AF2EC0D1FA70}"/>
              </a:ext>
            </a:extLst>
          </p:cNvPr>
          <p:cNvCxnSpPr>
            <a:cxnSpLocks/>
          </p:cNvCxnSpPr>
          <p:nvPr/>
        </p:nvCxnSpPr>
        <p:spPr>
          <a:xfrm flipH="1">
            <a:off x="3793524" y="4133906"/>
            <a:ext cx="1506646" cy="311925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" name="Google Shape;379;p32">
            <a:extLst>
              <a:ext uri="{FF2B5EF4-FFF2-40B4-BE49-F238E27FC236}">
                <a16:creationId xmlns:a16="http://schemas.microsoft.com/office/drawing/2014/main" id="{7BBE3A5B-371F-5F47-AB13-3C53804B9A02}"/>
              </a:ext>
            </a:extLst>
          </p:cNvPr>
          <p:cNvSpPr txBox="1"/>
          <p:nvPr/>
        </p:nvSpPr>
        <p:spPr>
          <a:xfrm>
            <a:off x="5262595" y="3751331"/>
            <a:ext cx="3016432" cy="6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Calibri"/>
                <a:ea typeface="Calibri"/>
                <a:cs typeface="Calibri"/>
                <a:sym typeface="Calibri"/>
              </a:rPr>
              <a:t>Specify categorical values by hand or query</a:t>
            </a:r>
            <a:endParaRPr sz="2000" b="1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0843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47210-B4BE-4047-93B4-3D7AA966D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Collate: Naming Conventions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D9112-B2A1-D142-B67C-41AA10739F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For aggregates:</a:t>
            </a:r>
          </a:p>
          <a:p>
            <a:pPr marL="76200" indent="0">
              <a:buNone/>
            </a:pPr>
            <a:r>
              <a:rPr lang="en-US" b="0" i="0" dirty="0">
                <a:solidFill>
                  <a:srgbClr val="8A0002"/>
                </a:solidFill>
                <a:effectLst/>
                <a:latin typeface="Menlo" panose="020B0609030804020204" pitchFamily="49" charset="0"/>
              </a:rPr>
              <a:t>{prefix}_</a:t>
            </a:r>
            <a:r>
              <a:rPr lang="en-US" b="0" i="0" dirty="0" err="1">
                <a:solidFill>
                  <a:srgbClr val="8A0002"/>
                </a:solidFill>
                <a:effectLst/>
                <a:latin typeface="Menlo" panose="020B0609030804020204" pitchFamily="49" charset="0"/>
              </a:rPr>
              <a:t>entity_id</a:t>
            </a:r>
            <a:r>
              <a:rPr lang="en-US" b="0" i="0" dirty="0">
                <a:solidFill>
                  <a:srgbClr val="8A0002"/>
                </a:solidFill>
                <a:effectLst/>
                <a:latin typeface="Menlo" panose="020B0609030804020204" pitchFamily="49" charset="0"/>
              </a:rPr>
              <a:t>_{interval}_{quantity}_{metric}</a:t>
            </a:r>
          </a:p>
          <a:p>
            <a:pPr marL="76200" indent="0">
              <a:buNone/>
            </a:pPr>
            <a:endParaRPr lang="en-US" dirty="0">
              <a:solidFill>
                <a:srgbClr val="8A0002"/>
              </a:solidFill>
              <a:latin typeface="Menlo" panose="020B0609030804020204" pitchFamily="49" charset="0"/>
            </a:endParaRPr>
          </a:p>
          <a:p>
            <a:pPr marL="76200" indent="0">
              <a:buNone/>
            </a:pPr>
            <a:endParaRPr lang="en-US" dirty="0">
              <a:solidFill>
                <a:srgbClr val="8A0002"/>
              </a:solidFill>
              <a:latin typeface="Menlo" panose="020B0609030804020204" pitchFamily="49" charset="0"/>
            </a:endParaRPr>
          </a:p>
          <a:p>
            <a:pPr marL="76200" indent="0">
              <a:buNone/>
            </a:pPr>
            <a:r>
              <a:rPr lang="en-US" dirty="0"/>
              <a:t>For </a:t>
            </a:r>
            <a:r>
              <a:rPr lang="en-US" dirty="0" err="1"/>
              <a:t>categoricals</a:t>
            </a:r>
            <a:r>
              <a:rPr lang="en-US" dirty="0"/>
              <a:t>:</a:t>
            </a:r>
          </a:p>
          <a:p>
            <a:pPr marL="76200" indent="0">
              <a:buNone/>
            </a:pPr>
            <a:r>
              <a:rPr lang="en-US" b="0" i="0" dirty="0">
                <a:solidFill>
                  <a:srgbClr val="8A0002"/>
                </a:solidFill>
                <a:effectLst/>
                <a:latin typeface="Menlo" panose="020B0609030804020204" pitchFamily="49" charset="0"/>
              </a:rPr>
              <a:t>{prefix}_</a:t>
            </a:r>
            <a:r>
              <a:rPr lang="en-US" b="0" i="0" dirty="0" err="1">
                <a:solidFill>
                  <a:srgbClr val="8A0002"/>
                </a:solidFill>
                <a:effectLst/>
                <a:latin typeface="Menlo" panose="020B0609030804020204" pitchFamily="49" charset="0"/>
              </a:rPr>
              <a:t>entity_id</a:t>
            </a:r>
            <a:r>
              <a:rPr lang="en-US" b="0" i="0" dirty="0">
                <a:solidFill>
                  <a:srgbClr val="8A0002"/>
                </a:solidFill>
                <a:effectLst/>
                <a:latin typeface="Menlo" panose="020B0609030804020204" pitchFamily="49" charset="0"/>
              </a:rPr>
              <a:t>_{interval}_{quantity}_{value}_{metric}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182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47210-B4BE-4047-93B4-3D7AA966D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Collate: Naming Conventions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D9112-B2A1-D142-B67C-41AA10739F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For aggregates:</a:t>
            </a:r>
          </a:p>
          <a:p>
            <a:pPr marL="76200" indent="0">
              <a:buNone/>
            </a:pPr>
            <a:r>
              <a:rPr lang="en-US" b="0" i="0" dirty="0">
                <a:solidFill>
                  <a:srgbClr val="8A0002"/>
                </a:solidFill>
                <a:effectLst/>
                <a:latin typeface="Menlo" panose="020B0609030804020204" pitchFamily="49" charset="0"/>
              </a:rPr>
              <a:t>{prefix}_</a:t>
            </a:r>
            <a:r>
              <a:rPr lang="en-US" b="0" i="0" dirty="0" err="1">
                <a:solidFill>
                  <a:srgbClr val="8A0002"/>
                </a:solidFill>
                <a:effectLst/>
                <a:latin typeface="Menlo" panose="020B0609030804020204" pitchFamily="49" charset="0"/>
              </a:rPr>
              <a:t>entity_id</a:t>
            </a:r>
            <a:r>
              <a:rPr lang="en-US" b="0" i="0" dirty="0">
                <a:solidFill>
                  <a:srgbClr val="8A0002"/>
                </a:solidFill>
                <a:effectLst/>
                <a:latin typeface="Menlo" panose="020B0609030804020204" pitchFamily="49" charset="0"/>
              </a:rPr>
              <a:t>_{interval}_{quantity}_{metric}</a:t>
            </a:r>
          </a:p>
          <a:p>
            <a:pPr marL="76200" indent="0">
              <a:buNone/>
            </a:pPr>
            <a:endParaRPr lang="en-US" dirty="0">
              <a:solidFill>
                <a:srgbClr val="8A0002"/>
              </a:solidFill>
              <a:latin typeface="Menlo" panose="020B0609030804020204" pitchFamily="49" charset="0"/>
            </a:endParaRPr>
          </a:p>
          <a:p>
            <a:pPr marL="76200" indent="0">
              <a:buNone/>
            </a:pPr>
            <a:endParaRPr lang="en-US" dirty="0">
              <a:solidFill>
                <a:srgbClr val="8A0002"/>
              </a:solidFill>
              <a:latin typeface="Menlo" panose="020B0609030804020204" pitchFamily="49" charset="0"/>
            </a:endParaRPr>
          </a:p>
          <a:p>
            <a:pPr marL="76200" indent="0">
              <a:buNone/>
            </a:pPr>
            <a:r>
              <a:rPr lang="en-US" dirty="0"/>
              <a:t>For </a:t>
            </a:r>
            <a:r>
              <a:rPr lang="en-US" dirty="0" err="1"/>
              <a:t>categoricals</a:t>
            </a:r>
            <a:r>
              <a:rPr lang="en-US" dirty="0"/>
              <a:t>:</a:t>
            </a:r>
          </a:p>
          <a:p>
            <a:pPr marL="76200" indent="0">
              <a:buNone/>
            </a:pPr>
            <a:r>
              <a:rPr lang="en-US" b="0" i="0" dirty="0">
                <a:solidFill>
                  <a:srgbClr val="8A0002"/>
                </a:solidFill>
                <a:effectLst/>
                <a:latin typeface="Menlo" panose="020B0609030804020204" pitchFamily="49" charset="0"/>
              </a:rPr>
              <a:t>{prefix}_</a:t>
            </a:r>
            <a:r>
              <a:rPr lang="en-US" b="0" i="0" dirty="0" err="1">
                <a:solidFill>
                  <a:srgbClr val="8A0002"/>
                </a:solidFill>
                <a:effectLst/>
                <a:latin typeface="Menlo" panose="020B0609030804020204" pitchFamily="49" charset="0"/>
              </a:rPr>
              <a:t>entity_id</a:t>
            </a:r>
            <a:r>
              <a:rPr lang="en-US" b="0" i="0" dirty="0">
                <a:solidFill>
                  <a:srgbClr val="8A0002"/>
                </a:solidFill>
                <a:effectLst/>
                <a:latin typeface="Menlo" panose="020B0609030804020204" pitchFamily="49" charset="0"/>
              </a:rPr>
              <a:t>_{interval}_{quantity}_{value}_{metric}</a:t>
            </a:r>
            <a:br>
              <a:rPr lang="en-US" dirty="0"/>
            </a:br>
            <a:endParaRPr lang="en-US" dirty="0"/>
          </a:p>
        </p:txBody>
      </p:sp>
      <p:sp>
        <p:nvSpPr>
          <p:cNvPr id="4" name="Google Shape;376;p32">
            <a:extLst>
              <a:ext uri="{FF2B5EF4-FFF2-40B4-BE49-F238E27FC236}">
                <a16:creationId xmlns:a16="http://schemas.microsoft.com/office/drawing/2014/main" id="{0861BD14-5019-3446-BB19-489B97803546}"/>
              </a:ext>
            </a:extLst>
          </p:cNvPr>
          <p:cNvSpPr txBox="1"/>
          <p:nvPr/>
        </p:nvSpPr>
        <p:spPr>
          <a:xfrm>
            <a:off x="5251837" y="5131783"/>
            <a:ext cx="3182158" cy="1129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Important note: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Even </a:t>
            </a:r>
            <a:r>
              <a:rPr lang="en" sz="2000" b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categoricals</a:t>
            </a:r>
            <a:r>
              <a:rPr lang="en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need to be aggregated over time!</a:t>
            </a:r>
            <a:endParaRPr sz="2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" name="Google Shape;377;p32">
            <a:extLst>
              <a:ext uri="{FF2B5EF4-FFF2-40B4-BE49-F238E27FC236}">
                <a16:creationId xmlns:a16="http://schemas.microsoft.com/office/drawing/2014/main" id="{22750E78-1A72-D24F-9AE1-0FC392DACB40}"/>
              </a:ext>
            </a:extLst>
          </p:cNvPr>
          <p:cNvCxnSpPr>
            <a:cxnSpLocks/>
          </p:cNvCxnSpPr>
          <p:nvPr/>
        </p:nvCxnSpPr>
        <p:spPr>
          <a:xfrm flipH="1" flipV="1">
            <a:off x="4765638" y="4152452"/>
            <a:ext cx="523774" cy="1333631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964881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47210-B4BE-4047-93B4-3D7AA966D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Collate: Some Examples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D9112-B2A1-D142-B67C-41AA10739F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8A000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Days between inspection cases in San Jose</a:t>
            </a:r>
            <a:br>
              <a:rPr lang="en-US" dirty="0">
                <a:solidFill>
                  <a:srgbClr val="8A0002"/>
                </a:solidFill>
              </a:rPr>
            </a:br>
            <a:endParaRPr lang="en-US" dirty="0">
              <a:solidFill>
                <a:srgbClr val="8A0002"/>
              </a:solidFill>
            </a:endParaRPr>
          </a:p>
          <a:p>
            <a:r>
              <a:rPr lang="en-US" dirty="0">
                <a:solidFill>
                  <a:srgbClr val="8A000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Vaccine History and </a:t>
            </a:r>
            <a:r>
              <a:rPr lang="en-US" dirty="0" err="1">
                <a:solidFill>
                  <a:srgbClr val="8A000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Categoricals</a:t>
            </a:r>
            <a:r>
              <a:rPr lang="en-US" dirty="0">
                <a:solidFill>
                  <a:srgbClr val="8A000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from CSF</a:t>
            </a:r>
            <a:br>
              <a:rPr lang="en-US" dirty="0">
                <a:solidFill>
                  <a:srgbClr val="8A0002"/>
                </a:solidFill>
              </a:rPr>
            </a:br>
            <a:endParaRPr lang="en-US" dirty="0">
              <a:solidFill>
                <a:srgbClr val="8A0002"/>
              </a:solidFill>
            </a:endParaRPr>
          </a:p>
          <a:p>
            <a:r>
              <a:rPr lang="en-US" dirty="0">
                <a:solidFill>
                  <a:srgbClr val="8A000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Case Info from LA (multiple aggregates)</a:t>
            </a:r>
            <a:br>
              <a:rPr lang="en-US" dirty="0">
                <a:solidFill>
                  <a:srgbClr val="8A0002"/>
                </a:solidFill>
              </a:rPr>
            </a:br>
            <a:endParaRPr lang="en-US" dirty="0">
              <a:solidFill>
                <a:srgbClr val="8A0002"/>
              </a:solidFill>
            </a:endParaRPr>
          </a:p>
          <a:p>
            <a:r>
              <a:rPr lang="en-US" dirty="0">
                <a:solidFill>
                  <a:srgbClr val="8A000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Days since last event in LA (using collate date)</a:t>
            </a:r>
            <a:endParaRPr lang="en-US" dirty="0">
              <a:solidFill>
                <a:srgbClr val="8A00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15627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11129</TotalTime>
  <Words>701</Words>
  <Application>Microsoft Macintosh PowerPoint</Application>
  <PresentationFormat>Widescreen</PresentationFormat>
  <Paragraphs>151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Courier</vt:lpstr>
      <vt:lpstr>Menlo</vt:lpstr>
      <vt:lpstr>Simple Light</vt:lpstr>
      <vt:lpstr>PowerPoint Presentation</vt:lpstr>
      <vt:lpstr>Plan For Today</vt:lpstr>
      <vt:lpstr>Defining Features in Triage</vt:lpstr>
      <vt:lpstr>Features in triage: Collate</vt:lpstr>
      <vt:lpstr>Features in triage: Collate</vt:lpstr>
      <vt:lpstr>Features in triage: Collate</vt:lpstr>
      <vt:lpstr>Collate: Naming Conventions</vt:lpstr>
      <vt:lpstr>Collate: Naming Conventions</vt:lpstr>
      <vt:lpstr>Collate: Some Examples</vt:lpstr>
      <vt:lpstr>Collate: Some Considerations</vt:lpstr>
      <vt:lpstr>Triage Outputs</vt:lpstr>
      <vt:lpstr>Triage Outputs</vt:lpstr>
      <vt:lpstr>Triage Outputs</vt:lpstr>
      <vt:lpstr>Triage Outputs</vt:lpstr>
      <vt:lpstr>General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Kit Rodolfa</cp:lastModifiedBy>
  <cp:revision>87</cp:revision>
  <dcterms:created xsi:type="dcterms:W3CDTF">2020-01-14T19:43:43Z</dcterms:created>
  <dcterms:modified xsi:type="dcterms:W3CDTF">2022-10-28T01:02:48Z</dcterms:modified>
</cp:coreProperties>
</file>