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498" r:id="rId3"/>
    <p:sldId id="506" r:id="rId4"/>
    <p:sldId id="505" r:id="rId5"/>
    <p:sldId id="500" r:id="rId6"/>
    <p:sldId id="501" r:id="rId7"/>
    <p:sldId id="507" r:id="rId8"/>
    <p:sldId id="514" r:id="rId9"/>
    <p:sldId id="513" r:id="rId10"/>
    <p:sldId id="515" r:id="rId11"/>
    <p:sldId id="508" r:id="rId12"/>
    <p:sldId id="510" r:id="rId13"/>
    <p:sldId id="511" r:id="rId14"/>
    <p:sldId id="512" r:id="rId15"/>
    <p:sldId id="50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2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63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5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CSF-vaccination/blob/master/src/triage/triage_configs/mmr_12_12.yaml#L110" TargetMode="External"/><Relationship Id="rId2" Type="http://schemas.openxmlformats.org/officeDocument/2006/relationships/hyperlink" Target="https://github.com/dssg/san_jose_housing/blob/master/config/features/mh_events.yaml#L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ssg/la_prosecutor/blob/master/config/features/days_since.yaml#L2" TargetMode="External"/><Relationship Id="rId4" Type="http://schemas.openxmlformats.org/officeDocument/2006/relationships/hyperlink" Target="https://github.com/dssg/la_prosecutor/blob/master/config/features/case_info.yaml#L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Triage Overview + Q&amp;A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Collate: Some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4971743"/>
          </a:xfrm>
        </p:spPr>
        <p:txBody>
          <a:bodyPr/>
          <a:lstStyle/>
          <a:p>
            <a:r>
              <a:rPr lang="en-US" dirty="0"/>
              <a:t>No built-in way to do “most recent value” (might need to pre-compute)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Single/identical values still considered aggregates (can just take “max”)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Categoricals</a:t>
            </a:r>
            <a:r>
              <a:rPr lang="en-US" dirty="0"/>
              <a:t> get aggregated, too (one-hot encoded first)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Postgres column length limits / truncation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specify imputation strategy for all features (can do at aggregate-level)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want to pre-compute especially computationally expensive features</a:t>
            </a:r>
          </a:p>
        </p:txBody>
      </p:sp>
    </p:spTree>
    <p:extLst>
      <p:ext uri="{BB962C8B-B14F-4D97-AF65-F5344CB8AC3E}">
        <p14:creationId xmlns:p14="http://schemas.microsoft.com/office/powerpoint/2010/main" val="18690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Outputs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4971743"/>
          </a:xfrm>
        </p:spPr>
        <p:txBody>
          <a:bodyPr/>
          <a:lstStyle/>
          <a:p>
            <a:r>
              <a:rPr lang="en-US" sz="2800" dirty="0"/>
              <a:t>What’s on disk?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Log Files (very useful!)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Model Objects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Matrices</a:t>
            </a:r>
            <a:br>
              <a:rPr lang="en-US" sz="2300" dirty="0"/>
            </a:br>
            <a:endParaRPr lang="en-US" sz="2300" dirty="0"/>
          </a:p>
          <a:p>
            <a:r>
              <a:rPr lang="en-US" sz="2800" dirty="0"/>
              <a:t>What’s in the database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Metadata about runs, model groups, models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Cohort and label tables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Features and matrix (entity/date) tables (</a:t>
            </a:r>
            <a:r>
              <a:rPr lang="en-US" sz="2300" dirty="0">
                <a:solidFill>
                  <a:srgbClr val="C00000"/>
                </a:solidFill>
              </a:rPr>
              <a:t>warning: not persistent!</a:t>
            </a:r>
            <a:r>
              <a:rPr lang="en-US" sz="23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Aggregated results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Individual-level predictions (when using </a:t>
            </a:r>
            <a:r>
              <a:rPr lang="en-US" sz="1800" dirty="0" err="1">
                <a:latin typeface="Courier" pitchFamily="2" charset="0"/>
              </a:rPr>
              <a:t>save_predictions</a:t>
            </a:r>
            <a:r>
              <a:rPr lang="en-US" sz="1800" dirty="0">
                <a:latin typeface="Courier" pitchFamily="2" charset="0"/>
              </a:rPr>
              <a:t>=True</a:t>
            </a:r>
            <a:r>
              <a:rPr lang="en-US" sz="2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625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BA1029A-2951-684D-A9EC-E23E2FCB59EB}"/>
              </a:ext>
            </a:extLst>
          </p:cNvPr>
          <p:cNvSpPr/>
          <p:nvPr/>
        </p:nvSpPr>
        <p:spPr>
          <a:xfrm>
            <a:off x="774551" y="1194099"/>
            <a:ext cx="7013985" cy="54541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Outputs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50927-F65B-154E-9E40-9809233A0064}"/>
              </a:ext>
            </a:extLst>
          </p:cNvPr>
          <p:cNvSpPr/>
          <p:nvPr/>
        </p:nvSpPr>
        <p:spPr>
          <a:xfrm>
            <a:off x="1108038" y="1990167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triage_runs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7F385-77E7-B14F-969A-6F564F010FC0}"/>
              </a:ext>
            </a:extLst>
          </p:cNvPr>
          <p:cNvSpPr/>
          <p:nvPr/>
        </p:nvSpPr>
        <p:spPr>
          <a:xfrm>
            <a:off x="3960607" y="1990167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experiment_models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C896A1-184A-0D41-B968-8169289DE998}"/>
              </a:ext>
            </a:extLst>
          </p:cNvPr>
          <p:cNvSpPr/>
          <p:nvPr/>
        </p:nvSpPr>
        <p:spPr>
          <a:xfrm>
            <a:off x="3960607" y="3431481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9D745D-14B3-6E44-8C2C-D7488623EC73}"/>
              </a:ext>
            </a:extLst>
          </p:cNvPr>
          <p:cNvSpPr/>
          <p:nvPr/>
        </p:nvSpPr>
        <p:spPr>
          <a:xfrm>
            <a:off x="3913094" y="5068437"/>
            <a:ext cx="1375186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model_groups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E73384-CF34-6042-8877-9C28D61A40A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388198" y="2345170"/>
            <a:ext cx="15724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7D4B9D-C376-A049-B395-16075A5EDB6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600687" y="2700172"/>
            <a:ext cx="0" cy="7313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110AC0-7BBC-7E4C-97FC-BC99531147E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600687" y="4141486"/>
            <a:ext cx="0" cy="9269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204872-FAEF-2042-A00E-692D313CED14}"/>
              </a:ext>
            </a:extLst>
          </p:cNvPr>
          <p:cNvSpPr txBox="1"/>
          <p:nvPr/>
        </p:nvSpPr>
        <p:spPr>
          <a:xfrm>
            <a:off x="2709370" y="203739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run_hash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BC6094-7840-AB4B-BF1F-977E225DF73F}"/>
              </a:ext>
            </a:extLst>
          </p:cNvPr>
          <p:cNvSpPr txBox="1"/>
          <p:nvPr/>
        </p:nvSpPr>
        <p:spPr>
          <a:xfrm>
            <a:off x="2403771" y="2358023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experiment_hash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2CF7C-FA14-3845-A707-56C8EFC0F52D}"/>
              </a:ext>
            </a:extLst>
          </p:cNvPr>
          <p:cNvSpPr txBox="1"/>
          <p:nvPr/>
        </p:nvSpPr>
        <p:spPr>
          <a:xfrm>
            <a:off x="4592241" y="2855870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model_hash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889536-2352-664E-B5D4-E56423453D1B}"/>
              </a:ext>
            </a:extLst>
          </p:cNvPr>
          <p:cNvSpPr txBox="1"/>
          <p:nvPr/>
        </p:nvSpPr>
        <p:spPr>
          <a:xfrm>
            <a:off x="4592241" y="4405657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model_group_id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961085-AD94-B24B-BCEC-B3E1EDCF17CA}"/>
              </a:ext>
            </a:extLst>
          </p:cNvPr>
          <p:cNvSpPr txBox="1"/>
          <p:nvPr/>
        </p:nvSpPr>
        <p:spPr>
          <a:xfrm>
            <a:off x="3144853" y="1317179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triage_metadata</a:t>
            </a:r>
            <a:r>
              <a:rPr lang="en-US" b="1" dirty="0"/>
              <a:t> schema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AAB16C-AAD5-F44D-B567-0E6D701D16AF}"/>
              </a:ext>
            </a:extLst>
          </p:cNvPr>
          <p:cNvSpPr txBox="1"/>
          <p:nvPr/>
        </p:nvSpPr>
        <p:spPr>
          <a:xfrm>
            <a:off x="969700" y="2890319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info about every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time you run triage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5EDAC8-E587-1440-B5AA-419F52A02843}"/>
              </a:ext>
            </a:extLst>
          </p:cNvPr>
          <p:cNvSpPr txBox="1"/>
          <p:nvPr/>
        </p:nvSpPr>
        <p:spPr>
          <a:xfrm>
            <a:off x="5561941" y="2092073"/>
            <a:ext cx="205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maps from experiments</a:t>
            </a:r>
          </a:p>
          <a:p>
            <a:r>
              <a:rPr lang="en-US" dirty="0">
                <a:solidFill>
                  <a:srgbClr val="7030A0"/>
                </a:solidFill>
              </a:rPr>
              <a:t>to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1A259E-9434-9743-B562-5CA55F73B994}"/>
              </a:ext>
            </a:extLst>
          </p:cNvPr>
          <p:cNvSpPr txBox="1"/>
          <p:nvPr/>
        </p:nvSpPr>
        <p:spPr>
          <a:xfrm>
            <a:off x="5785562" y="3524873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models trained on a </a:t>
            </a:r>
          </a:p>
          <a:p>
            <a:r>
              <a:rPr lang="en-US" dirty="0">
                <a:solidFill>
                  <a:srgbClr val="7030A0"/>
                </a:solidFill>
              </a:rPr>
              <a:t>specific training set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36B4662-1810-044F-A707-969158BAAD50}"/>
              </a:ext>
            </a:extLst>
          </p:cNvPr>
          <p:cNvSpPr/>
          <p:nvPr/>
        </p:nvSpPr>
        <p:spPr>
          <a:xfrm>
            <a:off x="8122023" y="1212884"/>
            <a:ext cx="3977417" cy="54353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6E362-6F23-F346-940F-D6AF610A8D10}"/>
              </a:ext>
            </a:extLst>
          </p:cNvPr>
          <p:cNvSpPr txBox="1"/>
          <p:nvPr/>
        </p:nvSpPr>
        <p:spPr>
          <a:xfrm>
            <a:off x="9466149" y="1317179"/>
            <a:ext cx="1289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 disk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8924D0-E953-DE4E-9F67-F5C2B2EB9D12}"/>
              </a:ext>
            </a:extLst>
          </p:cNvPr>
          <p:cNvSpPr/>
          <p:nvPr/>
        </p:nvSpPr>
        <p:spPr>
          <a:xfrm>
            <a:off x="9466149" y="1773866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objects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4E56BC-3D4F-5D4A-9699-15C53C75FC55}"/>
              </a:ext>
            </a:extLst>
          </p:cNvPr>
          <p:cNvCxnSpPr>
            <a:cxnSpLocks/>
            <a:stCxn id="34" idx="1"/>
            <a:endCxn id="23" idx="3"/>
          </p:cNvCxnSpPr>
          <p:nvPr/>
        </p:nvCxnSpPr>
        <p:spPr>
          <a:xfrm flipH="1">
            <a:off x="5751533" y="2128869"/>
            <a:ext cx="3714616" cy="8808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2D29DF-29B4-AE46-840E-50A7C439CF5E}"/>
              </a:ext>
            </a:extLst>
          </p:cNvPr>
          <p:cNvSpPr txBox="1"/>
          <p:nvPr/>
        </p:nvSpPr>
        <p:spPr>
          <a:xfrm>
            <a:off x="9108566" y="2665800"/>
            <a:ext cx="1996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7030A0"/>
                </a:solidFill>
              </a:rPr>
              <a:t>joblib</a:t>
            </a:r>
            <a:r>
              <a:rPr lang="en-US" dirty="0">
                <a:solidFill>
                  <a:srgbClr val="7030A0"/>
                </a:solidFill>
              </a:rPr>
              <a:t> pickles of trained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model objects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36661B-C846-0742-9007-A017996DD7B5}"/>
              </a:ext>
            </a:extLst>
          </p:cNvPr>
          <p:cNvSpPr txBox="1"/>
          <p:nvPr/>
        </p:nvSpPr>
        <p:spPr>
          <a:xfrm>
            <a:off x="5786471" y="4977605"/>
            <a:ext cx="16946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 model type + </a:t>
            </a:r>
          </a:p>
          <a:p>
            <a:r>
              <a:rPr lang="en-US" dirty="0">
                <a:solidFill>
                  <a:srgbClr val="7030A0"/>
                </a:solidFill>
              </a:rPr>
              <a:t>hyperparameter +</a:t>
            </a:r>
          </a:p>
          <a:p>
            <a:r>
              <a:rPr lang="en-US" dirty="0">
                <a:solidFill>
                  <a:srgbClr val="7030A0"/>
                </a:solidFill>
              </a:rPr>
              <a:t>other params (e.g.,</a:t>
            </a:r>
          </a:p>
          <a:p>
            <a:r>
              <a:rPr lang="en-US" dirty="0">
                <a:solidFill>
                  <a:srgbClr val="7030A0"/>
                </a:solidFill>
              </a:rPr>
              <a:t>features, training</a:t>
            </a:r>
          </a:p>
          <a:p>
            <a:r>
              <a:rPr lang="en-US" dirty="0">
                <a:solidFill>
                  <a:srgbClr val="7030A0"/>
                </a:solidFill>
              </a:rPr>
              <a:t>history, </a:t>
            </a:r>
            <a:r>
              <a:rPr lang="en-US" dirty="0" err="1">
                <a:solidFill>
                  <a:srgbClr val="7030A0"/>
                </a:solidFill>
              </a:rPr>
              <a:t>etc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ED4E11-A0FB-7843-B7DA-14FDCBA2E7A0}"/>
              </a:ext>
            </a:extLst>
          </p:cNvPr>
          <p:cNvSpPr/>
          <p:nvPr/>
        </p:nvSpPr>
        <p:spPr>
          <a:xfrm>
            <a:off x="1108038" y="4337239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125CA-5DEA-5142-BE4F-8ABB754A2264}"/>
              </a:ext>
            </a:extLst>
          </p:cNvPr>
          <p:cNvSpPr txBox="1"/>
          <p:nvPr/>
        </p:nvSpPr>
        <p:spPr>
          <a:xfrm>
            <a:off x="863102" y="5123365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stores your full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config + parameters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CA3C71-6A32-F440-80E7-7541112F48FA}"/>
              </a:ext>
            </a:extLst>
          </p:cNvPr>
          <p:cNvCxnSpPr>
            <a:cxnSpLocks/>
            <a:stCxn id="40" idx="3"/>
            <a:endCxn id="22" idx="2"/>
          </p:cNvCxnSpPr>
          <p:nvPr/>
        </p:nvCxnSpPr>
        <p:spPr>
          <a:xfrm flipV="1">
            <a:off x="2388198" y="2665800"/>
            <a:ext cx="793991" cy="20264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421E924-3F35-6C47-AD5E-64A6FF347811}"/>
              </a:ext>
            </a:extLst>
          </p:cNvPr>
          <p:cNvSpPr/>
          <p:nvPr/>
        </p:nvSpPr>
        <p:spPr>
          <a:xfrm>
            <a:off x="9466149" y="4603137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matrices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F827C6-1CAF-C947-9423-BD52C71002CC}"/>
              </a:ext>
            </a:extLst>
          </p:cNvPr>
          <p:cNvSpPr txBox="1"/>
          <p:nvPr/>
        </p:nvSpPr>
        <p:spPr>
          <a:xfrm>
            <a:off x="9427566" y="5495071"/>
            <a:ext cx="1358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csv files +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yaml</a:t>
            </a:r>
            <a:r>
              <a:rPr lang="en-US" dirty="0">
                <a:solidFill>
                  <a:srgbClr val="7030A0"/>
                </a:solidFill>
              </a:rPr>
              <a:t> metadata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6705AD-9D65-1945-ACAF-0F9CB8FCD915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5240767" y="3990550"/>
            <a:ext cx="4225382" cy="9675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7592797-AA63-674F-8B91-014F2B19E0D2}"/>
              </a:ext>
            </a:extLst>
          </p:cNvPr>
          <p:cNvSpPr txBox="1"/>
          <p:nvPr/>
        </p:nvSpPr>
        <p:spPr>
          <a:xfrm rot="887906">
            <a:off x="6229907" y="4381292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train_matrix_uuid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7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BA1029A-2951-684D-A9EC-E23E2FCB59EB}"/>
              </a:ext>
            </a:extLst>
          </p:cNvPr>
          <p:cNvSpPr/>
          <p:nvPr/>
        </p:nvSpPr>
        <p:spPr>
          <a:xfrm>
            <a:off x="774551" y="1194099"/>
            <a:ext cx="7013985" cy="36253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Outputs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50927-F65B-154E-9E40-9809233A0064}"/>
              </a:ext>
            </a:extLst>
          </p:cNvPr>
          <p:cNvSpPr/>
          <p:nvPr/>
        </p:nvSpPr>
        <p:spPr>
          <a:xfrm>
            <a:off x="1108038" y="1990167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triage_runs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E73384-CF34-6042-8877-9C28D61A40A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388198" y="2345170"/>
            <a:ext cx="15724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204872-FAEF-2042-A00E-692D313CED14}"/>
              </a:ext>
            </a:extLst>
          </p:cNvPr>
          <p:cNvSpPr txBox="1"/>
          <p:nvPr/>
        </p:nvSpPr>
        <p:spPr>
          <a:xfrm>
            <a:off x="2709370" y="1962086"/>
            <a:ext cx="10695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entity_id</a:t>
            </a:r>
            <a:r>
              <a:rPr lang="en-US" dirty="0"/>
              <a:t> +</a:t>
            </a:r>
          </a:p>
          <a:p>
            <a:endParaRPr lang="en-US" dirty="0"/>
          </a:p>
          <a:p>
            <a:r>
              <a:rPr lang="en-US" dirty="0" err="1"/>
              <a:t>as_of_date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2CF7C-FA14-3845-A707-56C8EFC0F52D}"/>
              </a:ext>
            </a:extLst>
          </p:cNvPr>
          <p:cNvSpPr txBox="1"/>
          <p:nvPr/>
        </p:nvSpPr>
        <p:spPr>
          <a:xfrm rot="21226384">
            <a:off x="6373759" y="2069332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matrix_uuid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961085-AD94-B24B-BCEC-B3E1EDCF17CA}"/>
              </a:ext>
            </a:extLst>
          </p:cNvPr>
          <p:cNvSpPr txBox="1"/>
          <p:nvPr/>
        </p:nvSpPr>
        <p:spPr>
          <a:xfrm>
            <a:off x="3144853" y="1317179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features schema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AAB16C-AAD5-F44D-B567-0E6D701D16AF}"/>
              </a:ext>
            </a:extLst>
          </p:cNvPr>
          <p:cNvSpPr txBox="1"/>
          <p:nvPr/>
        </p:nvSpPr>
        <p:spPr>
          <a:xfrm>
            <a:off x="840663" y="2922593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separate tables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for each feature prefix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36B4662-1810-044F-A707-969158BAAD50}"/>
              </a:ext>
            </a:extLst>
          </p:cNvPr>
          <p:cNvSpPr/>
          <p:nvPr/>
        </p:nvSpPr>
        <p:spPr>
          <a:xfrm>
            <a:off x="8122023" y="1212884"/>
            <a:ext cx="3977417" cy="22006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6E362-6F23-F346-940F-D6AF610A8D10}"/>
              </a:ext>
            </a:extLst>
          </p:cNvPr>
          <p:cNvSpPr txBox="1"/>
          <p:nvPr/>
        </p:nvSpPr>
        <p:spPr>
          <a:xfrm>
            <a:off x="9466149" y="1317179"/>
            <a:ext cx="1289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 disk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8924D0-E953-DE4E-9F67-F5C2B2EB9D12}"/>
              </a:ext>
            </a:extLst>
          </p:cNvPr>
          <p:cNvSpPr/>
          <p:nvPr/>
        </p:nvSpPr>
        <p:spPr>
          <a:xfrm>
            <a:off x="9466149" y="1773866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matrices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4E56BC-3D4F-5D4A-9699-15C53C75FC55}"/>
              </a:ext>
            </a:extLst>
          </p:cNvPr>
          <p:cNvCxnSpPr>
            <a:cxnSpLocks/>
            <a:stCxn id="34" idx="1"/>
            <a:endCxn id="40" idx="3"/>
          </p:cNvCxnSpPr>
          <p:nvPr/>
        </p:nvCxnSpPr>
        <p:spPr>
          <a:xfrm flipH="1">
            <a:off x="5409540" y="2128869"/>
            <a:ext cx="4056609" cy="3953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2D29DF-29B4-AE46-840E-50A7C439CF5E}"/>
              </a:ext>
            </a:extLst>
          </p:cNvPr>
          <p:cNvSpPr txBox="1"/>
          <p:nvPr/>
        </p:nvSpPr>
        <p:spPr>
          <a:xfrm>
            <a:off x="9427566" y="2665800"/>
            <a:ext cx="1358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csv files +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yaml</a:t>
            </a:r>
            <a:r>
              <a:rPr lang="en-US" dirty="0">
                <a:solidFill>
                  <a:srgbClr val="7030A0"/>
                </a:solidFill>
              </a:rPr>
              <a:t> metadata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77BBA8-C8A7-1E45-BD65-624F049A164C}"/>
              </a:ext>
            </a:extLst>
          </p:cNvPr>
          <p:cNvSpPr/>
          <p:nvPr/>
        </p:nvSpPr>
        <p:spPr>
          <a:xfrm>
            <a:off x="1194452" y="2058655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triage_runs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28F467-F14F-324B-A2DA-CC558205DE8F}"/>
              </a:ext>
            </a:extLst>
          </p:cNvPr>
          <p:cNvSpPr/>
          <p:nvPr/>
        </p:nvSpPr>
        <p:spPr>
          <a:xfrm>
            <a:off x="1260437" y="2142567"/>
            <a:ext cx="1317349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*_</a:t>
            </a:r>
            <a:r>
              <a:rPr lang="en-US" dirty="0" err="1">
                <a:solidFill>
                  <a:schemeClr val="tx1"/>
                </a:solidFill>
              </a:rPr>
              <a:t>aggregation_imputed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AC5DD0-7DD4-0941-8195-7C58E6EA33ED}"/>
              </a:ext>
            </a:extLst>
          </p:cNvPr>
          <p:cNvSpPr/>
          <p:nvPr/>
        </p:nvSpPr>
        <p:spPr>
          <a:xfrm>
            <a:off x="3939792" y="2016827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triage_runs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30FF5B-B5CF-894F-A65F-5E0B15694398}"/>
              </a:ext>
            </a:extLst>
          </p:cNvPr>
          <p:cNvSpPr/>
          <p:nvPr/>
        </p:nvSpPr>
        <p:spPr>
          <a:xfrm>
            <a:off x="4026206" y="2085315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triage_runs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D84BA1-B9DC-1945-B470-EDB0E7E05B89}"/>
              </a:ext>
            </a:extLst>
          </p:cNvPr>
          <p:cNvSpPr/>
          <p:nvPr/>
        </p:nvSpPr>
        <p:spPr>
          <a:xfrm>
            <a:off x="4092191" y="2169227"/>
            <a:ext cx="1317349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uuid</a:t>
            </a:r>
            <a:r>
              <a:rPr lang="en-US" dirty="0">
                <a:solidFill>
                  <a:schemeClr val="tx1"/>
                </a:solidFill>
              </a:rPr>
              <a:t>]_</a:t>
            </a:r>
            <a:r>
              <a:rPr lang="en-US" dirty="0" err="1">
                <a:solidFill>
                  <a:schemeClr val="tx1"/>
                </a:solidFill>
              </a:rPr>
              <a:t>matrix_entity_date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4CDC7C-8A30-8640-B073-D90DBF70B873}"/>
              </a:ext>
            </a:extLst>
          </p:cNvPr>
          <p:cNvSpPr txBox="1"/>
          <p:nvPr/>
        </p:nvSpPr>
        <p:spPr>
          <a:xfrm>
            <a:off x="4046985" y="2934398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separate tables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for each matrix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E55631-2A2D-9F41-B025-5726F76295A1}"/>
              </a:ext>
            </a:extLst>
          </p:cNvPr>
          <p:cNvSpPr txBox="1"/>
          <p:nvPr/>
        </p:nvSpPr>
        <p:spPr>
          <a:xfrm>
            <a:off x="840663" y="3867786"/>
            <a:ext cx="69172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Note: the features tables may get recreated if the config or underlying data changes,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so can’t be relied upon as the historical record of what features were used for a given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model (use the matrices on disk for this instead!)</a:t>
            </a:r>
          </a:p>
        </p:txBody>
      </p:sp>
    </p:spTree>
    <p:extLst>
      <p:ext uri="{BB962C8B-B14F-4D97-AF65-F5344CB8AC3E}">
        <p14:creationId xmlns:p14="http://schemas.microsoft.com/office/powerpoint/2010/main" val="69477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BA1029A-2951-684D-A9EC-E23E2FCB59EB}"/>
              </a:ext>
            </a:extLst>
          </p:cNvPr>
          <p:cNvSpPr/>
          <p:nvPr/>
        </p:nvSpPr>
        <p:spPr>
          <a:xfrm>
            <a:off x="774551" y="1194099"/>
            <a:ext cx="7013985" cy="54971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Outputs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7F385-77E7-B14F-969A-6F564F010FC0}"/>
              </a:ext>
            </a:extLst>
          </p:cNvPr>
          <p:cNvSpPr/>
          <p:nvPr/>
        </p:nvSpPr>
        <p:spPr>
          <a:xfrm>
            <a:off x="3960607" y="1990167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C896A1-184A-0D41-B968-8169289DE998}"/>
              </a:ext>
            </a:extLst>
          </p:cNvPr>
          <p:cNvSpPr/>
          <p:nvPr/>
        </p:nvSpPr>
        <p:spPr>
          <a:xfrm>
            <a:off x="3960607" y="3431481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961085-AD94-B24B-BCEC-B3E1EDCF17CA}"/>
              </a:ext>
            </a:extLst>
          </p:cNvPr>
          <p:cNvSpPr txBox="1"/>
          <p:nvPr/>
        </p:nvSpPr>
        <p:spPr>
          <a:xfrm>
            <a:off x="3144853" y="1317179"/>
            <a:ext cx="2342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train/</a:t>
            </a:r>
            <a:r>
              <a:rPr lang="en-US" b="1" dirty="0" err="1"/>
              <a:t>test_results</a:t>
            </a:r>
            <a:r>
              <a:rPr lang="en-US" b="1" dirty="0"/>
              <a:t> schema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5EDAC8-E587-1440-B5AA-419F52A02843}"/>
              </a:ext>
            </a:extLst>
          </p:cNvPr>
          <p:cNvSpPr txBox="1"/>
          <p:nvPr/>
        </p:nvSpPr>
        <p:spPr>
          <a:xfrm>
            <a:off x="1731276" y="2051601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aggregated evaluation</a:t>
            </a:r>
          </a:p>
          <a:p>
            <a:r>
              <a:rPr lang="en-US" dirty="0">
                <a:solidFill>
                  <a:srgbClr val="7030A0"/>
                </a:solidFill>
              </a:rPr>
              <a:t>metrics (e.g., prec@100)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1A259E-9434-9743-B562-5CA55F73B994}"/>
              </a:ext>
            </a:extLst>
          </p:cNvPr>
          <p:cNvSpPr txBox="1"/>
          <p:nvPr/>
        </p:nvSpPr>
        <p:spPr>
          <a:xfrm>
            <a:off x="1681108" y="3524873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entity-level model scores</a:t>
            </a:r>
          </a:p>
          <a:p>
            <a:r>
              <a:rPr lang="en-US" dirty="0">
                <a:solidFill>
                  <a:srgbClr val="7030A0"/>
                </a:solidFill>
              </a:rPr>
              <a:t>from each model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36B4662-1810-044F-A707-969158BAAD50}"/>
              </a:ext>
            </a:extLst>
          </p:cNvPr>
          <p:cNvSpPr/>
          <p:nvPr/>
        </p:nvSpPr>
        <p:spPr>
          <a:xfrm>
            <a:off x="8122023" y="1212884"/>
            <a:ext cx="3977417" cy="22006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6E362-6F23-F346-940F-D6AF610A8D10}"/>
              </a:ext>
            </a:extLst>
          </p:cNvPr>
          <p:cNvSpPr txBox="1"/>
          <p:nvPr/>
        </p:nvSpPr>
        <p:spPr>
          <a:xfrm>
            <a:off x="9286991" y="1317179"/>
            <a:ext cx="163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triage_metadata</a:t>
            </a:r>
            <a:endParaRPr lang="en-US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8924D0-E953-DE4E-9F67-F5C2B2EB9D12}"/>
              </a:ext>
            </a:extLst>
          </p:cNvPr>
          <p:cNvSpPr/>
          <p:nvPr/>
        </p:nvSpPr>
        <p:spPr>
          <a:xfrm>
            <a:off x="9466149" y="1773866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0ED216-2B08-4247-8E1E-108D2C192B6E}"/>
              </a:ext>
            </a:extLst>
          </p:cNvPr>
          <p:cNvCxnSpPr>
            <a:cxnSpLocks/>
          </p:cNvCxnSpPr>
          <p:nvPr/>
        </p:nvCxnSpPr>
        <p:spPr>
          <a:xfrm flipH="1">
            <a:off x="5240767" y="2128869"/>
            <a:ext cx="4225382" cy="2305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6C9185-6FD5-6945-8508-3F6483BD60B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240767" y="2128869"/>
            <a:ext cx="4225382" cy="16576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8AEEBB6-2CA7-9942-B889-954D91781C63}"/>
              </a:ext>
            </a:extLst>
          </p:cNvPr>
          <p:cNvSpPr txBox="1"/>
          <p:nvPr/>
        </p:nvSpPr>
        <p:spPr>
          <a:xfrm>
            <a:off x="5931036" y="196865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model_id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CCE93C-59BF-8A4C-9188-FC76D8873DC3}"/>
              </a:ext>
            </a:extLst>
          </p:cNvPr>
          <p:cNvSpPr txBox="1"/>
          <p:nvPr/>
        </p:nvSpPr>
        <p:spPr>
          <a:xfrm rot="20470767">
            <a:off x="6221492" y="288159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model_id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9A7599-BA48-7F46-8480-89D7F4512AFB}"/>
              </a:ext>
            </a:extLst>
          </p:cNvPr>
          <p:cNvSpPr/>
          <p:nvPr/>
        </p:nvSpPr>
        <p:spPr>
          <a:xfrm>
            <a:off x="3960607" y="4706365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feature_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importances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07EE89-089E-7043-AE24-0E45770A8BE2}"/>
              </a:ext>
            </a:extLst>
          </p:cNvPr>
          <p:cNvSpPr txBox="1"/>
          <p:nvPr/>
        </p:nvSpPr>
        <p:spPr>
          <a:xfrm>
            <a:off x="1797835" y="4677099"/>
            <a:ext cx="21627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standard / built-in feature</a:t>
            </a:r>
          </a:p>
          <a:p>
            <a:r>
              <a:rPr lang="en-US" dirty="0" err="1">
                <a:solidFill>
                  <a:srgbClr val="7030A0"/>
                </a:solidFill>
              </a:rPr>
              <a:t>importances</a:t>
            </a:r>
            <a:r>
              <a:rPr lang="en-US" dirty="0">
                <a:solidFill>
                  <a:srgbClr val="7030A0"/>
                </a:solidFill>
              </a:rPr>
              <a:t> (in the </a:t>
            </a:r>
          </a:p>
          <a:p>
            <a:r>
              <a:rPr lang="en-US" dirty="0" err="1">
                <a:solidFill>
                  <a:srgbClr val="7030A0"/>
                </a:solidFill>
              </a:rPr>
              <a:t>train_results</a:t>
            </a:r>
            <a:r>
              <a:rPr lang="en-US" dirty="0">
                <a:solidFill>
                  <a:srgbClr val="7030A0"/>
                </a:solidFill>
              </a:rPr>
              <a:t> schema)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71892F-6428-9B41-B1D9-9F8DAAF0374C}"/>
              </a:ext>
            </a:extLst>
          </p:cNvPr>
          <p:cNvCxnSpPr>
            <a:cxnSpLocks/>
            <a:stCxn id="34" idx="1"/>
            <a:endCxn id="45" idx="3"/>
          </p:cNvCxnSpPr>
          <p:nvPr/>
        </p:nvCxnSpPr>
        <p:spPr>
          <a:xfrm flipH="1">
            <a:off x="5240767" y="2128869"/>
            <a:ext cx="4225382" cy="29324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5CA6D7-F5D5-554A-B67A-AFEF5364CB48}"/>
              </a:ext>
            </a:extLst>
          </p:cNvPr>
          <p:cNvSpPr txBox="1"/>
          <p:nvPr/>
        </p:nvSpPr>
        <p:spPr>
          <a:xfrm rot="19425162">
            <a:off x="6389304" y="358325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model_id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C6CBC2-1A0E-9E40-B30C-4B9BD8BFDC09}"/>
              </a:ext>
            </a:extLst>
          </p:cNvPr>
          <p:cNvSpPr/>
          <p:nvPr/>
        </p:nvSpPr>
        <p:spPr>
          <a:xfrm>
            <a:off x="3960607" y="5878205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prediction_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metadata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5D1E684-04DE-FB49-A452-79F8AD036171}"/>
              </a:ext>
            </a:extLst>
          </p:cNvPr>
          <p:cNvSpPr/>
          <p:nvPr/>
        </p:nvSpPr>
        <p:spPr>
          <a:xfrm>
            <a:off x="8122023" y="4386386"/>
            <a:ext cx="3977417" cy="22006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31FF27-2CE0-4F45-87AA-864935E78BE5}"/>
              </a:ext>
            </a:extLst>
          </p:cNvPr>
          <p:cNvSpPr txBox="1"/>
          <p:nvPr/>
        </p:nvSpPr>
        <p:spPr>
          <a:xfrm>
            <a:off x="9466149" y="4490681"/>
            <a:ext cx="1289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 disk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EC7A943-1084-394A-B8D2-48A907DF66B4}"/>
              </a:ext>
            </a:extLst>
          </p:cNvPr>
          <p:cNvSpPr/>
          <p:nvPr/>
        </p:nvSpPr>
        <p:spPr>
          <a:xfrm>
            <a:off x="9466149" y="4947368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matrices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55DF7C-91EB-804F-B088-809A580F1A47}"/>
              </a:ext>
            </a:extLst>
          </p:cNvPr>
          <p:cNvCxnSpPr>
            <a:cxnSpLocks/>
            <a:stCxn id="53" idx="1"/>
            <a:endCxn id="8" idx="3"/>
          </p:cNvCxnSpPr>
          <p:nvPr/>
        </p:nvCxnSpPr>
        <p:spPr>
          <a:xfrm flipH="1" flipV="1">
            <a:off x="5240767" y="3786484"/>
            <a:ext cx="4225382" cy="15158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5C477EC-C7F0-3948-ABCF-1D4C78DFC50F}"/>
              </a:ext>
            </a:extLst>
          </p:cNvPr>
          <p:cNvSpPr txBox="1"/>
          <p:nvPr/>
        </p:nvSpPr>
        <p:spPr>
          <a:xfrm>
            <a:off x="9427566" y="5839302"/>
            <a:ext cx="1358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csv files +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yaml</a:t>
            </a:r>
            <a:r>
              <a:rPr lang="en-US" dirty="0">
                <a:solidFill>
                  <a:srgbClr val="7030A0"/>
                </a:solidFill>
              </a:rPr>
              <a:t> metadata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D973BB-AAAC-4047-84B1-2ABE9C01FFBC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5240767" y="2142733"/>
            <a:ext cx="4186799" cy="40904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725333B-8248-2D46-9BA3-9066D01CD8AB}"/>
              </a:ext>
            </a:extLst>
          </p:cNvPr>
          <p:cNvSpPr txBox="1"/>
          <p:nvPr/>
        </p:nvSpPr>
        <p:spPr>
          <a:xfrm rot="1307473">
            <a:off x="8213698" y="4694811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matrix_uuid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273BC0-B9C8-E049-9C1C-E2ACB5EFCD44}"/>
              </a:ext>
            </a:extLst>
          </p:cNvPr>
          <p:cNvSpPr txBox="1"/>
          <p:nvPr/>
        </p:nvSpPr>
        <p:spPr>
          <a:xfrm rot="18980392">
            <a:off x="5640536" y="5002506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model_id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AEFB69D-DEB8-7848-AB2B-75325B452086}"/>
              </a:ext>
            </a:extLst>
          </p:cNvPr>
          <p:cNvCxnSpPr>
            <a:cxnSpLocks/>
            <a:stCxn id="53" idx="1"/>
            <a:endCxn id="49" idx="3"/>
          </p:cNvCxnSpPr>
          <p:nvPr/>
        </p:nvCxnSpPr>
        <p:spPr>
          <a:xfrm flipH="1">
            <a:off x="5240767" y="5302371"/>
            <a:ext cx="4225382" cy="9308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33EE44A-5C64-BC4F-87A5-CF2B478BEF1E}"/>
              </a:ext>
            </a:extLst>
          </p:cNvPr>
          <p:cNvSpPr txBox="1"/>
          <p:nvPr/>
        </p:nvSpPr>
        <p:spPr>
          <a:xfrm rot="20796448">
            <a:off x="6239475" y="5546947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matrix_uuid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078934-8266-4F4C-86C9-2528E1123662}"/>
              </a:ext>
            </a:extLst>
          </p:cNvPr>
          <p:cNvSpPr txBox="1"/>
          <p:nvPr/>
        </p:nvSpPr>
        <p:spPr>
          <a:xfrm>
            <a:off x="2089874" y="5906730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additional metadata</a:t>
            </a:r>
          </a:p>
          <a:p>
            <a:r>
              <a:rPr lang="en-US" dirty="0">
                <a:solidFill>
                  <a:srgbClr val="7030A0"/>
                </a:solidFill>
              </a:rPr>
              <a:t>about predictions</a:t>
            </a:r>
          </a:p>
        </p:txBody>
      </p:sp>
    </p:spTree>
    <p:extLst>
      <p:ext uri="{BB962C8B-B14F-4D97-AF65-F5344CB8AC3E}">
        <p14:creationId xmlns:p14="http://schemas.microsoft.com/office/powerpoint/2010/main" val="2019911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F5C3B-B7AD-1D48-9B56-CCB46D87AB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A0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5925" y="2400207"/>
            <a:ext cx="11360150" cy="762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General Q&amp;A</a:t>
            </a:r>
          </a:p>
        </p:txBody>
      </p:sp>
    </p:spTree>
    <p:extLst>
      <p:ext uri="{BB962C8B-B14F-4D97-AF65-F5344CB8AC3E}">
        <p14:creationId xmlns:p14="http://schemas.microsoft.com/office/powerpoint/2010/main" val="180097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Defining Features in Triage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Quick Tour of Triage Outputs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General Q&amp;A</a:t>
            </a:r>
          </a:p>
        </p:txBody>
      </p:sp>
    </p:spTree>
    <p:extLst>
      <p:ext uri="{BB962C8B-B14F-4D97-AF65-F5344CB8AC3E}">
        <p14:creationId xmlns:p14="http://schemas.microsoft.com/office/powerpoint/2010/main" val="153322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Features in Triage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800" dirty="0"/>
              <a:t>Motivating example: </a:t>
            </a:r>
          </a:p>
          <a:p>
            <a:pPr marL="76200" indent="0">
              <a:buNone/>
            </a:pPr>
            <a:endParaRPr lang="en-US" sz="2800" dirty="0"/>
          </a:p>
          <a:p>
            <a:pPr marL="76200" indent="0">
              <a:buNone/>
            </a:pPr>
            <a:r>
              <a:rPr lang="en-US" sz="2800" dirty="0"/>
              <a:t>Historical project fraction funded for a given </a:t>
            </a:r>
          </a:p>
          <a:p>
            <a:pPr marL="76200" indent="0">
              <a:buNone/>
            </a:pPr>
            <a:r>
              <a:rPr lang="en-US" sz="2800" dirty="0"/>
              <a:t>teacher in the donors choose setting</a:t>
            </a:r>
          </a:p>
        </p:txBody>
      </p:sp>
    </p:spTree>
    <p:extLst>
      <p:ext uri="{BB962C8B-B14F-4D97-AF65-F5344CB8AC3E}">
        <p14:creationId xmlns:p14="http://schemas.microsoft.com/office/powerpoint/2010/main" val="100593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 triage: Collate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features are temporal aggregates, reflecting nature of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specify what you’re using and when it was known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specify how you’ll handle missingness explicitly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YAML structure can take a little getting used to, but powerful for specifying many aggregations over many time frames in compact format</a:t>
            </a:r>
          </a:p>
        </p:txBody>
      </p:sp>
    </p:spTree>
    <p:extLst>
      <p:ext uri="{BB962C8B-B14F-4D97-AF65-F5344CB8AC3E}">
        <p14:creationId xmlns:p14="http://schemas.microsoft.com/office/powerpoint/2010/main" val="46044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 triage: Collate</a:t>
            </a:r>
          </a:p>
        </p:txBody>
      </p:sp>
      <p:pic>
        <p:nvPicPr>
          <p:cNvPr id="6" name="Google Shape;360;p31">
            <a:extLst>
              <a:ext uri="{FF2B5EF4-FFF2-40B4-BE49-F238E27FC236}">
                <a16:creationId xmlns:a16="http://schemas.microsoft.com/office/drawing/2014/main" id="{F639CF4D-F46A-4A46-9F18-B2A0130E6F2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552" y="1475202"/>
            <a:ext cx="5464983" cy="50712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62;p31">
            <a:extLst>
              <a:ext uri="{FF2B5EF4-FFF2-40B4-BE49-F238E27FC236}">
                <a16:creationId xmlns:a16="http://schemas.microsoft.com/office/drawing/2014/main" id="{5FA8DA65-E5A6-8F45-BE0B-68902ECB02D6}"/>
              </a:ext>
            </a:extLst>
          </p:cNvPr>
          <p:cNvSpPr txBox="1"/>
          <p:nvPr/>
        </p:nvSpPr>
        <p:spPr>
          <a:xfrm>
            <a:off x="5870067" y="2525206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Several options for missing data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363;p31">
            <a:extLst>
              <a:ext uri="{FF2B5EF4-FFF2-40B4-BE49-F238E27FC236}">
                <a16:creationId xmlns:a16="http://schemas.microsoft.com/office/drawing/2014/main" id="{6529FA95-7C73-5B4C-B71F-2B0A41A3A50C}"/>
              </a:ext>
            </a:extLst>
          </p:cNvPr>
          <p:cNvCxnSpPr>
            <a:cxnSpLocks/>
          </p:cNvCxnSpPr>
          <p:nvPr/>
        </p:nvCxnSpPr>
        <p:spPr>
          <a:xfrm flipH="1">
            <a:off x="3064476" y="2879506"/>
            <a:ext cx="2843166" cy="67767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364;p31">
            <a:extLst>
              <a:ext uri="{FF2B5EF4-FFF2-40B4-BE49-F238E27FC236}">
                <a16:creationId xmlns:a16="http://schemas.microsoft.com/office/drawing/2014/main" id="{FBC73B23-CE31-404F-B3DF-3C7B115315E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361038" y="2014434"/>
            <a:ext cx="2509029" cy="43840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65;p31">
            <a:extLst>
              <a:ext uri="{FF2B5EF4-FFF2-40B4-BE49-F238E27FC236}">
                <a16:creationId xmlns:a16="http://schemas.microsoft.com/office/drawing/2014/main" id="{FDD009F4-010D-BD4C-9032-29B0D2C08419}"/>
              </a:ext>
            </a:extLst>
          </p:cNvPr>
          <p:cNvSpPr txBox="1"/>
          <p:nvPr/>
        </p:nvSpPr>
        <p:spPr>
          <a:xfrm>
            <a:off x="5870067" y="1777584"/>
            <a:ext cx="28269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Table or SQL snippet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366;p31">
            <a:extLst>
              <a:ext uri="{FF2B5EF4-FFF2-40B4-BE49-F238E27FC236}">
                <a16:creationId xmlns:a16="http://schemas.microsoft.com/office/drawing/2014/main" id="{2F6DA084-2F60-7645-9E31-EE51047BDCE6}"/>
              </a:ext>
            </a:extLst>
          </p:cNvPr>
          <p:cNvCxnSpPr>
            <a:cxnSpLocks/>
          </p:cNvCxnSpPr>
          <p:nvPr/>
        </p:nvCxnSpPr>
        <p:spPr>
          <a:xfrm flipH="1">
            <a:off x="2483708" y="3897959"/>
            <a:ext cx="3423934" cy="72605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367;p31">
            <a:extLst>
              <a:ext uri="{FF2B5EF4-FFF2-40B4-BE49-F238E27FC236}">
                <a16:creationId xmlns:a16="http://schemas.microsoft.com/office/drawing/2014/main" id="{F2AC1F08-9383-D24B-9D21-A11FD31E42F8}"/>
              </a:ext>
            </a:extLst>
          </p:cNvPr>
          <p:cNvSpPr txBox="1"/>
          <p:nvPr/>
        </p:nvSpPr>
        <p:spPr>
          <a:xfrm>
            <a:off x="5870066" y="3515384"/>
            <a:ext cx="2843165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Column or SQL snippet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and aggregation function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368;p31">
            <a:extLst>
              <a:ext uri="{FF2B5EF4-FFF2-40B4-BE49-F238E27FC236}">
                <a16:creationId xmlns:a16="http://schemas.microsoft.com/office/drawing/2014/main" id="{A2EBC366-7C25-3B4D-9EC9-58C6705C2B40}"/>
              </a:ext>
            </a:extLst>
          </p:cNvPr>
          <p:cNvCxnSpPr/>
          <p:nvPr/>
        </p:nvCxnSpPr>
        <p:spPr>
          <a:xfrm flipH="1">
            <a:off x="5588667" y="5542102"/>
            <a:ext cx="609000" cy="11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369;p31">
            <a:extLst>
              <a:ext uri="{FF2B5EF4-FFF2-40B4-BE49-F238E27FC236}">
                <a16:creationId xmlns:a16="http://schemas.microsoft.com/office/drawing/2014/main" id="{DFCDACD2-5AB9-FB42-9E3E-61E65181D072}"/>
              </a:ext>
            </a:extLst>
          </p:cNvPr>
          <p:cNvSpPr txBox="1"/>
          <p:nvPr/>
        </p:nvSpPr>
        <p:spPr>
          <a:xfrm>
            <a:off x="6121467" y="5129452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Time frames for aggregation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096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 triage: Collate</a:t>
            </a:r>
          </a:p>
        </p:txBody>
      </p:sp>
      <p:pic>
        <p:nvPicPr>
          <p:cNvPr id="15" name="Google Shape;374;p32">
            <a:extLst>
              <a:ext uri="{FF2B5EF4-FFF2-40B4-BE49-F238E27FC236}">
                <a16:creationId xmlns:a16="http://schemas.microsoft.com/office/drawing/2014/main" id="{96658BB8-39C3-334B-8D4F-2527D220FB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638" y="1469856"/>
            <a:ext cx="4868561" cy="500733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376;p32">
            <a:extLst>
              <a:ext uri="{FF2B5EF4-FFF2-40B4-BE49-F238E27FC236}">
                <a16:creationId xmlns:a16="http://schemas.microsoft.com/office/drawing/2014/main" id="{8142FD36-EDCE-734D-8AD5-ACE3E58DF356}"/>
              </a:ext>
            </a:extLst>
          </p:cNvPr>
          <p:cNvSpPr txBox="1"/>
          <p:nvPr/>
        </p:nvSpPr>
        <p:spPr>
          <a:xfrm>
            <a:off x="5262595" y="2791281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Similar structure for categoricals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377;p32">
            <a:extLst>
              <a:ext uri="{FF2B5EF4-FFF2-40B4-BE49-F238E27FC236}">
                <a16:creationId xmlns:a16="http://schemas.microsoft.com/office/drawing/2014/main" id="{D23696E0-1F1B-214A-B21A-E9C35A4E337C}"/>
              </a:ext>
            </a:extLst>
          </p:cNvPr>
          <p:cNvCxnSpPr>
            <a:cxnSpLocks/>
          </p:cNvCxnSpPr>
          <p:nvPr/>
        </p:nvCxnSpPr>
        <p:spPr>
          <a:xfrm flipH="1">
            <a:off x="2724670" y="3145581"/>
            <a:ext cx="2575500" cy="60575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378;p32">
            <a:extLst>
              <a:ext uri="{FF2B5EF4-FFF2-40B4-BE49-F238E27FC236}">
                <a16:creationId xmlns:a16="http://schemas.microsoft.com/office/drawing/2014/main" id="{441C19BB-6061-3249-9980-AF2EC0D1FA70}"/>
              </a:ext>
            </a:extLst>
          </p:cNvPr>
          <p:cNvCxnSpPr>
            <a:cxnSpLocks/>
          </p:cNvCxnSpPr>
          <p:nvPr/>
        </p:nvCxnSpPr>
        <p:spPr>
          <a:xfrm flipH="1">
            <a:off x="3793524" y="4133906"/>
            <a:ext cx="1506646" cy="311925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379;p32">
            <a:extLst>
              <a:ext uri="{FF2B5EF4-FFF2-40B4-BE49-F238E27FC236}">
                <a16:creationId xmlns:a16="http://schemas.microsoft.com/office/drawing/2014/main" id="{7BBE3A5B-371F-5F47-AB13-3C53804B9A02}"/>
              </a:ext>
            </a:extLst>
          </p:cNvPr>
          <p:cNvSpPr txBox="1"/>
          <p:nvPr/>
        </p:nvSpPr>
        <p:spPr>
          <a:xfrm>
            <a:off x="5262595" y="3751331"/>
            <a:ext cx="3016432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Specify categorical values by hand or query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84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Collate: Naming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For aggregates:</a:t>
            </a:r>
          </a:p>
          <a:p>
            <a:pPr marL="76200" indent="0">
              <a:buNone/>
            </a:pPr>
            <a:r>
              <a:rPr lang="en-US" b="0" i="0" dirty="0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{prefix}_</a:t>
            </a:r>
            <a:r>
              <a:rPr lang="en-US" b="0" i="0" dirty="0" err="1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entity_id</a:t>
            </a:r>
            <a:r>
              <a:rPr lang="en-US" b="0" i="0" dirty="0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_{interval}_{quantity}_{metric}</a:t>
            </a:r>
          </a:p>
          <a:p>
            <a:pPr marL="76200" indent="0">
              <a:buNone/>
            </a:pPr>
            <a:endParaRPr lang="en-US" dirty="0">
              <a:solidFill>
                <a:srgbClr val="8A0002"/>
              </a:solidFill>
              <a:latin typeface="Menlo" panose="020B0609030804020204" pitchFamily="49" charset="0"/>
            </a:endParaRPr>
          </a:p>
          <a:p>
            <a:pPr marL="76200" indent="0">
              <a:buNone/>
            </a:pPr>
            <a:endParaRPr lang="en-US" dirty="0">
              <a:solidFill>
                <a:srgbClr val="8A0002"/>
              </a:solidFill>
              <a:latin typeface="Menlo" panose="020B0609030804020204" pitchFamily="49" charset="0"/>
            </a:endParaRPr>
          </a:p>
          <a:p>
            <a:pPr marL="76200" indent="0">
              <a:buNone/>
            </a:pPr>
            <a:r>
              <a:rPr lang="en-US" dirty="0"/>
              <a:t>For </a:t>
            </a:r>
            <a:r>
              <a:rPr lang="en-US" dirty="0" err="1"/>
              <a:t>categoricals</a:t>
            </a:r>
            <a:r>
              <a:rPr lang="en-US" dirty="0"/>
              <a:t>:</a:t>
            </a:r>
          </a:p>
          <a:p>
            <a:pPr marL="76200" indent="0">
              <a:buNone/>
            </a:pPr>
            <a:r>
              <a:rPr lang="en-US" b="0" i="0" dirty="0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{prefix}_</a:t>
            </a:r>
            <a:r>
              <a:rPr lang="en-US" b="0" i="0" dirty="0" err="1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entity_id</a:t>
            </a:r>
            <a:r>
              <a:rPr lang="en-US" b="0" i="0" dirty="0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_{interval}_{quantity}_{value}_{metric}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8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Collate: Naming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For aggregates:</a:t>
            </a:r>
          </a:p>
          <a:p>
            <a:pPr marL="76200" indent="0">
              <a:buNone/>
            </a:pPr>
            <a:r>
              <a:rPr lang="en-US" b="0" i="0" dirty="0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{prefix}_</a:t>
            </a:r>
            <a:r>
              <a:rPr lang="en-US" b="0" i="0" dirty="0" err="1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entity_id</a:t>
            </a:r>
            <a:r>
              <a:rPr lang="en-US" b="0" i="0" dirty="0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_{interval}_{quantity}_{metric}</a:t>
            </a:r>
          </a:p>
          <a:p>
            <a:pPr marL="76200" indent="0">
              <a:buNone/>
            </a:pPr>
            <a:endParaRPr lang="en-US" dirty="0">
              <a:solidFill>
                <a:srgbClr val="8A0002"/>
              </a:solidFill>
              <a:latin typeface="Menlo" panose="020B0609030804020204" pitchFamily="49" charset="0"/>
            </a:endParaRPr>
          </a:p>
          <a:p>
            <a:pPr marL="76200" indent="0">
              <a:buNone/>
            </a:pPr>
            <a:endParaRPr lang="en-US" dirty="0">
              <a:solidFill>
                <a:srgbClr val="8A0002"/>
              </a:solidFill>
              <a:latin typeface="Menlo" panose="020B0609030804020204" pitchFamily="49" charset="0"/>
            </a:endParaRPr>
          </a:p>
          <a:p>
            <a:pPr marL="76200" indent="0">
              <a:buNone/>
            </a:pPr>
            <a:r>
              <a:rPr lang="en-US" dirty="0"/>
              <a:t>For </a:t>
            </a:r>
            <a:r>
              <a:rPr lang="en-US" dirty="0" err="1"/>
              <a:t>categoricals</a:t>
            </a:r>
            <a:r>
              <a:rPr lang="en-US" dirty="0"/>
              <a:t>:</a:t>
            </a:r>
          </a:p>
          <a:p>
            <a:pPr marL="76200" indent="0">
              <a:buNone/>
            </a:pPr>
            <a:r>
              <a:rPr lang="en-US" b="0" i="0" dirty="0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{prefix}_</a:t>
            </a:r>
            <a:r>
              <a:rPr lang="en-US" b="0" i="0" dirty="0" err="1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entity_id</a:t>
            </a:r>
            <a:r>
              <a:rPr lang="en-US" b="0" i="0" dirty="0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_{interval}_{quantity}_{value}_{metric}</a:t>
            </a:r>
            <a:br>
              <a:rPr lang="en-US" dirty="0"/>
            </a:br>
            <a:endParaRPr lang="en-US" dirty="0"/>
          </a:p>
        </p:txBody>
      </p:sp>
      <p:sp>
        <p:nvSpPr>
          <p:cNvPr id="4" name="Google Shape;376;p32">
            <a:extLst>
              <a:ext uri="{FF2B5EF4-FFF2-40B4-BE49-F238E27FC236}">
                <a16:creationId xmlns:a16="http://schemas.microsoft.com/office/drawing/2014/main" id="{0861BD14-5019-3446-BB19-489B97803546}"/>
              </a:ext>
            </a:extLst>
          </p:cNvPr>
          <p:cNvSpPr txBox="1"/>
          <p:nvPr/>
        </p:nvSpPr>
        <p:spPr>
          <a:xfrm>
            <a:off x="5251837" y="5131783"/>
            <a:ext cx="3182158" cy="112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 note: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Even </a:t>
            </a:r>
            <a:r>
              <a:rPr lang="en" sz="20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categoricals</a:t>
            </a: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need to be aggregated over time!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Google Shape;377;p32">
            <a:extLst>
              <a:ext uri="{FF2B5EF4-FFF2-40B4-BE49-F238E27FC236}">
                <a16:creationId xmlns:a16="http://schemas.microsoft.com/office/drawing/2014/main" id="{22750E78-1A72-D24F-9AE1-0FC392DACB40}"/>
              </a:ext>
            </a:extLst>
          </p:cNvPr>
          <p:cNvCxnSpPr>
            <a:cxnSpLocks/>
          </p:cNvCxnSpPr>
          <p:nvPr/>
        </p:nvCxnSpPr>
        <p:spPr>
          <a:xfrm flipH="1" flipV="1">
            <a:off x="4765638" y="4152452"/>
            <a:ext cx="523774" cy="133363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6488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Collate: Some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8A000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Days between inspection cases in San Jose</a:t>
            </a:r>
            <a:br>
              <a:rPr lang="en-US" dirty="0">
                <a:solidFill>
                  <a:srgbClr val="8A0002"/>
                </a:solidFill>
              </a:rPr>
            </a:br>
            <a:endParaRPr lang="en-US" dirty="0">
              <a:solidFill>
                <a:srgbClr val="8A0002"/>
              </a:solidFill>
            </a:endParaRPr>
          </a:p>
          <a:p>
            <a:r>
              <a:rPr lang="en-US" dirty="0">
                <a:solidFill>
                  <a:srgbClr val="8A000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Vaccine History and </a:t>
            </a:r>
            <a:r>
              <a:rPr lang="en-US" dirty="0" err="1">
                <a:solidFill>
                  <a:srgbClr val="8A000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Categoricals</a:t>
            </a:r>
            <a:r>
              <a:rPr lang="en-US" dirty="0">
                <a:solidFill>
                  <a:srgbClr val="8A000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from CSF</a:t>
            </a:r>
            <a:br>
              <a:rPr lang="en-US" dirty="0">
                <a:solidFill>
                  <a:srgbClr val="8A0002"/>
                </a:solidFill>
              </a:rPr>
            </a:br>
            <a:endParaRPr lang="en-US" dirty="0">
              <a:solidFill>
                <a:srgbClr val="8A0002"/>
              </a:solidFill>
            </a:endParaRPr>
          </a:p>
          <a:p>
            <a:r>
              <a:rPr lang="en-US" dirty="0">
                <a:solidFill>
                  <a:srgbClr val="8A000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Case Info from LA (multiple aggregates)</a:t>
            </a:r>
            <a:br>
              <a:rPr lang="en-US" dirty="0">
                <a:solidFill>
                  <a:srgbClr val="8A0002"/>
                </a:solidFill>
              </a:rPr>
            </a:br>
            <a:endParaRPr lang="en-US" dirty="0">
              <a:solidFill>
                <a:srgbClr val="8A0002"/>
              </a:solidFill>
            </a:endParaRPr>
          </a:p>
          <a:p>
            <a:r>
              <a:rPr lang="en-US" dirty="0">
                <a:solidFill>
                  <a:srgbClr val="8A000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Days since last event in LA (using collate date)</a:t>
            </a:r>
            <a:endParaRPr lang="en-US" dirty="0">
              <a:solidFill>
                <a:srgbClr val="8A00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562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10748</TotalTime>
  <Words>701</Words>
  <Application>Microsoft Macintosh PowerPoint</Application>
  <PresentationFormat>Widescreen</PresentationFormat>
  <Paragraphs>151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</vt:lpstr>
      <vt:lpstr>Menlo</vt:lpstr>
      <vt:lpstr>Simple Light</vt:lpstr>
      <vt:lpstr>PowerPoint Presentation</vt:lpstr>
      <vt:lpstr>Plan For Today</vt:lpstr>
      <vt:lpstr>Defining Features in Triage</vt:lpstr>
      <vt:lpstr>Features in triage: Collate</vt:lpstr>
      <vt:lpstr>Features in triage: Collate</vt:lpstr>
      <vt:lpstr>Features in triage: Collate</vt:lpstr>
      <vt:lpstr>Collate: Naming Conventions</vt:lpstr>
      <vt:lpstr>Collate: Naming Conventions</vt:lpstr>
      <vt:lpstr>Collate: Some Examples</vt:lpstr>
      <vt:lpstr>Collate: Some Considerations</vt:lpstr>
      <vt:lpstr>Triage Outputs</vt:lpstr>
      <vt:lpstr>Triage Outputs</vt:lpstr>
      <vt:lpstr>Triage Outputs</vt:lpstr>
      <vt:lpstr>Triage Outputs</vt:lpstr>
      <vt:lpstr>General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87</cp:revision>
  <dcterms:created xsi:type="dcterms:W3CDTF">2020-01-14T19:43:43Z</dcterms:created>
  <dcterms:modified xsi:type="dcterms:W3CDTF">2022-10-27T18:42:23Z</dcterms:modified>
</cp:coreProperties>
</file>