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43"/>
  </p:notesMasterIdLst>
  <p:sldIdLst>
    <p:sldId id="256" r:id="rId3"/>
    <p:sldId id="471" r:id="rId4"/>
    <p:sldId id="500" r:id="rId5"/>
    <p:sldId id="318" r:id="rId6"/>
    <p:sldId id="323" r:id="rId7"/>
    <p:sldId id="468" r:id="rId8"/>
    <p:sldId id="287" r:id="rId9"/>
    <p:sldId id="428" r:id="rId10"/>
    <p:sldId id="430" r:id="rId11"/>
    <p:sldId id="494" r:id="rId12"/>
    <p:sldId id="486" r:id="rId13"/>
    <p:sldId id="473" r:id="rId14"/>
    <p:sldId id="288" r:id="rId15"/>
    <p:sldId id="474" r:id="rId16"/>
    <p:sldId id="297" r:id="rId17"/>
    <p:sldId id="479" r:id="rId18"/>
    <p:sldId id="480" r:id="rId19"/>
    <p:sldId id="481" r:id="rId20"/>
    <p:sldId id="482" r:id="rId21"/>
    <p:sldId id="495" r:id="rId22"/>
    <p:sldId id="499" r:id="rId23"/>
    <p:sldId id="496" r:id="rId24"/>
    <p:sldId id="497" r:id="rId25"/>
    <p:sldId id="498" r:id="rId26"/>
    <p:sldId id="289" r:id="rId27"/>
    <p:sldId id="290" r:id="rId28"/>
    <p:sldId id="291" r:id="rId29"/>
    <p:sldId id="292" r:id="rId30"/>
    <p:sldId id="293" r:id="rId31"/>
    <p:sldId id="469" r:id="rId32"/>
    <p:sldId id="470" r:id="rId33"/>
    <p:sldId id="296" r:id="rId34"/>
    <p:sldId id="454" r:id="rId35"/>
    <p:sldId id="484" r:id="rId36"/>
    <p:sldId id="488" r:id="rId37"/>
    <p:sldId id="489" r:id="rId38"/>
    <p:sldId id="490" r:id="rId39"/>
    <p:sldId id="491" r:id="rId40"/>
    <p:sldId id="492" r:id="rId41"/>
    <p:sldId id="501" r:id="rId4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/>
    <p:restoredTop sz="93152"/>
  </p:normalViewPr>
  <p:slideViewPr>
    <p:cSldViewPr snapToGrid="0" snapToObjects="1">
      <p:cViewPr varScale="1">
        <p:scale>
          <a:sx n="126" d="100"/>
          <a:sy n="126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8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2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5128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41489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  <a:p>
            <a:pPr algn="l"/>
            <a:r>
              <a:rPr lang="en-US" sz="1400" dirty="0" err="1">
                <a:latin typeface="Arial"/>
                <a:cs typeface="Arial"/>
              </a:rPr>
              <a:t>Rayid</a:t>
            </a:r>
            <a:r>
              <a:rPr lang="en-US" sz="1400" baseline="0" dirty="0">
                <a:latin typeface="Arial"/>
                <a:cs typeface="Arial"/>
              </a:rPr>
              <a:t> </a:t>
            </a:r>
            <a:r>
              <a:rPr lang="en-US" sz="1400" baseline="0" dirty="0" err="1">
                <a:latin typeface="Arial"/>
                <a:cs typeface="Arial"/>
              </a:rPr>
              <a:t>Ghani</a:t>
            </a:r>
            <a:r>
              <a:rPr lang="en-US" sz="1400" baseline="0" dirty="0">
                <a:latin typeface="Arial"/>
                <a:cs typeface="Arial"/>
              </a:rPr>
              <a:t>															@</a:t>
            </a:r>
            <a:r>
              <a:rPr lang="en-US" sz="1400" baseline="0" dirty="0" err="1">
                <a:latin typeface="Arial"/>
                <a:cs typeface="Arial"/>
              </a:rPr>
              <a:t>rayidghani</a:t>
            </a:r>
            <a:r>
              <a:rPr lang="en-US" sz="1400" baseline="0" dirty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006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18" y="1166412"/>
            <a:ext cx="11666363" cy="49546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6619"/>
            <a:ext cx="12192000" cy="12066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83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7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5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2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648464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(and Validation)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Part II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</a:t>
            </a:r>
            <a:endParaRPr sz="2800" dirty="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Metrics You’ve Used?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Area Under the ROC Curve</a:t>
            </a:r>
            <a:br>
              <a:rPr lang="en-US" dirty="0"/>
            </a:br>
            <a:endParaRPr lang="en-US" dirty="0"/>
          </a:p>
          <a:p>
            <a:r>
              <a:rPr lang="en-US" dirty="0"/>
              <a:t>F1 Score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Accuracy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When would you use each of these?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How would you explain what they mean to a policy maker?</a:t>
            </a:r>
          </a:p>
        </p:txBody>
      </p:sp>
    </p:spTree>
    <p:extLst>
      <p:ext uri="{BB962C8B-B14F-4D97-AF65-F5344CB8AC3E}">
        <p14:creationId xmlns:p14="http://schemas.microsoft.com/office/powerpoint/2010/main" val="3145385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– triage configuration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3F4BCD-53D2-7748-A243-56AA09E97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426" y="1161535"/>
            <a:ext cx="7217147" cy="560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03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F760-7AED-6C4E-8EBB-B33C61A3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the model we select generalize to?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6060D-EB73-4740-88AA-06B0DF950E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8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need to know to perform model selection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 scenario</a:t>
            </a:r>
          </a:p>
          <a:p>
            <a:pPr lvl="1"/>
            <a:r>
              <a:rPr lang="en-US" dirty="0"/>
              <a:t>Model selection Methodology</a:t>
            </a:r>
          </a:p>
          <a:p>
            <a:pPr lvl="1"/>
            <a:r>
              <a:rPr lang="en-US" dirty="0"/>
              <a:t>Metric(s) (need to match your policy goals)</a:t>
            </a:r>
          </a:p>
          <a:p>
            <a:endParaRPr lang="en-US" dirty="0"/>
          </a:p>
          <a:p>
            <a:r>
              <a:rPr lang="en-US" dirty="0"/>
              <a:t>Comparison with baselines (to know if you’re effective)</a:t>
            </a:r>
          </a:p>
        </p:txBody>
      </p:sp>
    </p:spTree>
    <p:extLst>
      <p:ext uri="{BB962C8B-B14F-4D97-AF65-F5344CB8AC3E}">
        <p14:creationId xmlns:p14="http://schemas.microsoft.com/office/powerpoint/2010/main" val="354490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214A-DDAD-0F43-B96B-4C37FD08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select a model that does that?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F38AB-BE42-AD40-8874-9861CDBB9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15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Temporal Holdouts</a:t>
            </a:r>
          </a:p>
          <a:p>
            <a:r>
              <a:rPr lang="en-US" dirty="0"/>
              <a:t>Spatial Holdouts</a:t>
            </a:r>
          </a:p>
          <a:p>
            <a:r>
              <a:rPr lang="en-US" dirty="0"/>
              <a:t>Other Holdouts?</a:t>
            </a:r>
          </a:p>
        </p:txBody>
      </p:sp>
    </p:spTree>
    <p:extLst>
      <p:ext uri="{BB962C8B-B14F-4D97-AF65-F5344CB8AC3E}">
        <p14:creationId xmlns:p14="http://schemas.microsoft.com/office/powerpoint/2010/main" val="4093726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1: We want to track news coverage of epidemic related topics. We have tagged a small corpus (n=1000) of news articles from Jan 2019 to September 2020 and now have a stream of new incoming articles every day. We want to deploy a system that tells us something about intensity of coverage by media outlet going forward.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096452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2: We want to track news coverage of epidemic related topics. We have tagged a small corpus (n=1000) of news articles from Jan 2019 to September 2020 and now have a stream of new incoming articles every day. We want to deploy a system that tells us something about intensity of coverage by media outlet over the last 2 years as well as going forward.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074433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3: We want to predict whether there will be an increase in epidemic related articles in the media during the next week.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3999252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4: We want to predict whether there will be an increase in epidemic related articles in the media during the next month.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14741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check-in on Wednesday </a:t>
            </a:r>
          </a:p>
          <a:p>
            <a:r>
              <a:rPr lang="en-US" dirty="0"/>
              <a:t>Project work time on Thursday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 Feedback From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solidFill>
                  <a:srgbClr val="C00000"/>
                </a:solidFill>
              </a:rPr>
              <a:t>Question: How is teamwork going so far?</a:t>
            </a:r>
          </a:p>
          <a:p>
            <a:r>
              <a:rPr lang="en-US" dirty="0"/>
              <a:t>Project Assignment due Monday – see template slides and canvas post</a:t>
            </a:r>
          </a:p>
          <a:p>
            <a:pPr marL="7620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1F066-C352-2344-9AFE-A7E0C820C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947004"/>
            <a:ext cx="11360700" cy="4555200"/>
          </a:xfrm>
        </p:spPr>
        <p:txBody>
          <a:bodyPr/>
          <a:lstStyle/>
          <a:p>
            <a:r>
              <a:rPr lang="en-US" dirty="0"/>
              <a:t>How far back to go when training models? (max training history)</a:t>
            </a:r>
          </a:p>
          <a:p>
            <a:pPr lvl="1"/>
            <a:r>
              <a:rPr lang="en-US" dirty="0"/>
              <a:t> To the beginning of time (expanding training window)?</a:t>
            </a:r>
          </a:p>
          <a:p>
            <a:pPr lvl="1"/>
            <a:r>
              <a:rPr lang="en-US" dirty="0"/>
              <a:t>Fixed history (rolling training window)?</a:t>
            </a:r>
          </a:p>
          <a:p>
            <a:pPr lvl="1"/>
            <a:r>
              <a:rPr lang="en-US" dirty="0"/>
              <a:t>Something else?</a:t>
            </a:r>
          </a:p>
          <a:p>
            <a:pPr lvl="1"/>
            <a:r>
              <a:rPr lang="en-US" dirty="0"/>
              <a:t>How far back do you get your features from?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much to move forward from train-validation pair 1 to train-validation pair 2?</a:t>
            </a:r>
          </a:p>
          <a:p>
            <a:pPr lvl="1"/>
            <a:r>
              <a:rPr lang="en-US" dirty="0"/>
              <a:t>A day?</a:t>
            </a:r>
          </a:p>
          <a:p>
            <a:pPr lvl="1"/>
            <a:r>
              <a:rPr lang="en-US" dirty="0"/>
              <a:t>A month? </a:t>
            </a:r>
          </a:p>
          <a:p>
            <a:pPr lvl="1"/>
            <a:r>
              <a:rPr lang="en-US" dirty="0"/>
              <a:t>Something else?</a:t>
            </a:r>
          </a:p>
        </p:txBody>
      </p:sp>
    </p:spTree>
    <p:extLst>
      <p:ext uri="{BB962C8B-B14F-4D97-AF65-F5344CB8AC3E}">
        <p14:creationId xmlns:p14="http://schemas.microsoft.com/office/powerpoint/2010/main" val="2036659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g">
            <a:extLst>
              <a:ext uri="{FF2B5EF4-FFF2-40B4-BE49-F238E27FC236}">
                <a16:creationId xmlns:a16="http://schemas.microsoft.com/office/drawing/2014/main" id="{B0366070-7513-EA4F-8DAA-A5F0BFA2D2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6" t="9859" r="9516" b="10303"/>
          <a:stretch/>
        </p:blipFill>
        <p:spPr bwMode="auto">
          <a:xfrm>
            <a:off x="4419600" y="995516"/>
            <a:ext cx="7772402" cy="486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8E8A16-2F7F-9443-93CD-17932D868828}"/>
              </a:ext>
            </a:extLst>
          </p:cNvPr>
          <p:cNvSpPr txBox="1"/>
          <p:nvPr/>
        </p:nvSpPr>
        <p:spPr>
          <a:xfrm>
            <a:off x="4572001" y="5979885"/>
            <a:ext cx="773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2014                          2015                              2016                           2017                          2018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2B697-97D8-C045-A58D-BDC94728C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2249"/>
            <a:ext cx="44196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7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1F066-C352-2344-9AFE-A7E0C820C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making repeated predictions about the same entity at different times, how often should an entity be repeated in the training data?</a:t>
            </a:r>
          </a:p>
          <a:p>
            <a:pPr lvl="1"/>
            <a:r>
              <a:rPr lang="en-US" dirty="0"/>
              <a:t>In an event-based deployment setup?</a:t>
            </a:r>
          </a:p>
          <a:p>
            <a:pPr lvl="1"/>
            <a:r>
              <a:rPr lang="en-US" dirty="0"/>
              <a:t>In a “take action at regular-</a:t>
            </a:r>
            <a:r>
              <a:rPr lang="en-US" dirty="0" err="1"/>
              <a:t>ish</a:t>
            </a:r>
            <a:r>
              <a:rPr lang="en-US" dirty="0"/>
              <a:t> intervals” deployment?</a:t>
            </a:r>
          </a:p>
          <a:p>
            <a:pPr marL="565150" lvl="1" indent="0">
              <a:buNone/>
            </a:pPr>
            <a:endParaRPr lang="en-US" dirty="0"/>
          </a:p>
          <a:p>
            <a:r>
              <a:rPr lang="en-US" dirty="0"/>
              <a:t>What about in the validation set?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82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A672-F56C-2F41-B566-75099198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2F8AE-4F06-1B49-B482-20CE10B4D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up validation set(s) to match deployment scenarios (and constraints)</a:t>
            </a:r>
          </a:p>
          <a:p>
            <a:endParaRPr lang="en-US" dirty="0"/>
          </a:p>
          <a:p>
            <a:r>
              <a:rPr lang="en-US" dirty="0"/>
              <a:t>Set up training set(s) any way we want but match data (both features and labels) available at training time</a:t>
            </a:r>
          </a:p>
          <a:p>
            <a:pPr lvl="1"/>
            <a:r>
              <a:rPr lang="en-US" dirty="0"/>
              <a:t>Making sure labels are not censored based on label period</a:t>
            </a:r>
          </a:p>
          <a:p>
            <a:pPr lvl="1"/>
            <a:r>
              <a:rPr lang="en-US" dirty="0"/>
              <a:t> Sampling (if helpful)</a:t>
            </a:r>
          </a:p>
          <a:p>
            <a:pPr lvl="1"/>
            <a:r>
              <a:rPr lang="en-US" dirty="0"/>
              <a:t>Data collection and update lag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91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00B3-6753-994F-884E-259FF72C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Validation Pairs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123CB5-A986-524E-B988-2572CA609728}"/>
              </a:ext>
            </a:extLst>
          </p:cNvPr>
          <p:cNvGraphicFramePr>
            <a:graphicFrameLocks noGrp="1"/>
          </p:cNvGraphicFramePr>
          <p:nvPr/>
        </p:nvGraphicFramePr>
        <p:xfrm>
          <a:off x="279699" y="1226519"/>
          <a:ext cx="10843710" cy="3558060"/>
        </p:xfrm>
        <a:graphic>
          <a:graphicData uri="http://schemas.openxmlformats.org/drawingml/2006/table">
            <a:tbl>
              <a:tblPr/>
              <a:tblGrid>
                <a:gridCol w="980624">
                  <a:extLst>
                    <a:ext uri="{9D8B030D-6E8A-4147-A177-3AD203B41FA5}">
                      <a16:colId xmlns:a16="http://schemas.microsoft.com/office/drawing/2014/main" val="1169677143"/>
                    </a:ext>
                  </a:extLst>
                </a:gridCol>
                <a:gridCol w="1236439">
                  <a:extLst>
                    <a:ext uri="{9D8B030D-6E8A-4147-A177-3AD203B41FA5}">
                      <a16:colId xmlns:a16="http://schemas.microsoft.com/office/drawing/2014/main" val="1992358054"/>
                    </a:ext>
                  </a:extLst>
                </a:gridCol>
                <a:gridCol w="1321710">
                  <a:extLst>
                    <a:ext uri="{9D8B030D-6E8A-4147-A177-3AD203B41FA5}">
                      <a16:colId xmlns:a16="http://schemas.microsoft.com/office/drawing/2014/main" val="2155224152"/>
                    </a:ext>
                  </a:extLst>
                </a:gridCol>
                <a:gridCol w="1307498">
                  <a:extLst>
                    <a:ext uri="{9D8B030D-6E8A-4147-A177-3AD203B41FA5}">
                      <a16:colId xmlns:a16="http://schemas.microsoft.com/office/drawing/2014/main" val="2488083655"/>
                    </a:ext>
                  </a:extLst>
                </a:gridCol>
                <a:gridCol w="1165379">
                  <a:extLst>
                    <a:ext uri="{9D8B030D-6E8A-4147-A177-3AD203B41FA5}">
                      <a16:colId xmlns:a16="http://schemas.microsoft.com/office/drawing/2014/main" val="347953069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238365888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0112033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49768773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4087941343"/>
                    </a:ext>
                  </a:extLst>
                </a:gridCol>
              </a:tblGrid>
              <a:tr h="580500"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Validation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516673"/>
                  </a:ext>
                </a:extLst>
              </a:tr>
              <a:tr h="10476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Train-Validation Pair ID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Earliest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230078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15643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35906"/>
                  </a:ext>
                </a:extLst>
              </a:tr>
              <a:tr h="6588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(most recent)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4765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3A8FBED-85E3-6543-8C9B-3BCDC1DC1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057" y="1334098"/>
            <a:ext cx="16688560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Google Shape;75;p16">
            <a:extLst>
              <a:ext uri="{FF2B5EF4-FFF2-40B4-BE49-F238E27FC236}">
                <a16:creationId xmlns:a16="http://schemas.microsoft.com/office/drawing/2014/main" id="{88022FE4-43BB-F446-8B27-9386A69F8BEF}"/>
              </a:ext>
            </a:extLst>
          </p:cNvPr>
          <p:cNvSpPr/>
          <p:nvPr/>
        </p:nvSpPr>
        <p:spPr>
          <a:xfrm>
            <a:off x="26166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Training Examples</a:t>
            </a:r>
            <a:endParaRPr dirty="0"/>
          </a:p>
        </p:txBody>
      </p:sp>
      <p:sp>
        <p:nvSpPr>
          <p:cNvPr id="9" name="Google Shape;76;p16">
            <a:extLst>
              <a:ext uri="{FF2B5EF4-FFF2-40B4-BE49-F238E27FC236}">
                <a16:creationId xmlns:a16="http://schemas.microsoft.com/office/drawing/2014/main" id="{1CC13113-308F-0D49-A54C-F1B7D29843CB}"/>
              </a:ext>
            </a:extLst>
          </p:cNvPr>
          <p:cNvSpPr/>
          <p:nvPr/>
        </p:nvSpPr>
        <p:spPr>
          <a:xfrm>
            <a:off x="5279753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0" name="Google Shape;77;p16">
            <a:extLst>
              <a:ext uri="{FF2B5EF4-FFF2-40B4-BE49-F238E27FC236}">
                <a16:creationId xmlns:a16="http://schemas.microsoft.com/office/drawing/2014/main" id="{74B63F31-AE4A-0947-8507-1D23D6B07216}"/>
              </a:ext>
            </a:extLst>
          </p:cNvPr>
          <p:cNvSpPr/>
          <p:nvPr/>
        </p:nvSpPr>
        <p:spPr>
          <a:xfrm>
            <a:off x="58677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1" name="Google Shape;78;p16">
            <a:extLst>
              <a:ext uri="{FF2B5EF4-FFF2-40B4-BE49-F238E27FC236}">
                <a16:creationId xmlns:a16="http://schemas.microsoft.com/office/drawing/2014/main" id="{B0E0B54D-C539-714F-A207-E2E53766956C}"/>
              </a:ext>
            </a:extLst>
          </p:cNvPr>
          <p:cNvSpPr/>
          <p:nvPr/>
        </p:nvSpPr>
        <p:spPr>
          <a:xfrm>
            <a:off x="8384428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2" name="Google Shape;79;p16">
            <a:extLst>
              <a:ext uri="{FF2B5EF4-FFF2-40B4-BE49-F238E27FC236}">
                <a16:creationId xmlns:a16="http://schemas.microsoft.com/office/drawing/2014/main" id="{FA1B9212-0C05-C34C-B9A0-7C260DAEEC4D}"/>
              </a:ext>
            </a:extLst>
          </p:cNvPr>
          <p:cNvSpPr/>
          <p:nvPr/>
        </p:nvSpPr>
        <p:spPr>
          <a:xfrm>
            <a:off x="28262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Examples</a:t>
            </a:r>
            <a:endParaRPr/>
          </a:p>
        </p:txBody>
      </p:sp>
      <p:sp>
        <p:nvSpPr>
          <p:cNvPr id="13" name="Google Shape;80;p16">
            <a:extLst>
              <a:ext uri="{FF2B5EF4-FFF2-40B4-BE49-F238E27FC236}">
                <a16:creationId xmlns:a16="http://schemas.microsoft.com/office/drawing/2014/main" id="{1FCFB2E6-799F-2642-8B0D-82FE69AF405C}"/>
              </a:ext>
            </a:extLst>
          </p:cNvPr>
          <p:cNvSpPr/>
          <p:nvPr/>
        </p:nvSpPr>
        <p:spPr>
          <a:xfrm>
            <a:off x="5489303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4" name="Google Shape;81;p16">
            <a:extLst>
              <a:ext uri="{FF2B5EF4-FFF2-40B4-BE49-F238E27FC236}">
                <a16:creationId xmlns:a16="http://schemas.microsoft.com/office/drawing/2014/main" id="{23524599-0A97-2941-A8B2-33CCFF497383}"/>
              </a:ext>
            </a:extLst>
          </p:cNvPr>
          <p:cNvSpPr/>
          <p:nvPr/>
        </p:nvSpPr>
        <p:spPr>
          <a:xfrm>
            <a:off x="60773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5" name="Google Shape;82;p16">
            <a:extLst>
              <a:ext uri="{FF2B5EF4-FFF2-40B4-BE49-F238E27FC236}">
                <a16:creationId xmlns:a16="http://schemas.microsoft.com/office/drawing/2014/main" id="{DC3E6061-FCD2-2B4E-8D49-44222CC2D6F0}"/>
              </a:ext>
            </a:extLst>
          </p:cNvPr>
          <p:cNvSpPr/>
          <p:nvPr/>
        </p:nvSpPr>
        <p:spPr>
          <a:xfrm>
            <a:off x="8593978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6" name="Google Shape;83;p16">
            <a:extLst>
              <a:ext uri="{FF2B5EF4-FFF2-40B4-BE49-F238E27FC236}">
                <a16:creationId xmlns:a16="http://schemas.microsoft.com/office/drawing/2014/main" id="{3E5A93A3-DDC4-A142-86E1-4EED81ECBB34}"/>
              </a:ext>
            </a:extLst>
          </p:cNvPr>
          <p:cNvSpPr txBox="1"/>
          <p:nvPr/>
        </p:nvSpPr>
        <p:spPr>
          <a:xfrm>
            <a:off x="176178" y="4984825"/>
            <a:ext cx="2335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1</a:t>
            </a:r>
            <a:endParaRPr sz="3200" dirty="0"/>
          </a:p>
        </p:txBody>
      </p:sp>
      <p:sp>
        <p:nvSpPr>
          <p:cNvPr id="17" name="Google Shape;84;p16">
            <a:extLst>
              <a:ext uri="{FF2B5EF4-FFF2-40B4-BE49-F238E27FC236}">
                <a16:creationId xmlns:a16="http://schemas.microsoft.com/office/drawing/2014/main" id="{E9289A33-C4D3-8549-9067-B9295D5724D3}"/>
              </a:ext>
            </a:extLst>
          </p:cNvPr>
          <p:cNvSpPr txBox="1"/>
          <p:nvPr/>
        </p:nvSpPr>
        <p:spPr>
          <a:xfrm>
            <a:off x="176178" y="5693000"/>
            <a:ext cx="246805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2</a:t>
            </a:r>
            <a:endParaRPr sz="3200" dirty="0"/>
          </a:p>
        </p:txBody>
      </p:sp>
      <p:cxnSp>
        <p:nvCxnSpPr>
          <p:cNvPr id="18" name="Google Shape;85;p16">
            <a:extLst>
              <a:ext uri="{FF2B5EF4-FFF2-40B4-BE49-F238E27FC236}">
                <a16:creationId xmlns:a16="http://schemas.microsoft.com/office/drawing/2014/main" id="{2567FE36-C42B-6540-92E4-C7DBA5213BA9}"/>
              </a:ext>
            </a:extLst>
          </p:cNvPr>
          <p:cNvCxnSpPr>
            <a:cxnSpLocks/>
          </p:cNvCxnSpPr>
          <p:nvPr/>
        </p:nvCxnSpPr>
        <p:spPr>
          <a:xfrm flipH="1" flipV="1">
            <a:off x="2334409" y="3302598"/>
            <a:ext cx="291179" cy="16307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86;p16">
            <a:extLst>
              <a:ext uri="{FF2B5EF4-FFF2-40B4-BE49-F238E27FC236}">
                <a16:creationId xmlns:a16="http://schemas.microsoft.com/office/drawing/2014/main" id="{128B2764-2EF0-AB47-82DF-3CC4C0AD7B0F}"/>
              </a:ext>
            </a:extLst>
          </p:cNvPr>
          <p:cNvCxnSpPr>
            <a:cxnSpLocks/>
          </p:cNvCxnSpPr>
          <p:nvPr/>
        </p:nvCxnSpPr>
        <p:spPr>
          <a:xfrm flipH="1" flipV="1">
            <a:off x="3313355" y="3239225"/>
            <a:ext cx="1966398" cy="17089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87;p16">
            <a:extLst>
              <a:ext uri="{FF2B5EF4-FFF2-40B4-BE49-F238E27FC236}">
                <a16:creationId xmlns:a16="http://schemas.microsoft.com/office/drawing/2014/main" id="{7B00B6AE-0774-A04C-BD90-AA5163A87411}"/>
              </a:ext>
            </a:extLst>
          </p:cNvPr>
          <p:cNvCxnSpPr>
            <a:cxnSpLocks/>
          </p:cNvCxnSpPr>
          <p:nvPr/>
        </p:nvCxnSpPr>
        <p:spPr>
          <a:xfrm flipV="1">
            <a:off x="2655228" y="3239224"/>
            <a:ext cx="1738624" cy="17089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88;p16">
            <a:extLst>
              <a:ext uri="{FF2B5EF4-FFF2-40B4-BE49-F238E27FC236}">
                <a16:creationId xmlns:a16="http://schemas.microsoft.com/office/drawing/2014/main" id="{C47765E1-A98E-1B4F-8F44-E2C687798D34}"/>
              </a:ext>
            </a:extLst>
          </p:cNvPr>
          <p:cNvCxnSpPr>
            <a:cxnSpLocks/>
          </p:cNvCxnSpPr>
          <p:nvPr/>
        </p:nvCxnSpPr>
        <p:spPr>
          <a:xfrm flipH="1" flipV="1">
            <a:off x="5489303" y="3239162"/>
            <a:ext cx="378450" cy="17173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85;p16">
            <a:extLst>
              <a:ext uri="{FF2B5EF4-FFF2-40B4-BE49-F238E27FC236}">
                <a16:creationId xmlns:a16="http://schemas.microsoft.com/office/drawing/2014/main" id="{02C7722C-A353-154E-9BC4-296A2BF0FD96}"/>
              </a:ext>
            </a:extLst>
          </p:cNvPr>
          <p:cNvCxnSpPr>
            <a:cxnSpLocks/>
          </p:cNvCxnSpPr>
          <p:nvPr/>
        </p:nvCxnSpPr>
        <p:spPr>
          <a:xfrm flipV="1">
            <a:off x="5897143" y="3228203"/>
            <a:ext cx="893435" cy="17051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86;p16">
            <a:extLst>
              <a:ext uri="{FF2B5EF4-FFF2-40B4-BE49-F238E27FC236}">
                <a16:creationId xmlns:a16="http://schemas.microsoft.com/office/drawing/2014/main" id="{491297DD-0D6D-D94F-80F4-D4CB875DFD89}"/>
              </a:ext>
            </a:extLst>
          </p:cNvPr>
          <p:cNvCxnSpPr>
            <a:cxnSpLocks/>
          </p:cNvCxnSpPr>
          <p:nvPr/>
        </p:nvCxnSpPr>
        <p:spPr>
          <a:xfrm flipV="1">
            <a:off x="5867753" y="3230949"/>
            <a:ext cx="3297762" cy="17255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87;p16">
            <a:extLst>
              <a:ext uri="{FF2B5EF4-FFF2-40B4-BE49-F238E27FC236}">
                <a16:creationId xmlns:a16="http://schemas.microsoft.com/office/drawing/2014/main" id="{E28D42CD-1164-364E-A37D-76E6A7DC0BCE}"/>
              </a:ext>
            </a:extLst>
          </p:cNvPr>
          <p:cNvCxnSpPr>
            <a:cxnSpLocks/>
          </p:cNvCxnSpPr>
          <p:nvPr/>
        </p:nvCxnSpPr>
        <p:spPr>
          <a:xfrm flipH="1" flipV="1">
            <a:off x="7653624" y="3239224"/>
            <a:ext cx="713197" cy="17089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" name="Google Shape;88;p16">
            <a:extLst>
              <a:ext uri="{FF2B5EF4-FFF2-40B4-BE49-F238E27FC236}">
                <a16:creationId xmlns:a16="http://schemas.microsoft.com/office/drawing/2014/main" id="{B477AA2D-D7A8-0546-AE76-40F633252E5C}"/>
              </a:ext>
            </a:extLst>
          </p:cNvPr>
          <p:cNvCxnSpPr>
            <a:cxnSpLocks/>
          </p:cNvCxnSpPr>
          <p:nvPr/>
        </p:nvCxnSpPr>
        <p:spPr>
          <a:xfrm flipV="1">
            <a:off x="9048629" y="3239162"/>
            <a:ext cx="1224924" cy="169420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28140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9984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190517" y="3350654"/>
            <a:ext cx="7823678" cy="917702"/>
            <a:chOff x="501627" y="3198043"/>
            <a:chExt cx="7823678" cy="917702"/>
          </a:xfrm>
          <a:solidFill>
            <a:schemeClr val="bg1"/>
          </a:solidFill>
        </p:grpSpPr>
        <p:sp>
          <p:nvSpPr>
            <p:cNvPr id="42" name="Rectangle 41"/>
            <p:cNvSpPr/>
            <p:nvPr/>
          </p:nvSpPr>
          <p:spPr>
            <a:xfrm>
              <a:off x="3291934" y="320346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160713" y="319851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71492" y="319804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589295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41528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1126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19807" y="32059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861575" y="31980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1627" y="320470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90517" y="3347943"/>
            <a:ext cx="7823678" cy="917702"/>
            <a:chOff x="501627" y="3198043"/>
            <a:chExt cx="7823678" cy="917702"/>
          </a:xfrm>
          <a:solidFill>
            <a:schemeClr val="accent2"/>
          </a:solidFill>
        </p:grpSpPr>
        <p:sp>
          <p:nvSpPr>
            <p:cNvPr id="13" name="Rectangle 12"/>
            <p:cNvSpPr/>
            <p:nvPr/>
          </p:nvSpPr>
          <p:spPr>
            <a:xfrm>
              <a:off x="3291934" y="320346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60713" y="319851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1492" y="319804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89295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1528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1126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19807" y="32059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61575" y="31980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1627" y="320470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107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21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-2.77778E-7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-1.94444E-6 0.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1.66667E-6 0.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-0.00226 0.5092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2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911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0.0059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057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0.00087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Meetings – Wednesdays Going Forward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58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849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00087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70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00243 0.5048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2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23412"/>
            <a:ext cx="9144000" cy="1143000"/>
          </a:xfrm>
        </p:spPr>
        <p:txBody>
          <a:bodyPr/>
          <a:lstStyle/>
          <a:p>
            <a:r>
              <a:rPr lang="en-US" dirty="0"/>
              <a:t>Temporal Holdouts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509578"/>
            <a:ext cx="8229600" cy="6741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9918" y="2177063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2002                                                                                                                2017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19918" y="2756264"/>
            <a:ext cx="9148082" cy="1129150"/>
            <a:chOff x="-4082" y="2756264"/>
            <a:chExt cx="9148082" cy="1129150"/>
          </a:xfrm>
        </p:grpSpPr>
        <p:sp>
          <p:nvSpPr>
            <p:cNvPr id="7" name="Rectangle 6"/>
            <p:cNvSpPr/>
            <p:nvPr/>
          </p:nvSpPr>
          <p:spPr>
            <a:xfrm>
              <a:off x="457200" y="2756264"/>
              <a:ext cx="2743200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4082" y="3423749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2002                               2007  2008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7908" y="2756264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477218" y="2952684"/>
              <a:ext cx="884920" cy="19728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47148" y="2781811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24000" y="3963355"/>
            <a:ext cx="9148082" cy="1159515"/>
            <a:chOff x="0" y="3963354"/>
            <a:chExt cx="9148082" cy="1159515"/>
          </a:xfrm>
        </p:grpSpPr>
        <p:sp>
          <p:nvSpPr>
            <p:cNvPr id="14" name="Rectangle 13"/>
            <p:cNvSpPr/>
            <p:nvPr/>
          </p:nvSpPr>
          <p:spPr>
            <a:xfrm>
              <a:off x="459697" y="4025141"/>
              <a:ext cx="3330313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90011" y="4025141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3926041" y="4286520"/>
              <a:ext cx="884920" cy="1049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10961" y="3963354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4661204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2002                                       2008  2009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71470" y="5150074"/>
            <a:ext cx="9148082" cy="1144525"/>
            <a:chOff x="47470" y="5150073"/>
            <a:chExt cx="9148082" cy="1144525"/>
          </a:xfrm>
        </p:grpSpPr>
        <p:sp>
          <p:nvSpPr>
            <p:cNvPr id="22" name="Rectangle 21"/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9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5E2B7B-AB3E-FE49-BCC7-910B2DFB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 - Time splits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848517-62FD-AA49-B34B-0EBA6DF1CD11}"/>
              </a:ext>
            </a:extLst>
          </p:cNvPr>
          <p:cNvGrpSpPr/>
          <p:nvPr/>
        </p:nvGrpSpPr>
        <p:grpSpPr>
          <a:xfrm>
            <a:off x="2217514" y="2218030"/>
            <a:ext cx="9148082" cy="1144525"/>
            <a:chOff x="47470" y="5150073"/>
            <a:chExt cx="9148082" cy="11445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03ABDC-9084-4544-9DC5-66BAF6973545}"/>
                </a:ext>
              </a:extLst>
            </p:cNvPr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332DDF-170A-054B-92B3-44DAB5C04F0A}"/>
                </a:ext>
              </a:extLst>
            </p:cNvPr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6F4BEE6-8AB7-2A4D-9BD5-73F9432A6D55}"/>
                </a:ext>
              </a:extLst>
            </p:cNvPr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333397-9692-BC4E-BD2E-BE71E8EBCEF5}"/>
                </a:ext>
              </a:extLst>
            </p:cNvPr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DCE91A-5C2E-3D44-A5F5-781F52EFDC0E}"/>
                </a:ext>
              </a:extLst>
            </p:cNvPr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2002                                               2009  2010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3B7AF97-37C9-2D49-92DE-9CE9AD7F778A}"/>
              </a:ext>
            </a:extLst>
          </p:cNvPr>
          <p:cNvSpPr/>
          <p:nvPr/>
        </p:nvSpPr>
        <p:spPr>
          <a:xfrm>
            <a:off x="2647230" y="3799700"/>
            <a:ext cx="3869961" cy="6400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0BE481-E2C8-CA42-A477-1C946D2543B3}"/>
              </a:ext>
            </a:extLst>
          </p:cNvPr>
          <p:cNvSpPr txBox="1"/>
          <p:nvPr/>
        </p:nvSpPr>
        <p:spPr>
          <a:xfrm>
            <a:off x="2203923" y="4604671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2002                                               2009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57041-1804-994A-A8BF-6A95F48BBDA8}"/>
              </a:ext>
            </a:extLst>
          </p:cNvPr>
          <p:cNvSpPr/>
          <p:nvPr/>
        </p:nvSpPr>
        <p:spPr>
          <a:xfrm>
            <a:off x="5949322" y="3799700"/>
            <a:ext cx="548640" cy="6400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D17EFF-CF0B-7F47-9242-A83503B40BDD}"/>
              </a:ext>
            </a:extLst>
          </p:cNvPr>
          <p:cNvCxnSpPr/>
          <p:nvPr/>
        </p:nvCxnSpPr>
        <p:spPr>
          <a:xfrm flipH="1">
            <a:off x="6234274" y="4069205"/>
            <a:ext cx="691165" cy="18561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8BC5E6-6780-664B-B250-9BB44CBB989B}"/>
              </a:ext>
            </a:extLst>
          </p:cNvPr>
          <p:cNvSpPr txBox="1"/>
          <p:nvPr/>
        </p:nvSpPr>
        <p:spPr>
          <a:xfrm>
            <a:off x="6871531" y="3820541"/>
            <a:ext cx="29433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We only use this time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to get outcomes </a:t>
            </a:r>
          </a:p>
        </p:txBody>
      </p:sp>
    </p:spTree>
    <p:extLst>
      <p:ext uri="{BB962C8B-B14F-4D97-AF65-F5344CB8AC3E}">
        <p14:creationId xmlns:p14="http://schemas.microsoft.com/office/powerpoint/2010/main" val="2176211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206500"/>
            <a:ext cx="6048700" cy="5213350"/>
          </a:xfrm>
        </p:spPr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Holdouts Using Structure of Data</a:t>
            </a:r>
          </a:p>
          <a:p>
            <a:pPr lvl="1"/>
            <a:r>
              <a:rPr lang="en-US" dirty="0"/>
              <a:t>Temporal</a:t>
            </a:r>
          </a:p>
          <a:p>
            <a:pPr lvl="1"/>
            <a:r>
              <a:rPr lang="en-US" dirty="0"/>
              <a:t>Spatial, Hierarchical,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A7FB1-C2DE-E448-B984-2E4382924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850" y="1206500"/>
            <a:ext cx="4950049" cy="52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875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B5C17-6333-3542-BF92-961541BDC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39" y="1257300"/>
            <a:ext cx="9853121" cy="502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37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SVM loss function will find the “best” separating hyperplane overall, but perhaps we could draw a better hyperplane to separate just </a:t>
            </a:r>
            <a:r>
              <a:rPr lang="en-US" i="1" dirty="0"/>
              <a:t>k</a:t>
            </a:r>
            <a:r>
              <a:rPr lang="en-US" dirty="0"/>
              <a:t> positive examples?</a:t>
            </a:r>
            <a:br>
              <a:rPr lang="en-US" dirty="0"/>
            </a:br>
            <a:endParaRPr lang="en-US" dirty="0"/>
          </a:p>
          <a:p>
            <a:r>
              <a:rPr lang="en-US" i="1" dirty="0" err="1"/>
              <a:t>Transductive</a:t>
            </a:r>
            <a:r>
              <a:rPr lang="en-US" dirty="0"/>
              <a:t> method: needs to be aware of the test set </a:t>
            </a:r>
            <a:r>
              <a:rPr lang="en-US" b="1" dirty="0"/>
              <a:t>without labels</a:t>
            </a:r>
            <a:r>
              <a:rPr lang="en-US" dirty="0"/>
              <a:t> to select just </a:t>
            </a:r>
            <a:r>
              <a:rPr lang="en-US" i="1" dirty="0"/>
              <a:t>k</a:t>
            </a:r>
            <a:r>
              <a:rPr lang="en-US" dirty="0"/>
              <a:t> test examples.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Modified gradient descent procedure to project gradient direction for L2-regularized SVM loss onto a “feasible solution cone” such that </a:t>
            </a:r>
            <a:r>
              <a:rPr lang="en-US" u="sng" dirty="0"/>
              <a:t>no more than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test examples will be predicted positive after the step.</a:t>
            </a:r>
          </a:p>
        </p:txBody>
      </p:sp>
    </p:spTree>
    <p:extLst>
      <p:ext uri="{BB962C8B-B14F-4D97-AF65-F5344CB8AC3E}">
        <p14:creationId xmlns:p14="http://schemas.microsoft.com/office/powerpoint/2010/main" val="949074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F8960D-806C-F441-9A23-1578C384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0" y="1371600"/>
            <a:ext cx="66929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429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219133"/>
            <a:ext cx="11360700" cy="5234804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Paper shows improvements on synthetic examples and some “standard” datasets, but still more to investigate: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be slow to converge on larger datasets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“At most” </a:t>
            </a:r>
            <a:r>
              <a:rPr lang="en-US" i="1" dirty="0"/>
              <a:t>k</a:t>
            </a:r>
            <a:r>
              <a:rPr lang="en-US" dirty="0"/>
              <a:t> examples can yield many fewer than the desired </a:t>
            </a:r>
            <a:r>
              <a:rPr lang="en-US" i="1" dirty="0"/>
              <a:t>k</a:t>
            </a:r>
            <a:r>
              <a:rPr lang="en-US" dirty="0"/>
              <a:t>, particularly for rare events (why doesn’t the algorithm target </a:t>
            </a:r>
            <a:r>
              <a:rPr lang="en-US" i="1" dirty="0"/>
              <a:t>exactly k</a:t>
            </a:r>
            <a:r>
              <a:rPr lang="en-US" dirty="0"/>
              <a:t>?)</a:t>
            </a:r>
            <a:br>
              <a:rPr lang="en-US" dirty="0"/>
            </a:br>
            <a:endParaRPr lang="en-US" dirty="0"/>
          </a:p>
          <a:p>
            <a:r>
              <a:rPr lang="en-US" dirty="0"/>
              <a:t> Although creating a “top k” boundary, still penalizes false positives and false negatives equally during optimization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we do better at the top, even if we don’t have access to the test list?</a:t>
            </a:r>
          </a:p>
        </p:txBody>
      </p:sp>
    </p:spTree>
    <p:extLst>
      <p:ext uri="{BB962C8B-B14F-4D97-AF65-F5344CB8AC3E}">
        <p14:creationId xmlns:p14="http://schemas.microsoft.com/office/powerpoint/2010/main" val="41181183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sz="3600" dirty="0"/>
              <a:t>What would be some potential strategies for integrating considerations around fairness in the process of model evaluation and selection?</a:t>
            </a:r>
          </a:p>
        </p:txBody>
      </p:sp>
    </p:spTree>
    <p:extLst>
      <p:ext uri="{BB962C8B-B14F-4D97-AF65-F5344CB8AC3E}">
        <p14:creationId xmlns:p14="http://schemas.microsoft.com/office/powerpoint/2010/main" val="153553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Finalizing your analytical formulation and baselines to compare against</a:t>
            </a:r>
          </a:p>
          <a:p>
            <a:pPr lvl="1"/>
            <a:r>
              <a:rPr lang="en-US" dirty="0"/>
              <a:t>Validation strategy &amp; temporal parameters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Cohort Query</a:t>
            </a:r>
          </a:p>
          <a:p>
            <a:pPr lvl="1"/>
            <a:r>
              <a:rPr lang="en-US" dirty="0"/>
              <a:t>Label Query</a:t>
            </a:r>
          </a:p>
          <a:p>
            <a:pPr lvl="1"/>
            <a:r>
              <a:rPr lang="en-US" dirty="0"/>
              <a:t>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5178007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check-in on Wednesday (we’ll send around times/locations)</a:t>
            </a:r>
          </a:p>
          <a:p>
            <a:r>
              <a:rPr lang="en-US" dirty="0"/>
              <a:t>Temporal Validation “whiteboard” session </a:t>
            </a:r>
            <a:r>
              <a:rPr lang="en-US" dirty="0">
                <a:solidFill>
                  <a:srgbClr val="C00000"/>
                </a:solidFill>
              </a:rPr>
              <a:t>Thursday</a:t>
            </a:r>
          </a:p>
          <a:p>
            <a:r>
              <a:rPr lang="en-US" dirty="0"/>
              <a:t>Project Assignment due on Friday – see template slides and canvas post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 Feedback From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solidFill>
                  <a:srgbClr val="C00000"/>
                </a:solidFill>
              </a:rPr>
              <a:t>Question: How is teamwork going so far?</a:t>
            </a:r>
            <a:endParaRPr lang="en-US" dirty="0">
              <a:solidFill>
                <a:srgbClr val="C00000"/>
              </a:solidFill>
            </a:endParaRP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8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To what?</a:t>
            </a:r>
          </a:p>
        </p:txBody>
      </p:sp>
    </p:spTree>
    <p:extLst>
      <p:ext uri="{BB962C8B-B14F-4D97-AF65-F5344CB8AC3E}">
        <p14:creationId xmlns:p14="http://schemas.microsoft.com/office/powerpoint/2010/main" val="41116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…</a:t>
            </a:r>
          </a:p>
          <a:p>
            <a:endParaRPr lang="en-US" sz="2800" dirty="0"/>
          </a:p>
          <a:p>
            <a:r>
              <a:rPr lang="en-US" sz="2800" dirty="0"/>
              <a:t>You need to understand what types of models are effective under what circumstances, </a:t>
            </a:r>
            <a:r>
              <a:rPr lang="en-US" sz="2800" b="1" dirty="0"/>
              <a:t>and</a:t>
            </a:r>
          </a:p>
          <a:p>
            <a:endParaRPr lang="en-US" sz="2800" b="1" dirty="0"/>
          </a:p>
          <a:p>
            <a:r>
              <a:rPr lang="en-US" sz="2800" dirty="0"/>
              <a:t>You need to 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2389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The PR-k Curve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Metrics You’ve Used?</a:t>
            </a:r>
          </a:p>
        </p:txBody>
      </p:sp>
    </p:spTree>
    <p:extLst>
      <p:ext uri="{BB962C8B-B14F-4D97-AF65-F5344CB8AC3E}">
        <p14:creationId xmlns:p14="http://schemas.microsoft.com/office/powerpoint/2010/main" val="26768503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4985</TotalTime>
  <Words>1343</Words>
  <Application>Microsoft Macintosh PowerPoint</Application>
  <PresentationFormat>Widescreen</PresentationFormat>
  <Paragraphs>309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Simple Light</vt:lpstr>
      <vt:lpstr>ghani uofc template</vt:lpstr>
      <vt:lpstr>PowerPoint Presentation</vt:lpstr>
      <vt:lpstr>Reminders</vt:lpstr>
      <vt:lpstr>Group Meetings – Wednesdays Going Forward</vt:lpstr>
      <vt:lpstr>Plan for the week</vt:lpstr>
      <vt:lpstr>PowerPoint Presentation</vt:lpstr>
      <vt:lpstr>What do we need our selected model to do?</vt:lpstr>
      <vt:lpstr>What is the goal of model selection?</vt:lpstr>
      <vt:lpstr>Reminder: The PR-k Curve</vt:lpstr>
      <vt:lpstr>Other Metrics You’ve Used?</vt:lpstr>
      <vt:lpstr>Other Metrics You’ve Used?</vt:lpstr>
      <vt:lpstr>Evaluation – triage configuration</vt:lpstr>
      <vt:lpstr>What should the model we select generalize to?</vt:lpstr>
      <vt:lpstr>What do need to know to perform model selection</vt:lpstr>
      <vt:lpstr>How do we select a model that does that?</vt:lpstr>
      <vt:lpstr>Model Selection - Methodology</vt:lpstr>
      <vt:lpstr>Scenarios</vt:lpstr>
      <vt:lpstr>Scenarios</vt:lpstr>
      <vt:lpstr>Scenarios</vt:lpstr>
      <vt:lpstr>Scenarios</vt:lpstr>
      <vt:lpstr>Parameters</vt:lpstr>
      <vt:lpstr>PowerPoint Presentation</vt:lpstr>
      <vt:lpstr>Other considerations</vt:lpstr>
      <vt:lpstr>Some tips</vt:lpstr>
      <vt:lpstr>Train Validation Pairs</vt:lpstr>
      <vt:lpstr>In-sample</vt:lpstr>
      <vt:lpstr>Out-of-Sample</vt:lpstr>
      <vt:lpstr>N-fold Cross-Validation</vt:lpstr>
      <vt:lpstr>N-fold Cross-Validation</vt:lpstr>
      <vt:lpstr>N-fold Cross-Validation</vt:lpstr>
      <vt:lpstr>N-fold Cross-Validation</vt:lpstr>
      <vt:lpstr>N-fold Cross-Validation</vt:lpstr>
      <vt:lpstr>Temporal Holdouts</vt:lpstr>
      <vt:lpstr>Training  - Time splits</vt:lpstr>
      <vt:lpstr>Evaluation - Methodology</vt:lpstr>
      <vt:lpstr>Some Open Research Questions</vt:lpstr>
      <vt:lpstr>Some Open Research Questions</vt:lpstr>
      <vt:lpstr>Some Open Research Questions</vt:lpstr>
      <vt:lpstr>Some Open Research Questions</vt:lpstr>
      <vt:lpstr>Discussion Question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66</cp:revision>
  <dcterms:created xsi:type="dcterms:W3CDTF">2020-01-14T19:43:43Z</dcterms:created>
  <dcterms:modified xsi:type="dcterms:W3CDTF">2023-10-10T23:31:46Z</dcterms:modified>
</cp:coreProperties>
</file>