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71" r:id="rId3"/>
    <p:sldId id="318" r:id="rId4"/>
    <p:sldId id="499" r:id="rId5"/>
    <p:sldId id="323" r:id="rId6"/>
    <p:sldId id="282" r:id="rId7"/>
    <p:sldId id="274" r:id="rId8"/>
    <p:sldId id="309" r:id="rId9"/>
    <p:sldId id="301" r:id="rId10"/>
    <p:sldId id="303" r:id="rId11"/>
    <p:sldId id="320" r:id="rId12"/>
    <p:sldId id="295" r:id="rId13"/>
    <p:sldId id="300" r:id="rId14"/>
    <p:sldId id="302" r:id="rId15"/>
    <p:sldId id="304" r:id="rId16"/>
    <p:sldId id="277" r:id="rId17"/>
    <p:sldId id="321" r:id="rId18"/>
    <p:sldId id="278" r:id="rId19"/>
    <p:sldId id="280" r:id="rId20"/>
    <p:sldId id="279" r:id="rId21"/>
    <p:sldId id="306" r:id="rId22"/>
    <p:sldId id="310" r:id="rId23"/>
    <p:sldId id="312" r:id="rId24"/>
    <p:sldId id="313" r:id="rId25"/>
    <p:sldId id="317" r:id="rId26"/>
    <p:sldId id="314" r:id="rId27"/>
    <p:sldId id="316" r:id="rId28"/>
    <p:sldId id="315" r:id="rId29"/>
    <p:sldId id="322" r:id="rId30"/>
    <p:sldId id="473" r:id="rId31"/>
    <p:sldId id="502" r:id="rId32"/>
    <p:sldId id="500" r:id="rId33"/>
    <p:sldId id="501" r:id="rId34"/>
    <p:sldId id="474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9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  <a:p>
            <a:endParaRPr lang="en-US" dirty="0"/>
          </a:p>
          <a:p>
            <a:r>
              <a:rPr lang="en-US" dirty="0"/>
              <a:t>Does missingness vary across groups?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Tomorrow: Wednesday Group Check-Ins</a:t>
            </a:r>
            <a:endParaRPr lang="en-US" b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  <a:p>
            <a:r>
              <a:rPr lang="en-US" dirty="0"/>
              <a:t>Tuesday: Reading on Practical ML</a:t>
            </a:r>
          </a:p>
          <a:p>
            <a:r>
              <a:rPr lang="en-US" dirty="0"/>
              <a:t>Following week: Project Update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validation strategy &amp; temporal parameters</a:t>
            </a:r>
          </a:p>
          <a:p>
            <a:pPr lvl="1"/>
            <a:r>
              <a:rPr lang="en-US" dirty="0"/>
              <a:t>Brainstorming features you’d like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Temporal Validation Parameters</a:t>
            </a:r>
          </a:p>
          <a:p>
            <a:pPr lvl="1"/>
            <a:r>
              <a:rPr lang="en-US" dirty="0"/>
              <a:t>Updated Cohort &amp; Label Queries</a:t>
            </a:r>
          </a:p>
          <a:p>
            <a:pPr lvl="1"/>
            <a:r>
              <a:rPr lang="en-US" dirty="0"/>
              <a:t>Initial Basic Features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imputation introduce bias in your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5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 triage: Collate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features are temporal aggregates, reflecting nature of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what you’re using and when it was known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how you’ll handle missingness explicitly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YAML structure can take a little getting used to, but powerful for specifying many aggregations over many time frames in compact format</a:t>
            </a:r>
          </a:p>
        </p:txBody>
      </p:sp>
    </p:spTree>
    <p:extLst>
      <p:ext uri="{BB962C8B-B14F-4D97-AF65-F5344CB8AC3E}">
        <p14:creationId xmlns:p14="http://schemas.microsoft.com/office/powerpoint/2010/main" val="460448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 triage: Collate</a:t>
            </a:r>
          </a:p>
        </p:txBody>
      </p:sp>
      <p:pic>
        <p:nvPicPr>
          <p:cNvPr id="6" name="Google Shape;360;p31">
            <a:extLst>
              <a:ext uri="{FF2B5EF4-FFF2-40B4-BE49-F238E27FC236}">
                <a16:creationId xmlns:a16="http://schemas.microsoft.com/office/drawing/2014/main" id="{F639CF4D-F46A-4A46-9F18-B2A0130E6F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552" y="1475202"/>
            <a:ext cx="5464983" cy="50712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2;p31">
            <a:extLst>
              <a:ext uri="{FF2B5EF4-FFF2-40B4-BE49-F238E27FC236}">
                <a16:creationId xmlns:a16="http://schemas.microsoft.com/office/drawing/2014/main" id="{5FA8DA65-E5A6-8F45-BE0B-68902ECB02D6}"/>
              </a:ext>
            </a:extLst>
          </p:cNvPr>
          <p:cNvSpPr txBox="1"/>
          <p:nvPr/>
        </p:nvSpPr>
        <p:spPr>
          <a:xfrm>
            <a:off x="5870067" y="2525206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Several options for missing data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63;p31">
            <a:extLst>
              <a:ext uri="{FF2B5EF4-FFF2-40B4-BE49-F238E27FC236}">
                <a16:creationId xmlns:a16="http://schemas.microsoft.com/office/drawing/2014/main" id="{6529FA95-7C73-5B4C-B71F-2B0A41A3A50C}"/>
              </a:ext>
            </a:extLst>
          </p:cNvPr>
          <p:cNvCxnSpPr>
            <a:cxnSpLocks/>
          </p:cNvCxnSpPr>
          <p:nvPr/>
        </p:nvCxnSpPr>
        <p:spPr>
          <a:xfrm flipH="1">
            <a:off x="3064476" y="2879506"/>
            <a:ext cx="2843166" cy="67767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364;p31">
            <a:extLst>
              <a:ext uri="{FF2B5EF4-FFF2-40B4-BE49-F238E27FC236}">
                <a16:creationId xmlns:a16="http://schemas.microsoft.com/office/drawing/2014/main" id="{FBC73B23-CE31-404F-B3DF-3C7B115315E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361038" y="2014434"/>
            <a:ext cx="2509029" cy="43840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65;p31">
            <a:extLst>
              <a:ext uri="{FF2B5EF4-FFF2-40B4-BE49-F238E27FC236}">
                <a16:creationId xmlns:a16="http://schemas.microsoft.com/office/drawing/2014/main" id="{FDD009F4-010D-BD4C-9032-29B0D2C08419}"/>
              </a:ext>
            </a:extLst>
          </p:cNvPr>
          <p:cNvSpPr txBox="1"/>
          <p:nvPr/>
        </p:nvSpPr>
        <p:spPr>
          <a:xfrm>
            <a:off x="5870067" y="1777584"/>
            <a:ext cx="28269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Table or SQL snippet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66;p31">
            <a:extLst>
              <a:ext uri="{FF2B5EF4-FFF2-40B4-BE49-F238E27FC236}">
                <a16:creationId xmlns:a16="http://schemas.microsoft.com/office/drawing/2014/main" id="{2F6DA084-2F60-7645-9E31-EE51047BDCE6}"/>
              </a:ext>
            </a:extLst>
          </p:cNvPr>
          <p:cNvCxnSpPr>
            <a:cxnSpLocks/>
          </p:cNvCxnSpPr>
          <p:nvPr/>
        </p:nvCxnSpPr>
        <p:spPr>
          <a:xfrm flipH="1">
            <a:off x="2483708" y="3897959"/>
            <a:ext cx="3423934" cy="72605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367;p31">
            <a:extLst>
              <a:ext uri="{FF2B5EF4-FFF2-40B4-BE49-F238E27FC236}">
                <a16:creationId xmlns:a16="http://schemas.microsoft.com/office/drawing/2014/main" id="{F2AC1F08-9383-D24B-9D21-A11FD31E42F8}"/>
              </a:ext>
            </a:extLst>
          </p:cNvPr>
          <p:cNvSpPr txBox="1"/>
          <p:nvPr/>
        </p:nvSpPr>
        <p:spPr>
          <a:xfrm>
            <a:off x="5870066" y="3515384"/>
            <a:ext cx="2843165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Column or SQL snippet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and aggregation function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368;p31">
            <a:extLst>
              <a:ext uri="{FF2B5EF4-FFF2-40B4-BE49-F238E27FC236}">
                <a16:creationId xmlns:a16="http://schemas.microsoft.com/office/drawing/2014/main" id="{A2EBC366-7C25-3B4D-9EC9-58C6705C2B40}"/>
              </a:ext>
            </a:extLst>
          </p:cNvPr>
          <p:cNvCxnSpPr/>
          <p:nvPr/>
        </p:nvCxnSpPr>
        <p:spPr>
          <a:xfrm flipH="1">
            <a:off x="5588667" y="5542102"/>
            <a:ext cx="609000" cy="11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69;p31">
            <a:extLst>
              <a:ext uri="{FF2B5EF4-FFF2-40B4-BE49-F238E27FC236}">
                <a16:creationId xmlns:a16="http://schemas.microsoft.com/office/drawing/2014/main" id="{DFCDACD2-5AB9-FB42-9E3E-61E65181D072}"/>
              </a:ext>
            </a:extLst>
          </p:cNvPr>
          <p:cNvSpPr txBox="1"/>
          <p:nvPr/>
        </p:nvSpPr>
        <p:spPr>
          <a:xfrm>
            <a:off x="6121467" y="5129452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Time frames for aggregation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963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 triage: Collate</a:t>
            </a:r>
          </a:p>
        </p:txBody>
      </p:sp>
      <p:pic>
        <p:nvPicPr>
          <p:cNvPr id="15" name="Google Shape;374;p32">
            <a:extLst>
              <a:ext uri="{FF2B5EF4-FFF2-40B4-BE49-F238E27FC236}">
                <a16:creationId xmlns:a16="http://schemas.microsoft.com/office/drawing/2014/main" id="{96658BB8-39C3-334B-8D4F-2527D220FB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638" y="1469856"/>
            <a:ext cx="4868561" cy="50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76;p32">
            <a:extLst>
              <a:ext uri="{FF2B5EF4-FFF2-40B4-BE49-F238E27FC236}">
                <a16:creationId xmlns:a16="http://schemas.microsoft.com/office/drawing/2014/main" id="{8142FD36-EDCE-734D-8AD5-ACE3E58DF356}"/>
              </a:ext>
            </a:extLst>
          </p:cNvPr>
          <p:cNvSpPr txBox="1"/>
          <p:nvPr/>
        </p:nvSpPr>
        <p:spPr>
          <a:xfrm>
            <a:off x="5262595" y="2791281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Similar structure for categoricals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77;p32">
            <a:extLst>
              <a:ext uri="{FF2B5EF4-FFF2-40B4-BE49-F238E27FC236}">
                <a16:creationId xmlns:a16="http://schemas.microsoft.com/office/drawing/2014/main" id="{D23696E0-1F1B-214A-B21A-E9C35A4E337C}"/>
              </a:ext>
            </a:extLst>
          </p:cNvPr>
          <p:cNvCxnSpPr>
            <a:cxnSpLocks/>
          </p:cNvCxnSpPr>
          <p:nvPr/>
        </p:nvCxnSpPr>
        <p:spPr>
          <a:xfrm flipH="1">
            <a:off x="2724670" y="3145581"/>
            <a:ext cx="2575500" cy="60575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78;p32">
            <a:extLst>
              <a:ext uri="{FF2B5EF4-FFF2-40B4-BE49-F238E27FC236}">
                <a16:creationId xmlns:a16="http://schemas.microsoft.com/office/drawing/2014/main" id="{441C19BB-6061-3249-9980-AF2EC0D1FA70}"/>
              </a:ext>
            </a:extLst>
          </p:cNvPr>
          <p:cNvCxnSpPr>
            <a:cxnSpLocks/>
          </p:cNvCxnSpPr>
          <p:nvPr/>
        </p:nvCxnSpPr>
        <p:spPr>
          <a:xfrm flipH="1">
            <a:off x="3793524" y="4133906"/>
            <a:ext cx="1506646" cy="31192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379;p32">
            <a:extLst>
              <a:ext uri="{FF2B5EF4-FFF2-40B4-BE49-F238E27FC236}">
                <a16:creationId xmlns:a16="http://schemas.microsoft.com/office/drawing/2014/main" id="{7BBE3A5B-371F-5F47-AB13-3C53804B9A02}"/>
              </a:ext>
            </a:extLst>
          </p:cNvPr>
          <p:cNvSpPr txBox="1"/>
          <p:nvPr/>
        </p:nvSpPr>
        <p:spPr>
          <a:xfrm>
            <a:off x="5262595" y="3751331"/>
            <a:ext cx="3016432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Specify categorical values by hand or query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843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Tomorrow: Wednesday Group Check-Ins</a:t>
            </a:r>
            <a:endParaRPr lang="en-US" b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  <a:p>
            <a:r>
              <a:rPr lang="en-US" dirty="0"/>
              <a:t>Tuesday: Reading on Practical ML</a:t>
            </a:r>
          </a:p>
          <a:p>
            <a:r>
              <a:rPr lang="en-US" dirty="0"/>
              <a:t>Following week: Project Update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93616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B0366070-7513-EA4F-8DAA-A5F0BFA2D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6" t="9859" r="9516" b="10303"/>
          <a:stretch/>
        </p:blipFill>
        <p:spPr bwMode="auto">
          <a:xfrm>
            <a:off x="4419600" y="995516"/>
            <a:ext cx="7772402" cy="48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E8A16-2F7F-9443-93CD-17932D868828}"/>
              </a:ext>
            </a:extLst>
          </p:cNvPr>
          <p:cNvSpPr txBox="1"/>
          <p:nvPr/>
        </p:nvSpPr>
        <p:spPr>
          <a:xfrm>
            <a:off x="4572001" y="5979885"/>
            <a:ext cx="773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2014                          2015                              2016                           2017                          2018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B697-97D8-C045-A58D-BDC94728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49"/>
            <a:ext cx="4419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60501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1283</Words>
  <Application>Microsoft Macintosh PowerPoint</Application>
  <PresentationFormat>Widescreen</PresentationFormat>
  <Paragraphs>231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Simple Light</vt:lpstr>
      <vt:lpstr>PowerPoint Presentation</vt:lpstr>
      <vt:lpstr>Reminders</vt:lpstr>
      <vt:lpstr>Plan for the week</vt:lpstr>
      <vt:lpstr>PowerPoint Presentation</vt:lpstr>
      <vt:lpstr>PowerPoint Presentation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Feature Generation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How can imputation introduce bias in your models?</vt:lpstr>
      <vt:lpstr>Feature in triage: Collate</vt:lpstr>
      <vt:lpstr>Feature in triage: Collate</vt:lpstr>
      <vt:lpstr>Feature in triage: Collate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45</cp:revision>
  <dcterms:created xsi:type="dcterms:W3CDTF">2020-01-14T19:43:43Z</dcterms:created>
  <dcterms:modified xsi:type="dcterms:W3CDTF">2021-10-12T12:26:33Z</dcterms:modified>
</cp:coreProperties>
</file>