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81" r:id="rId3"/>
    <p:sldId id="307" r:id="rId4"/>
    <p:sldId id="261" r:id="rId5"/>
    <p:sldId id="308" r:id="rId6"/>
    <p:sldId id="309" r:id="rId7"/>
    <p:sldId id="297" r:id="rId8"/>
    <p:sldId id="295" r:id="rId9"/>
    <p:sldId id="296" r:id="rId10"/>
    <p:sldId id="299" r:id="rId11"/>
    <p:sldId id="305" r:id="rId12"/>
    <p:sldId id="300" r:id="rId13"/>
    <p:sldId id="301" r:id="rId14"/>
    <p:sldId id="302" r:id="rId15"/>
    <p:sldId id="310" r:id="rId16"/>
    <p:sldId id="31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FyVUGRZWio+dc9dxzYsimUxNJ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t Rodolfa" initials="KR" lastIdx="1" clrIdx="0">
    <p:extLst>
      <p:ext uri="{19B8F6BF-5375-455C-9EA6-DF929625EA0E}">
        <p15:presenceInfo xmlns:p15="http://schemas.microsoft.com/office/powerpoint/2012/main" userId="S::krodolfa@andrew.cmu.edu::9d066992-0cd4-427a-9bae-b10becdf49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79"/>
    <p:restoredTop sz="93082"/>
  </p:normalViewPr>
  <p:slideViewPr>
    <p:cSldViewPr snapToGrid="0" snapToObjects="1">
      <p:cViewPr varScale="1">
        <p:scale>
          <a:sx n="114" d="100"/>
          <a:sy n="114" d="100"/>
        </p:scale>
        <p:origin x="18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google.com/document/d/1AGXQTwd9A0AOiaIzJhi85BSFgaku5lxrqiwMpmpfxQw/edi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0070C0"/>
                </a:solidFill>
                <a:hlinkClick r:id="rId3">
                  <a:extLst>
                    <a:ext uri="{A12FA001-AC4F-418D-AE19-62706E023703}">
                      <ahyp:hlinkClr xmlns:ahyp="http://schemas.microsoft.com/office/drawing/2018/hyperlinkcolor" val="tx"/>
                    </a:ext>
                  </a:extLst>
                </a:hlinkClick>
              </a:rPr>
              <a:t>https://docs.google.com/document/d/1AGXQTwd9A0AOiaIzJhi85BSFgaku5lxrqiwMpmpfxQw/edit#</a:t>
            </a:r>
            <a:endParaRPr lang="en-US" sz="1200" dirty="0">
              <a:solidFill>
                <a:srgbClr val="0070C0"/>
              </a:solidFil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6890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g/mlpolicylab_fall25_mcrt1" TargetMode="External"/><Relationship Id="rId2" Type="http://schemas.openxmlformats.org/officeDocument/2006/relationships/hyperlink" Target="https://github.com/dssg/mlpolicylab_fall25_bills1"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Case Studies: ML Meets Public Policy</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Rayid Ghani</a:t>
            </a: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If you were scoping the project described here, how would you describe the overall goal?</a:t>
            </a:r>
          </a:p>
          <a:p>
            <a:pPr marL="0" lvl="0" indent="0">
              <a:buClr>
                <a:srgbClr val="000000"/>
              </a:buClr>
              <a:buSzPts val="3200"/>
              <a:buNone/>
            </a:pPr>
            <a:endParaRPr lang="en-US" sz="4000" dirty="0">
              <a:solidFill>
                <a:srgbClr val="000000"/>
              </a:solidFill>
            </a:endParaRPr>
          </a:p>
          <a:p>
            <a:pPr marL="0" lvl="0" indent="0">
              <a:buClr>
                <a:srgbClr val="000000"/>
              </a:buClr>
              <a:buSzPts val="3200"/>
              <a:buNone/>
            </a:pPr>
            <a:endParaRPr sz="4000" dirty="0">
              <a:solidFill>
                <a:srgbClr val="000000"/>
              </a:solidFill>
            </a:endParaRPr>
          </a:p>
        </p:txBody>
      </p:sp>
    </p:spTree>
    <p:extLst>
      <p:ext uri="{BB962C8B-B14F-4D97-AF65-F5344CB8AC3E}">
        <p14:creationId xmlns:p14="http://schemas.microsoft.com/office/powerpoint/2010/main" val="6398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we defined above?</a:t>
            </a:r>
          </a:p>
          <a:p>
            <a:pPr marL="0" lvl="0" indent="0">
              <a:buClr>
                <a:srgbClr val="000000"/>
              </a:buClr>
              <a:buSzPts val="3200"/>
              <a:buNone/>
            </a:pPr>
            <a:endParaRPr lang="en-US" sz="4000" dirty="0">
              <a:solidFill>
                <a:srgbClr val="000000"/>
              </a:solidFill>
            </a:endParaRPr>
          </a:p>
        </p:txBody>
      </p:sp>
    </p:spTree>
    <p:extLst>
      <p:ext uri="{BB962C8B-B14F-4D97-AF65-F5344CB8AC3E}">
        <p14:creationId xmlns:p14="http://schemas.microsoft.com/office/powerpoint/2010/main" val="42848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you defined above? What evidence do they provide in this regard?</a:t>
            </a:r>
            <a:endParaRPr sz="4000" dirty="0">
              <a:solidFill>
                <a:srgbClr val="000000"/>
              </a:solidFill>
            </a:endParaRPr>
          </a:p>
        </p:txBody>
      </p:sp>
    </p:spTree>
    <p:extLst>
      <p:ext uri="{BB962C8B-B14F-4D97-AF65-F5344CB8AC3E}">
        <p14:creationId xmlns:p14="http://schemas.microsoft.com/office/powerpoint/2010/main" val="144399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actions can the public health officials take to achieve that goal?</a:t>
            </a:r>
            <a:endParaRPr sz="4000" dirty="0">
              <a:solidFill>
                <a:srgbClr val="000000"/>
              </a:solidFill>
            </a:endParaRPr>
          </a:p>
        </p:txBody>
      </p:sp>
    </p:spTree>
    <p:extLst>
      <p:ext uri="{BB962C8B-B14F-4D97-AF65-F5344CB8AC3E}">
        <p14:creationId xmlns:p14="http://schemas.microsoft.com/office/powerpoint/2010/main" val="2564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In what ways did the model change the actions or decisions that public health officials are taking in terms of when, where, and how to act?</a:t>
            </a:r>
            <a:endParaRPr sz="4000" dirty="0">
              <a:solidFill>
                <a:srgbClr val="000000"/>
              </a:solidFill>
            </a:endParaRPr>
          </a:p>
        </p:txBody>
      </p:sp>
    </p:spTree>
    <p:extLst>
      <p:ext uri="{BB962C8B-B14F-4D97-AF65-F5344CB8AC3E}">
        <p14:creationId xmlns:p14="http://schemas.microsoft.com/office/powerpoint/2010/main" val="325531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 How were these addressed in the paper?</a:t>
            </a:r>
            <a:endParaRPr sz="4000" dirty="0">
              <a:solidFill>
                <a:srgbClr val="000000"/>
              </a:solidFill>
            </a:endParaRPr>
          </a:p>
        </p:txBody>
      </p:sp>
    </p:spTree>
    <p:extLst>
      <p:ext uri="{BB962C8B-B14F-4D97-AF65-F5344CB8AC3E}">
        <p14:creationId xmlns:p14="http://schemas.microsoft.com/office/powerpoint/2010/main" val="241043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lIns="118872"/>
          <a:lstStyle/>
          <a:p>
            <a:r>
              <a:rPr lang="en-US" dirty="0"/>
              <a:t>Tomorrow’s lab session on remote workflows</a:t>
            </a:r>
          </a:p>
          <a:p>
            <a:endParaRPr lang="en-US" dirty="0"/>
          </a:p>
          <a:p>
            <a:pPr>
              <a:lnSpc>
                <a:spcPct val="100000"/>
              </a:lnSpc>
            </a:pPr>
            <a:r>
              <a:rPr lang="en-US" dirty="0"/>
              <a:t>Focus for this week is getting to know:</a:t>
            </a:r>
          </a:p>
          <a:p>
            <a:pPr lvl="1">
              <a:lnSpc>
                <a:spcPct val="100000"/>
              </a:lnSpc>
              <a:spcBef>
                <a:spcPts val="300"/>
              </a:spcBef>
            </a:pPr>
            <a:r>
              <a:rPr lang="en-US" dirty="0"/>
              <a:t>Your team</a:t>
            </a:r>
          </a:p>
          <a:p>
            <a:pPr lvl="1">
              <a:lnSpc>
                <a:spcPct val="100000"/>
              </a:lnSpc>
              <a:spcBef>
                <a:spcPts val="300"/>
              </a:spcBef>
            </a:pPr>
            <a:r>
              <a:rPr lang="en-US" dirty="0"/>
              <a:t>Your project</a:t>
            </a:r>
          </a:p>
          <a:p>
            <a:pPr lvl="1">
              <a:lnSpc>
                <a:spcPct val="100000"/>
              </a:lnSpc>
              <a:spcBef>
                <a:spcPts val="300"/>
              </a:spcBef>
            </a:pPr>
            <a:r>
              <a:rPr lang="en-US" dirty="0"/>
              <a:t>Your data</a:t>
            </a:r>
            <a:br>
              <a:rPr lang="en-US" dirty="0"/>
            </a:br>
            <a:endParaRPr lang="en-US" dirty="0"/>
          </a:p>
          <a:p>
            <a:r>
              <a:rPr lang="en-US" dirty="0"/>
              <a:t>Following week:</a:t>
            </a:r>
          </a:p>
          <a:p>
            <a:pPr lvl="1">
              <a:spcBef>
                <a:spcPts val="0"/>
              </a:spcBef>
            </a:pPr>
            <a:r>
              <a:rPr lang="en-US" sz="2200" dirty="0">
                <a:solidFill>
                  <a:srgbClr val="C00000"/>
                </a:solidFill>
              </a:rPr>
              <a:t>Project Proposal</a:t>
            </a:r>
            <a:r>
              <a:rPr lang="en-US" sz="2200" dirty="0"/>
              <a:t> </a:t>
            </a:r>
            <a:r>
              <a:rPr lang="en-US" sz="2200" dirty="0">
                <a:highlight>
                  <a:srgbClr val="FFFF00"/>
                </a:highlight>
              </a:rPr>
              <a:t>(Tuesday, Sep 16)</a:t>
            </a:r>
          </a:p>
          <a:p>
            <a:pPr marL="76200" indent="0">
              <a:buNone/>
            </a:pPr>
            <a:endParaRPr lang="en-US" dirty="0"/>
          </a:p>
        </p:txBody>
      </p:sp>
    </p:spTree>
    <p:extLst>
      <p:ext uri="{BB962C8B-B14F-4D97-AF65-F5344CB8AC3E}">
        <p14:creationId xmlns:p14="http://schemas.microsoft.com/office/powerpoint/2010/main" val="292254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lIns="118872"/>
          <a:lstStyle/>
          <a:p>
            <a:r>
              <a:rPr lang="en-US" dirty="0"/>
              <a:t>Wednesday session on remote workflows and accessing project data</a:t>
            </a:r>
          </a:p>
          <a:p>
            <a:endParaRPr lang="en-US" dirty="0"/>
          </a:p>
          <a:p>
            <a:pPr>
              <a:lnSpc>
                <a:spcPct val="100000"/>
              </a:lnSpc>
            </a:pPr>
            <a:r>
              <a:rPr lang="en-US" dirty="0"/>
              <a:t>Focus for this week is getting to know:</a:t>
            </a:r>
          </a:p>
          <a:p>
            <a:pPr lvl="1">
              <a:lnSpc>
                <a:spcPct val="100000"/>
              </a:lnSpc>
              <a:spcBef>
                <a:spcPts val="300"/>
              </a:spcBef>
            </a:pPr>
            <a:r>
              <a:rPr lang="en-US" dirty="0"/>
              <a:t>Your team</a:t>
            </a:r>
          </a:p>
          <a:p>
            <a:pPr lvl="1">
              <a:lnSpc>
                <a:spcPct val="100000"/>
              </a:lnSpc>
              <a:spcBef>
                <a:spcPts val="300"/>
              </a:spcBef>
            </a:pPr>
            <a:r>
              <a:rPr lang="en-US" dirty="0"/>
              <a:t>Your project</a:t>
            </a:r>
          </a:p>
          <a:p>
            <a:pPr lvl="1">
              <a:lnSpc>
                <a:spcPct val="100000"/>
              </a:lnSpc>
              <a:spcBef>
                <a:spcPts val="300"/>
              </a:spcBef>
            </a:pPr>
            <a:r>
              <a:rPr lang="en-US" dirty="0"/>
              <a:t>Your data</a:t>
            </a:r>
            <a:br>
              <a:rPr lang="en-US" dirty="0"/>
            </a:br>
            <a:endParaRPr lang="en-US" dirty="0"/>
          </a:p>
          <a:p>
            <a:r>
              <a:rPr lang="en-US" dirty="0"/>
              <a:t>Following week:</a:t>
            </a:r>
          </a:p>
          <a:p>
            <a:pPr lvl="1">
              <a:spcBef>
                <a:spcPts val="0"/>
              </a:spcBef>
            </a:pPr>
            <a:r>
              <a:rPr lang="en-US" sz="2200" dirty="0">
                <a:solidFill>
                  <a:srgbClr val="C00000"/>
                </a:solidFill>
              </a:rPr>
              <a:t>Project Proposal</a:t>
            </a:r>
            <a:r>
              <a:rPr lang="en-US" sz="2200" dirty="0"/>
              <a:t> </a:t>
            </a:r>
            <a:r>
              <a:rPr lang="en-US" sz="2200" dirty="0">
                <a:highlight>
                  <a:srgbClr val="FFFF00"/>
                </a:highlight>
              </a:rPr>
              <a:t>(Tuesday, Sep 16)</a:t>
            </a:r>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Project Info</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GitHub Repos:</a:t>
            </a:r>
            <a:br>
              <a:rPr lang="en-US" dirty="0"/>
            </a:br>
            <a:r>
              <a:rPr lang="en-US" dirty="0"/>
              <a:t>https://</a:t>
            </a:r>
            <a:r>
              <a:rPr lang="en-US" dirty="0" err="1"/>
              <a:t>github.com</a:t>
            </a:r>
            <a:r>
              <a:rPr lang="en-US" dirty="0"/>
              <a:t>/</a:t>
            </a:r>
            <a:r>
              <a:rPr lang="en-US" dirty="0" err="1"/>
              <a:t>dssg</a:t>
            </a:r>
            <a:r>
              <a:rPr lang="en-US" dirty="0"/>
              <a:t>/mlpolicylab_fall25_{</a:t>
            </a:r>
            <a:r>
              <a:rPr lang="en-US" dirty="0" err="1"/>
              <a:t>team_name</a:t>
            </a:r>
            <a:r>
              <a:rPr lang="en-US" dirty="0"/>
              <a:t>}</a:t>
            </a:r>
          </a:p>
          <a:p>
            <a:pPr lvl="1"/>
            <a:r>
              <a:rPr lang="en-US" dirty="0">
                <a:solidFill>
                  <a:srgbClr val="C00000"/>
                </a:solidFill>
                <a:hlinkClick r:id="rId2">
                  <a:extLst>
                    <a:ext uri="{A12FA001-AC4F-418D-AE19-62706E023703}">
                      <ahyp:hlinkClr xmlns:ahyp="http://schemas.microsoft.com/office/drawing/2018/hyperlinkcolor" val="tx"/>
                    </a:ext>
                  </a:extLst>
                </a:hlinkClick>
              </a:rPr>
              <a:t>Bills Project</a:t>
            </a:r>
            <a:endParaRPr lang="en-US" dirty="0">
              <a:solidFill>
                <a:srgbClr val="C00000"/>
              </a:solidFill>
            </a:endParaRPr>
          </a:p>
          <a:p>
            <a:pPr lvl="1"/>
            <a:r>
              <a:rPr lang="en-US" dirty="0">
                <a:solidFill>
                  <a:srgbClr val="C00000"/>
                </a:solidFill>
                <a:hlinkClick r:id="rId3"/>
              </a:rPr>
              <a:t>Mental Health Outreach Project</a:t>
            </a:r>
            <a:endParaRPr lang="en-US" dirty="0">
              <a:solidFill>
                <a:srgbClr val="C00000"/>
              </a:solidFill>
            </a:endParaRPr>
          </a:p>
          <a:p>
            <a:pPr lvl="1"/>
            <a:endParaRPr lang="en-US" dirty="0">
              <a:solidFill>
                <a:srgbClr val="C00000"/>
              </a:solidFill>
            </a:endParaRPr>
          </a:p>
          <a:p>
            <a:r>
              <a:rPr lang="en-US" dirty="0">
                <a:solidFill>
                  <a:schemeClr val="tx1"/>
                </a:solidFill>
              </a:rPr>
              <a:t>Database</a:t>
            </a:r>
          </a:p>
          <a:p>
            <a:endParaRPr lang="en-US" dirty="0">
              <a:solidFill>
                <a:schemeClr val="tx1"/>
              </a:solidFill>
            </a:endParaRPr>
          </a:p>
          <a:p>
            <a:r>
              <a:rPr lang="en-US" dirty="0">
                <a:solidFill>
                  <a:schemeClr val="tx1"/>
                </a:solidFill>
              </a:rPr>
              <a:t>Project directory on server</a:t>
            </a:r>
          </a:p>
          <a:p>
            <a:pPr marL="76200" indent="0">
              <a:buNone/>
            </a:pPr>
            <a:endParaRPr lang="en-US" dirty="0"/>
          </a:p>
        </p:txBody>
      </p:sp>
    </p:spTree>
    <p:extLst>
      <p:ext uri="{BB962C8B-B14F-4D97-AF65-F5344CB8AC3E}">
        <p14:creationId xmlns:p14="http://schemas.microsoft.com/office/powerpoint/2010/main" val="404295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800" y="1709433"/>
            <a:ext cx="11776300" cy="4555200"/>
          </a:xfrm>
        </p:spPr>
        <p:txBody>
          <a:bodyPr/>
          <a:lstStyle/>
          <a:p>
            <a:pPr>
              <a:lnSpc>
                <a:spcPct val="150000"/>
              </a:lnSpc>
            </a:pPr>
            <a:r>
              <a:rPr lang="en-US" altLang="en-US" b="1" dirty="0"/>
              <a:t>Spend some time up front figuring out how to work as a team and work styles</a:t>
            </a:r>
            <a:br>
              <a:rPr lang="en-US" altLang="en-US" b="1" dirty="0"/>
            </a:br>
            <a:endParaRPr lang="en-US" altLang="en-US" b="1"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b="1" dirty="0"/>
              <a:t>Active participation</a:t>
            </a:r>
            <a:r>
              <a:rPr lang="en-US" altLang="en-US" dirty="0"/>
              <a:t>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b="1" dirty="0"/>
              <a:t>Collaboration is encouraged</a:t>
            </a:r>
            <a:r>
              <a:rPr lang="en-US" altLang="en-US" dirty="0"/>
              <a:t>,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b="1" dirty="0"/>
              <a:t>Pacing your work</a:t>
            </a:r>
            <a:r>
              <a:rPr lang="en-US" altLang="en-US" dirty="0"/>
              <a:t>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8F511D0-5BAA-BB48-9F99-3049703FF2BD}"/>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51603EA9-D766-944A-8E3A-F6DF40F326AA}"/>
              </a:ext>
            </a:extLst>
          </p:cNvPr>
          <p:cNvPicPr>
            <a:picLocks noChangeAspect="1"/>
          </p:cNvPicPr>
          <p:nvPr/>
        </p:nvPicPr>
        <p:blipFill>
          <a:blip r:embed="rId3"/>
          <a:stretch>
            <a:fillRect/>
          </a:stretch>
        </p:blipFill>
        <p:spPr>
          <a:xfrm>
            <a:off x="888950" y="1670050"/>
            <a:ext cx="10414000" cy="3517900"/>
          </a:xfrm>
          <a:prstGeom prst="rect">
            <a:avLst/>
          </a:prstGeom>
        </p:spPr>
      </p:pic>
    </p:spTree>
    <p:extLst>
      <p:ext uri="{BB962C8B-B14F-4D97-AF65-F5344CB8AC3E}">
        <p14:creationId xmlns:p14="http://schemas.microsoft.com/office/powerpoint/2010/main" val="20390797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2775</TotalTime>
  <Words>601</Words>
  <Application>Microsoft Macintosh PowerPoint</Application>
  <PresentationFormat>Widescreen</PresentationFormat>
  <Paragraphs>92</Paragraphs>
  <Slides>16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PowerPoint Presentation</vt:lpstr>
      <vt:lpstr>Things to remember</vt:lpstr>
      <vt:lpstr>Project Info</vt:lpstr>
      <vt:lpstr> Working with Your Project Team</vt:lpstr>
      <vt:lpstr> Working with Your Project Team</vt:lpstr>
      <vt:lpstr> Working with Your Project Team</vt:lpstr>
      <vt:lpstr>DISCUSSION QUESTION</vt:lpstr>
      <vt:lpstr>PowerPoint Presentation</vt:lpstr>
      <vt:lpstr>Case Study</vt:lpstr>
      <vt:lpstr>Case Study</vt:lpstr>
      <vt:lpstr>Case Study</vt:lpstr>
      <vt:lpstr>Case Study</vt:lpstr>
      <vt:lpstr>Case Study</vt:lpstr>
      <vt:lpstr>Case Study</vt:lpstr>
      <vt:lpstr>Case Study</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40</cp:revision>
  <dcterms:created xsi:type="dcterms:W3CDTF">2020-01-14T19:43:43Z</dcterms:created>
  <dcterms:modified xsi:type="dcterms:W3CDTF">2025-09-02T03:06:18Z</dcterms:modified>
</cp:coreProperties>
</file>