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5"/>
  </p:notesMasterIdLst>
  <p:sldIdLst>
    <p:sldId id="256" r:id="rId2"/>
    <p:sldId id="281" r:id="rId3"/>
    <p:sldId id="298" r:id="rId4"/>
    <p:sldId id="299" r:id="rId5"/>
    <p:sldId id="300" r:id="rId6"/>
    <p:sldId id="301" r:id="rId7"/>
    <p:sldId id="295" r:id="rId8"/>
    <p:sldId id="282" r:id="rId9"/>
    <p:sldId id="285" r:id="rId10"/>
    <p:sldId id="283" r:id="rId11"/>
    <p:sldId id="260" r:id="rId12"/>
    <p:sldId id="261" r:id="rId13"/>
    <p:sldId id="288" r:id="rId14"/>
    <p:sldId id="296" r:id="rId15"/>
    <p:sldId id="302" r:id="rId16"/>
    <p:sldId id="287" r:id="rId17"/>
    <p:sldId id="262" r:id="rId18"/>
    <p:sldId id="289" r:id="rId19"/>
    <p:sldId id="290" r:id="rId20"/>
    <p:sldId id="280" r:id="rId21"/>
    <p:sldId id="291" r:id="rId22"/>
    <p:sldId id="293" r:id="rId23"/>
    <p:sldId id="303" r:id="rId2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3157"/>
  </p:normalViewPr>
  <p:slideViewPr>
    <p:cSldViewPr snapToGrid="0" snapToObjects="1">
      <p:cViewPr varScale="1">
        <p:scale>
          <a:sx n="103" d="100"/>
          <a:sy n="103" d="100"/>
        </p:scale>
        <p:origin x="11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Acquisition, Storage, and Linkage </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F140B-CCBA-6544-AE2A-A3E88E046C57}"/>
              </a:ext>
            </a:extLst>
          </p:cNvPr>
          <p:cNvSpPr>
            <a:spLocks noGrp="1"/>
          </p:cNvSpPr>
          <p:nvPr>
            <p:ph type="title"/>
          </p:nvPr>
        </p:nvSpPr>
        <p:spPr/>
        <p:txBody>
          <a:bodyPr/>
          <a:lstStyle/>
          <a:p>
            <a:r>
              <a:rPr lang="en-US" dirty="0"/>
              <a:t>Data Storage</a:t>
            </a:r>
          </a:p>
        </p:txBody>
      </p:sp>
      <p:sp>
        <p:nvSpPr>
          <p:cNvPr id="3" name="Text Placeholder 2">
            <a:extLst>
              <a:ext uri="{FF2B5EF4-FFF2-40B4-BE49-F238E27FC236}">
                <a16:creationId xmlns:a16="http://schemas.microsoft.com/office/drawing/2014/main" id="{88BFB7A9-1DE4-3B44-ACD9-B7066AE5097C}"/>
              </a:ext>
            </a:extLst>
          </p:cNvPr>
          <p:cNvSpPr>
            <a:spLocks noGrp="1"/>
          </p:cNvSpPr>
          <p:nvPr>
            <p:ph type="body" idx="1"/>
          </p:nvPr>
        </p:nvSpPr>
        <p:spPr/>
        <p:txBody>
          <a:bodyPr/>
          <a:lstStyle/>
          <a:p>
            <a:r>
              <a:rPr lang="en-US" dirty="0"/>
              <a:t>Use Databases whenever possible</a:t>
            </a:r>
          </a:p>
          <a:p>
            <a:pPr lvl="1"/>
            <a:r>
              <a:rPr lang="en-US" dirty="0"/>
              <a:t>Types of databases</a:t>
            </a:r>
          </a:p>
          <a:p>
            <a:pPr lvl="1"/>
            <a:endParaRPr lang="en-US" dirty="0"/>
          </a:p>
          <a:p>
            <a:r>
              <a:rPr lang="en-US" dirty="0"/>
              <a:t>Deidentification when dealing with confidential/sensitive identifiable data</a:t>
            </a:r>
          </a:p>
          <a:p>
            <a:pPr lvl="1"/>
            <a:r>
              <a:rPr lang="en-US" dirty="0"/>
              <a:t>hashing</a:t>
            </a:r>
          </a:p>
        </p:txBody>
      </p:sp>
    </p:spTree>
    <p:extLst>
      <p:ext uri="{BB962C8B-B14F-4D97-AF65-F5344CB8AC3E}">
        <p14:creationId xmlns:p14="http://schemas.microsoft.com/office/powerpoint/2010/main" val="127868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Linkage: Goals</a:t>
            </a:r>
          </a:p>
        </p:txBody>
      </p:sp>
      <p:sp>
        <p:nvSpPr>
          <p:cNvPr id="7171" name="Rectangle 3"/>
          <p:cNvSpPr>
            <a:spLocks noGrp="1" noChangeArrowheads="1"/>
          </p:cNvSpPr>
          <p:nvPr>
            <p:ph type="body" idx="1"/>
          </p:nvPr>
        </p:nvSpPr>
        <p:spPr/>
        <p:txBody>
          <a:bodyPr>
            <a:normAutofit/>
          </a:bodyPr>
          <a:lstStyle/>
          <a:p>
            <a:r>
              <a:rPr lang="en-US" altLang="en-US" sz="3200" dirty="0"/>
              <a:t>Determine if pairs of </a:t>
            </a:r>
            <a:r>
              <a:rPr lang="en-US" altLang="en-US" sz="3200" i="1" dirty="0"/>
              <a:t>records </a:t>
            </a:r>
            <a:r>
              <a:rPr lang="en-US" altLang="en-US" sz="3200" dirty="0"/>
              <a:t>describe the same </a:t>
            </a:r>
            <a:r>
              <a:rPr lang="en-US" altLang="en-US" sz="3200"/>
              <a:t>entity </a:t>
            </a:r>
            <a:endParaRPr lang="en-US" altLang="en-US" sz="3200" dirty="0"/>
          </a:p>
          <a:p>
            <a:endParaRPr lang="en-US" altLang="en-US" sz="3200" dirty="0"/>
          </a:p>
          <a:p>
            <a:r>
              <a:rPr lang="en-US" altLang="en-US" sz="3200" dirty="0"/>
              <a:t>Main applications: </a:t>
            </a:r>
          </a:p>
          <a:p>
            <a:pPr lvl="1"/>
            <a:r>
              <a:rPr lang="en-US" altLang="en-US" sz="2800" i="1" dirty="0"/>
              <a:t>Joining</a:t>
            </a:r>
            <a:r>
              <a:rPr lang="en-US" altLang="en-US" sz="2800" dirty="0"/>
              <a:t> two different data sources</a:t>
            </a:r>
          </a:p>
          <a:p>
            <a:pPr lvl="1"/>
            <a:r>
              <a:rPr lang="en-US" altLang="en-US" sz="2800" i="1" dirty="0"/>
              <a:t>Removing duplicates</a:t>
            </a:r>
            <a:r>
              <a:rPr lang="en-US" altLang="en-US" sz="2800" dirty="0"/>
              <a:t> from a single data source</a:t>
            </a:r>
          </a:p>
        </p:txBody>
      </p:sp>
    </p:spTree>
    <p:extLst>
      <p:ext uri="{BB962C8B-B14F-4D97-AF65-F5344CB8AC3E}">
        <p14:creationId xmlns:p14="http://schemas.microsoft.com/office/powerpoint/2010/main" val="3416135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Record Linkage: Synonyms</a:t>
            </a:r>
          </a:p>
        </p:txBody>
      </p:sp>
      <p:sp>
        <p:nvSpPr>
          <p:cNvPr id="8195" name="Rectangle 3"/>
          <p:cNvSpPr>
            <a:spLocks noGrp="1" noChangeArrowheads="1"/>
          </p:cNvSpPr>
          <p:nvPr>
            <p:ph type="body" idx="1"/>
          </p:nvPr>
        </p:nvSpPr>
        <p:spPr/>
        <p:txBody>
          <a:bodyPr/>
          <a:lstStyle/>
          <a:p>
            <a:pPr>
              <a:lnSpc>
                <a:spcPct val="150000"/>
              </a:lnSpc>
            </a:pPr>
            <a:r>
              <a:rPr lang="en-US" altLang="en-US" dirty="0"/>
              <a:t>(data) matching</a:t>
            </a:r>
          </a:p>
          <a:p>
            <a:pPr>
              <a:lnSpc>
                <a:spcPct val="150000"/>
              </a:lnSpc>
            </a:pPr>
            <a:r>
              <a:rPr lang="en-US" altLang="en-US" dirty="0"/>
              <a:t>merge/purge</a:t>
            </a:r>
          </a:p>
          <a:p>
            <a:pPr>
              <a:lnSpc>
                <a:spcPct val="150000"/>
              </a:lnSpc>
            </a:pPr>
            <a:r>
              <a:rPr lang="en-US" altLang="en-US" dirty="0"/>
              <a:t>duplicate detection</a:t>
            </a:r>
          </a:p>
          <a:p>
            <a:pPr>
              <a:lnSpc>
                <a:spcPct val="150000"/>
              </a:lnSpc>
            </a:pPr>
            <a:r>
              <a:rPr lang="en-US" altLang="en-US" dirty="0"/>
              <a:t>de-duping</a:t>
            </a:r>
          </a:p>
          <a:p>
            <a:pPr>
              <a:lnSpc>
                <a:spcPct val="150000"/>
              </a:lnSpc>
            </a:pPr>
            <a:r>
              <a:rPr lang="en-US" altLang="en-US" dirty="0"/>
              <a:t>reference matching</a:t>
            </a:r>
          </a:p>
          <a:p>
            <a:pPr>
              <a:lnSpc>
                <a:spcPct val="150000"/>
              </a:lnSpc>
            </a:pPr>
            <a:r>
              <a:rPr lang="en-US" altLang="en-US" dirty="0"/>
              <a:t>co-reference/anaphora resolution</a:t>
            </a:r>
          </a:p>
        </p:txBody>
      </p:sp>
    </p:spTree>
    <p:extLst>
      <p:ext uri="{BB962C8B-B14F-4D97-AF65-F5344CB8AC3E}">
        <p14:creationId xmlns:p14="http://schemas.microsoft.com/office/powerpoint/2010/main" val="2446059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reasons for mismatches</a:t>
            </a:r>
          </a:p>
        </p:txBody>
      </p:sp>
      <p:sp>
        <p:nvSpPr>
          <p:cNvPr id="3" name="Content Placeholder 2"/>
          <p:cNvSpPr>
            <a:spLocks noGrp="1"/>
          </p:cNvSpPr>
          <p:nvPr>
            <p:ph type="body" idx="1"/>
          </p:nvPr>
        </p:nvSpPr>
        <p:spPr/>
        <p:txBody>
          <a:bodyPr>
            <a:normAutofit/>
          </a:bodyPr>
          <a:lstStyle/>
          <a:p>
            <a:r>
              <a:rPr lang="en-US" dirty="0"/>
              <a:t>Case (capital, lower case, etc.)</a:t>
            </a:r>
          </a:p>
          <a:p>
            <a:r>
              <a:rPr lang="en-US" dirty="0"/>
              <a:t>Nicknames</a:t>
            </a:r>
          </a:p>
          <a:p>
            <a:r>
              <a:rPr lang="en-US" dirty="0"/>
              <a:t>Prefixes</a:t>
            </a:r>
          </a:p>
          <a:p>
            <a:r>
              <a:rPr lang="en-US" dirty="0"/>
              <a:t>Suffixes</a:t>
            </a:r>
          </a:p>
          <a:p>
            <a:r>
              <a:rPr lang="en-US" dirty="0"/>
              <a:t>Initials</a:t>
            </a:r>
          </a:p>
          <a:p>
            <a:r>
              <a:rPr lang="en-US" dirty="0"/>
              <a:t>Punctuation</a:t>
            </a:r>
          </a:p>
          <a:p>
            <a:r>
              <a:rPr lang="en-US" dirty="0"/>
              <a:t>Spaces</a:t>
            </a:r>
          </a:p>
          <a:p>
            <a:r>
              <a:rPr lang="en-US" dirty="0"/>
              <a:t>Digits </a:t>
            </a:r>
          </a:p>
          <a:p>
            <a:r>
              <a:rPr lang="en-US" dirty="0"/>
              <a:t>Transpositions</a:t>
            </a:r>
          </a:p>
          <a:p>
            <a:r>
              <a:rPr lang="en-US" dirty="0"/>
              <a:t>Abbreviations</a:t>
            </a:r>
          </a:p>
          <a:p>
            <a:endParaRPr lang="en-US" dirty="0"/>
          </a:p>
          <a:p>
            <a:endParaRPr lang="en-US" dirty="0"/>
          </a:p>
        </p:txBody>
      </p:sp>
    </p:spTree>
    <p:extLst>
      <p:ext uri="{BB962C8B-B14F-4D97-AF65-F5344CB8AC3E}">
        <p14:creationId xmlns:p14="http://schemas.microsoft.com/office/powerpoint/2010/main" val="253500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4EB1-290D-E647-B684-F8A3D3B280EE}"/>
              </a:ext>
            </a:extLst>
          </p:cNvPr>
          <p:cNvSpPr>
            <a:spLocks noGrp="1"/>
          </p:cNvSpPr>
          <p:nvPr>
            <p:ph type="title"/>
          </p:nvPr>
        </p:nvSpPr>
        <p:spPr/>
        <p:txBody>
          <a:bodyPr/>
          <a:lstStyle/>
          <a:p>
            <a:r>
              <a:rPr lang="en-US" dirty="0"/>
              <a:t>Discussion Topic</a:t>
            </a:r>
          </a:p>
        </p:txBody>
      </p:sp>
      <p:sp>
        <p:nvSpPr>
          <p:cNvPr id="3" name="Text Placeholder 2">
            <a:extLst>
              <a:ext uri="{FF2B5EF4-FFF2-40B4-BE49-F238E27FC236}">
                <a16:creationId xmlns:a16="http://schemas.microsoft.com/office/drawing/2014/main" id="{73DF5889-4B8C-7449-87CD-1929C07EE849}"/>
              </a:ext>
            </a:extLst>
          </p:cNvPr>
          <p:cNvSpPr>
            <a:spLocks noGrp="1"/>
          </p:cNvSpPr>
          <p:nvPr>
            <p:ph type="body" idx="1"/>
          </p:nvPr>
        </p:nvSpPr>
        <p:spPr/>
        <p:txBody>
          <a:bodyPr/>
          <a:lstStyle/>
          <a:p>
            <a:pPr marL="76200" indent="0">
              <a:buNone/>
            </a:pPr>
            <a:endParaRPr lang="en-US" dirty="0"/>
          </a:p>
          <a:p>
            <a:pPr marL="76200" indent="0">
              <a:buNone/>
            </a:pPr>
            <a:endParaRPr lang="en-US" dirty="0"/>
          </a:p>
          <a:p>
            <a:pPr marL="76200" indent="0">
              <a:buNone/>
            </a:pPr>
            <a:r>
              <a:rPr lang="en-US" sz="3200" dirty="0"/>
              <a:t>What are downstream impacts (generally) of a false positive in record linkage? What about a false negative?</a:t>
            </a:r>
            <a:endParaRPr lang="en-US" dirty="0"/>
          </a:p>
        </p:txBody>
      </p:sp>
    </p:spTree>
    <p:extLst>
      <p:ext uri="{BB962C8B-B14F-4D97-AF65-F5344CB8AC3E}">
        <p14:creationId xmlns:p14="http://schemas.microsoft.com/office/powerpoint/2010/main" val="42107855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04EB1-290D-E647-B684-F8A3D3B280EE}"/>
              </a:ext>
            </a:extLst>
          </p:cNvPr>
          <p:cNvSpPr>
            <a:spLocks noGrp="1"/>
          </p:cNvSpPr>
          <p:nvPr>
            <p:ph type="title"/>
          </p:nvPr>
        </p:nvSpPr>
        <p:spPr/>
        <p:txBody>
          <a:bodyPr/>
          <a:lstStyle/>
          <a:p>
            <a:r>
              <a:rPr lang="en-US" dirty="0"/>
              <a:t>Discussion Topic</a:t>
            </a:r>
          </a:p>
        </p:txBody>
      </p:sp>
      <p:sp>
        <p:nvSpPr>
          <p:cNvPr id="3" name="Text Placeholder 2">
            <a:extLst>
              <a:ext uri="{FF2B5EF4-FFF2-40B4-BE49-F238E27FC236}">
                <a16:creationId xmlns:a16="http://schemas.microsoft.com/office/drawing/2014/main" id="{73DF5889-4B8C-7449-87CD-1929C07EE849}"/>
              </a:ext>
            </a:extLst>
          </p:cNvPr>
          <p:cNvSpPr>
            <a:spLocks noGrp="1"/>
          </p:cNvSpPr>
          <p:nvPr>
            <p:ph type="body" idx="1"/>
          </p:nvPr>
        </p:nvSpPr>
        <p:spPr/>
        <p:txBody>
          <a:bodyPr/>
          <a:lstStyle/>
          <a:p>
            <a:pPr marL="76200" indent="0">
              <a:buNone/>
            </a:pPr>
            <a:endParaRPr lang="en-US" dirty="0"/>
          </a:p>
          <a:p>
            <a:pPr marL="76200" indent="0">
              <a:buNone/>
            </a:pPr>
            <a:endParaRPr lang="en-US" dirty="0"/>
          </a:p>
          <a:p>
            <a:pPr marL="76200" indent="0">
              <a:buNone/>
            </a:pPr>
            <a:r>
              <a:rPr lang="en-US" sz="3200" dirty="0"/>
              <a:t>What types of common mismatch errors might affect groups differently, resulting in downstream fairness impacts?</a:t>
            </a:r>
            <a:endParaRPr lang="en-US" dirty="0"/>
          </a:p>
        </p:txBody>
      </p:sp>
    </p:spTree>
    <p:extLst>
      <p:ext uri="{BB962C8B-B14F-4D97-AF65-F5344CB8AC3E}">
        <p14:creationId xmlns:p14="http://schemas.microsoft.com/office/powerpoint/2010/main" val="2960122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 to consider</a:t>
            </a:r>
          </a:p>
        </p:txBody>
      </p:sp>
      <p:sp>
        <p:nvSpPr>
          <p:cNvPr id="3" name="Content Placeholder 2"/>
          <p:cNvSpPr>
            <a:spLocks noGrp="1"/>
          </p:cNvSpPr>
          <p:nvPr>
            <p:ph type="body" idx="1"/>
          </p:nvPr>
        </p:nvSpPr>
        <p:spPr/>
        <p:txBody>
          <a:bodyPr>
            <a:normAutofit fontScale="77500" lnSpcReduction="20000"/>
          </a:bodyPr>
          <a:lstStyle/>
          <a:p>
            <a:r>
              <a:rPr lang="en-US" dirty="0" err="1"/>
              <a:t>Deduping</a:t>
            </a:r>
            <a:r>
              <a:rPr lang="en-US" dirty="0"/>
              <a:t> or Linkage</a:t>
            </a:r>
          </a:p>
          <a:p>
            <a:pPr lvl="1"/>
            <a:r>
              <a:rPr lang="en-US" dirty="0"/>
              <a:t>1-1 or 1-many or many-1</a:t>
            </a:r>
          </a:p>
          <a:p>
            <a:pPr lvl="1"/>
            <a:endParaRPr lang="en-US" dirty="0"/>
          </a:p>
          <a:p>
            <a:r>
              <a:rPr lang="en-US" dirty="0"/>
              <a:t>Rule-based or ML based</a:t>
            </a:r>
          </a:p>
          <a:p>
            <a:pPr lvl="1"/>
            <a:r>
              <a:rPr lang="en-US" dirty="0"/>
              <a:t>Do you have labeled training data?</a:t>
            </a:r>
          </a:p>
          <a:p>
            <a:pPr lvl="1"/>
            <a:endParaRPr lang="en-US" dirty="0"/>
          </a:p>
          <a:p>
            <a:r>
              <a:rPr lang="en-US" dirty="0"/>
              <a:t>Domain specific or generic similarity metrics?</a:t>
            </a:r>
          </a:p>
          <a:p>
            <a:endParaRPr lang="en-US" dirty="0"/>
          </a:p>
          <a:p>
            <a:r>
              <a:rPr lang="en-US" dirty="0"/>
              <a:t>Evaluation metric</a:t>
            </a:r>
          </a:p>
          <a:p>
            <a:pPr lvl="1"/>
            <a:r>
              <a:rPr lang="en-US" dirty="0"/>
              <a:t>Precision or recall</a:t>
            </a:r>
          </a:p>
          <a:p>
            <a:pPr lvl="1"/>
            <a:r>
              <a:rPr lang="en-US" dirty="0"/>
              <a:t>Task-specific - Implications on future analysis (bias for example)</a:t>
            </a:r>
          </a:p>
        </p:txBody>
      </p:sp>
    </p:spTree>
    <p:extLst>
      <p:ext uri="{BB962C8B-B14F-4D97-AF65-F5344CB8AC3E}">
        <p14:creationId xmlns:p14="http://schemas.microsoft.com/office/powerpoint/2010/main" val="562180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t>Approaches</a:t>
            </a:r>
          </a:p>
        </p:txBody>
      </p:sp>
      <p:sp>
        <p:nvSpPr>
          <p:cNvPr id="9219" name="Rectangle 3"/>
          <p:cNvSpPr>
            <a:spLocks noGrp="1" noChangeArrowheads="1"/>
          </p:cNvSpPr>
          <p:nvPr>
            <p:ph type="body" idx="1"/>
          </p:nvPr>
        </p:nvSpPr>
        <p:spPr/>
        <p:txBody>
          <a:bodyPr>
            <a:normAutofit/>
          </a:bodyPr>
          <a:lstStyle/>
          <a:p>
            <a:r>
              <a:rPr lang="en-US" altLang="en-US" dirty="0"/>
              <a:t>Exact matching</a:t>
            </a:r>
          </a:p>
          <a:p>
            <a:r>
              <a:rPr lang="en-US" altLang="en-US" dirty="0"/>
              <a:t>Rule-based</a:t>
            </a:r>
          </a:p>
          <a:p>
            <a:r>
              <a:rPr lang="en-US" altLang="en-US" dirty="0"/>
              <a:t>Probabilistic linkage</a:t>
            </a:r>
          </a:p>
        </p:txBody>
      </p:sp>
    </p:spTree>
    <p:extLst>
      <p:ext uri="{BB962C8B-B14F-4D97-AF65-F5344CB8AC3E}">
        <p14:creationId xmlns:p14="http://schemas.microsoft.com/office/powerpoint/2010/main" val="2383065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are two records about the same entity?</a:t>
            </a:r>
          </a:p>
        </p:txBody>
      </p:sp>
      <p:sp>
        <p:nvSpPr>
          <p:cNvPr id="3" name="Content Placeholder 2"/>
          <p:cNvSpPr>
            <a:spLocks noGrp="1"/>
          </p:cNvSpPr>
          <p:nvPr>
            <p:ph type="body" idx="1"/>
          </p:nvPr>
        </p:nvSpPr>
        <p:spPr/>
        <p:txBody>
          <a:bodyPr/>
          <a:lstStyle/>
          <a:p>
            <a:r>
              <a:rPr lang="en-US" dirty="0"/>
              <a:t>Examples of possible similarity metrics</a:t>
            </a:r>
          </a:p>
          <a:p>
            <a:pPr lvl="1"/>
            <a:r>
              <a:rPr lang="en-US" dirty="0"/>
              <a:t>Edit distance</a:t>
            </a:r>
          </a:p>
          <a:p>
            <a:pPr lvl="1"/>
            <a:r>
              <a:rPr lang="en-US" dirty="0" err="1"/>
              <a:t>Soundex</a:t>
            </a:r>
            <a:endParaRPr lang="en-US" dirty="0"/>
          </a:p>
          <a:p>
            <a:endParaRPr lang="en-US" dirty="0"/>
          </a:p>
        </p:txBody>
      </p:sp>
    </p:spTree>
    <p:extLst>
      <p:ext uri="{BB962C8B-B14F-4D97-AF65-F5344CB8AC3E}">
        <p14:creationId xmlns:p14="http://schemas.microsoft.com/office/powerpoint/2010/main" val="32033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“Fuzzy” Matching System	</a:t>
            </a:r>
          </a:p>
        </p:txBody>
      </p:sp>
      <p:sp>
        <p:nvSpPr>
          <p:cNvPr id="3" name="Content Placeholder 2"/>
          <p:cNvSpPr>
            <a:spLocks noGrp="1"/>
          </p:cNvSpPr>
          <p:nvPr>
            <p:ph type="body" idx="1"/>
          </p:nvPr>
        </p:nvSpPr>
        <p:spPr/>
        <p:txBody>
          <a:bodyPr/>
          <a:lstStyle/>
          <a:p>
            <a:r>
              <a:rPr lang="en-US" dirty="0"/>
              <a:t>Apply set of cascading rules</a:t>
            </a:r>
          </a:p>
          <a:p>
            <a:r>
              <a:rPr lang="en-US" dirty="0"/>
              <a:t>Assign confidence score based on which rules fire</a:t>
            </a:r>
          </a:p>
        </p:txBody>
      </p:sp>
    </p:spTree>
    <p:extLst>
      <p:ext uri="{BB962C8B-B14F-4D97-AF65-F5344CB8AC3E}">
        <p14:creationId xmlns:p14="http://schemas.microsoft.com/office/powerpoint/2010/main" val="2363932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br>
              <a:rPr lang="en-US" b="1" dirty="0"/>
            </a:br>
            <a:endParaRPr lang="en-US" b="1" dirty="0"/>
          </a:p>
          <a:p>
            <a:r>
              <a:rPr lang="en-US" dirty="0"/>
              <a:t>What’s coming next week:</a:t>
            </a:r>
          </a:p>
          <a:p>
            <a:pPr lvl="1">
              <a:spcBef>
                <a:spcPts val="1000"/>
              </a:spcBef>
            </a:pPr>
            <a:r>
              <a:rPr lang="en-US" dirty="0"/>
              <a:t>Monday: quick assignment to check database connection</a:t>
            </a:r>
          </a:p>
          <a:p>
            <a:pPr lvl="1">
              <a:spcBef>
                <a:spcPts val="1000"/>
              </a:spcBef>
            </a:pPr>
            <a:r>
              <a:rPr lang="en-US" dirty="0"/>
              <a:t>Tuesday: weekly feedback form</a:t>
            </a:r>
          </a:p>
          <a:p>
            <a:pPr lvl="1">
              <a:spcBef>
                <a:spcPts val="1000"/>
              </a:spcBef>
            </a:pPr>
            <a:r>
              <a:rPr lang="en-US" dirty="0"/>
              <a:t>Tuesday: Data Exploration + Teamwork</a:t>
            </a:r>
          </a:p>
          <a:p>
            <a:pPr lvl="1">
              <a:lnSpc>
                <a:spcPct val="100000"/>
              </a:lnSpc>
              <a:spcBef>
                <a:spcPts val="500"/>
              </a:spcBef>
            </a:pPr>
            <a:r>
              <a:rPr lang="en-US" dirty="0"/>
              <a:t>Readings for Thursday (Analytical Formulation)</a:t>
            </a:r>
            <a:br>
              <a:rPr lang="en-US" dirty="0"/>
            </a:br>
            <a:endParaRPr lang="en-US" dirty="0"/>
          </a:p>
          <a:p>
            <a:r>
              <a:rPr lang="en-US" dirty="0"/>
              <a:t>Make sure to read </a:t>
            </a:r>
            <a:r>
              <a:rPr lang="en-US" b="1" dirty="0">
                <a:solidFill>
                  <a:srgbClr val="C00000"/>
                </a:solidFill>
              </a:rPr>
              <a:t>project proposal </a:t>
            </a:r>
            <a:r>
              <a:rPr lang="en-US" dirty="0"/>
              <a:t>preparation guidelines</a:t>
            </a:r>
          </a:p>
        </p:txBody>
      </p:sp>
    </p:spTree>
    <p:extLst>
      <p:ext uri="{BB962C8B-B14F-4D97-AF65-F5344CB8AC3E}">
        <p14:creationId xmlns:p14="http://schemas.microsoft.com/office/powerpoint/2010/main" val="12859325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t>How do we not compare every pair?</a:t>
            </a:r>
          </a:p>
        </p:txBody>
      </p:sp>
      <p:sp>
        <p:nvSpPr>
          <p:cNvPr id="35843" name="Rectangle 3"/>
          <p:cNvSpPr>
            <a:spLocks noGrp="1" noChangeArrowheads="1"/>
          </p:cNvSpPr>
          <p:nvPr>
            <p:ph type="body" idx="1"/>
          </p:nvPr>
        </p:nvSpPr>
        <p:spPr/>
        <p:txBody>
          <a:bodyPr/>
          <a:lstStyle/>
          <a:p>
            <a:pPr>
              <a:lnSpc>
                <a:spcPct val="90000"/>
              </a:lnSpc>
            </a:pPr>
            <a:r>
              <a:rPr lang="en-US" altLang="en-US" sz="2800" dirty="0"/>
              <a:t>How do we avoid looking at |A| * |B| pairs?</a:t>
            </a:r>
          </a:p>
          <a:p>
            <a:pPr>
              <a:lnSpc>
                <a:spcPct val="90000"/>
              </a:lnSpc>
            </a:pPr>
            <a:r>
              <a:rPr lang="en-US" altLang="en-US" sz="2800" i="1" dirty="0"/>
              <a:t>Blocking: </a:t>
            </a:r>
            <a:r>
              <a:rPr lang="en-US" altLang="en-US" sz="2800" dirty="0"/>
              <a:t>choose a smaller set of pairs that will contain all or most matches.  </a:t>
            </a:r>
          </a:p>
          <a:p>
            <a:pPr lvl="1">
              <a:lnSpc>
                <a:spcPct val="90000"/>
              </a:lnSpc>
            </a:pPr>
            <a:r>
              <a:rPr lang="en-US" altLang="en-US" sz="2400" dirty="0"/>
              <a:t>Simple blocking:  compare all pairs that “hash” to the same value (e.g., same </a:t>
            </a:r>
            <a:r>
              <a:rPr lang="en-US" altLang="en-US" sz="2400" dirty="0" err="1"/>
              <a:t>Soundex</a:t>
            </a:r>
            <a:r>
              <a:rPr lang="en-US" altLang="en-US" sz="2400" dirty="0"/>
              <a:t> code for last name, same birth year)</a:t>
            </a:r>
          </a:p>
          <a:p>
            <a:pPr lvl="1">
              <a:lnSpc>
                <a:spcPct val="90000"/>
              </a:lnSpc>
            </a:pPr>
            <a:r>
              <a:rPr lang="en-US" altLang="en-US" sz="2400" dirty="0"/>
              <a:t>Extensions (to increase </a:t>
            </a:r>
            <a:r>
              <a:rPr lang="en-US" altLang="en-US" sz="2400" i="1" dirty="0"/>
              <a:t>recall </a:t>
            </a:r>
            <a:r>
              <a:rPr lang="en-US" altLang="en-US" sz="2400" dirty="0"/>
              <a:t>of set of pairs):</a:t>
            </a:r>
          </a:p>
          <a:p>
            <a:pPr lvl="2">
              <a:lnSpc>
                <a:spcPct val="90000"/>
              </a:lnSpc>
            </a:pPr>
            <a:r>
              <a:rPr lang="en-US" altLang="en-US" sz="2000" dirty="0"/>
              <a:t>Block on </a:t>
            </a:r>
            <a:r>
              <a:rPr lang="en-US" altLang="en-US" sz="2000" i="1" dirty="0"/>
              <a:t>multiple</a:t>
            </a:r>
            <a:r>
              <a:rPr lang="en-US" altLang="en-US" sz="2000" dirty="0"/>
              <a:t> attributes (</a:t>
            </a:r>
            <a:r>
              <a:rPr lang="en-US" altLang="en-US" sz="2000" dirty="0" err="1"/>
              <a:t>soundex</a:t>
            </a:r>
            <a:r>
              <a:rPr lang="en-US" altLang="en-US" sz="2000" dirty="0"/>
              <a:t>, zip code) and take union of all pairs found.</a:t>
            </a:r>
          </a:p>
          <a:p>
            <a:pPr lvl="2">
              <a:lnSpc>
                <a:spcPct val="90000"/>
              </a:lnSpc>
            </a:pPr>
            <a:r>
              <a:rPr lang="en-US" altLang="en-US" sz="2000" i="1" dirty="0"/>
              <a:t>Windowing:</a:t>
            </a:r>
            <a:r>
              <a:rPr lang="en-US" altLang="en-US" sz="2000" dirty="0"/>
              <a:t> Pick (numerically or lexically) </a:t>
            </a:r>
            <a:r>
              <a:rPr lang="en-US" altLang="en-US" sz="2000" i="1" dirty="0"/>
              <a:t>ordered</a:t>
            </a:r>
            <a:r>
              <a:rPr lang="en-US" altLang="en-US" sz="2000" dirty="0"/>
              <a:t> attributes and sort (e.g., sort on last name).  The pick all pairs that appear “near” each other in the sorted order.</a:t>
            </a:r>
          </a:p>
        </p:txBody>
      </p:sp>
    </p:spTree>
    <p:extLst>
      <p:ext uri="{BB962C8B-B14F-4D97-AF65-F5344CB8AC3E}">
        <p14:creationId xmlns:p14="http://schemas.microsoft.com/office/powerpoint/2010/main" val="3772462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 Learning based Record Linkage</a:t>
            </a:r>
          </a:p>
        </p:txBody>
      </p:sp>
      <p:sp>
        <p:nvSpPr>
          <p:cNvPr id="3" name="Content Placeholder 2"/>
          <p:cNvSpPr>
            <a:spLocks noGrp="1"/>
          </p:cNvSpPr>
          <p:nvPr>
            <p:ph type="body" idx="1"/>
          </p:nvPr>
        </p:nvSpPr>
        <p:spPr/>
        <p:txBody>
          <a:bodyPr/>
          <a:lstStyle/>
          <a:p>
            <a:r>
              <a:rPr lang="en-US" dirty="0"/>
              <a:t>Generate training data</a:t>
            </a:r>
          </a:p>
          <a:p>
            <a:pPr lvl="1"/>
            <a:r>
              <a:rPr lang="en-US" dirty="0"/>
              <a:t>Label pairs as match/no match</a:t>
            </a:r>
          </a:p>
          <a:p>
            <a:pPr lvl="1"/>
            <a:endParaRPr lang="en-US" dirty="0"/>
          </a:p>
          <a:p>
            <a:r>
              <a:rPr lang="en-US" dirty="0"/>
              <a:t>Generate features over each pair</a:t>
            </a:r>
          </a:p>
          <a:p>
            <a:pPr lvl="1"/>
            <a:r>
              <a:rPr lang="en-US" dirty="0"/>
              <a:t>Distance metrics over different attributes (</a:t>
            </a:r>
            <a:r>
              <a:rPr lang="en-US" dirty="0" err="1"/>
              <a:t>fname</a:t>
            </a:r>
            <a:r>
              <a:rPr lang="en-US" dirty="0"/>
              <a:t>, </a:t>
            </a:r>
            <a:r>
              <a:rPr lang="en-US" dirty="0" err="1"/>
              <a:t>lname</a:t>
            </a:r>
            <a:r>
              <a:rPr lang="en-US" dirty="0"/>
              <a:t>, dob, etc.)</a:t>
            </a:r>
          </a:p>
          <a:p>
            <a:pPr lvl="1"/>
            <a:r>
              <a:rPr lang="en-US" dirty="0" err="1"/>
              <a:t>Tfidf</a:t>
            </a:r>
            <a:r>
              <a:rPr lang="en-US" dirty="0"/>
              <a:t> scores</a:t>
            </a:r>
          </a:p>
          <a:p>
            <a:pPr lvl="1"/>
            <a:endParaRPr lang="en-US" dirty="0"/>
          </a:p>
          <a:p>
            <a:r>
              <a:rPr lang="en-US" dirty="0"/>
              <a:t>Build and evaluate classifiers</a:t>
            </a:r>
          </a:p>
        </p:txBody>
      </p:sp>
    </p:spTree>
    <p:extLst>
      <p:ext uri="{BB962C8B-B14F-4D97-AF65-F5344CB8AC3E}">
        <p14:creationId xmlns:p14="http://schemas.microsoft.com/office/powerpoint/2010/main" val="1221298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50FF5-E8EC-234D-805C-399C5033051A}"/>
              </a:ext>
            </a:extLst>
          </p:cNvPr>
          <p:cNvSpPr>
            <a:spLocks noGrp="1"/>
          </p:cNvSpPr>
          <p:nvPr>
            <p:ph type="title"/>
          </p:nvPr>
        </p:nvSpPr>
        <p:spPr/>
        <p:txBody>
          <a:bodyPr/>
          <a:lstStyle/>
          <a:p>
            <a:r>
              <a:rPr lang="en-US" dirty="0"/>
              <a:t>One-off versus recurring matching</a:t>
            </a:r>
          </a:p>
        </p:txBody>
      </p:sp>
      <p:sp>
        <p:nvSpPr>
          <p:cNvPr id="3" name="Text Placeholder 2">
            <a:extLst>
              <a:ext uri="{FF2B5EF4-FFF2-40B4-BE49-F238E27FC236}">
                <a16:creationId xmlns:a16="http://schemas.microsoft.com/office/drawing/2014/main" id="{0CD32BE4-76DA-C042-A3E3-35B452F39303}"/>
              </a:ext>
            </a:extLst>
          </p:cNvPr>
          <p:cNvSpPr>
            <a:spLocks noGrp="1"/>
          </p:cNvSpPr>
          <p:nvPr>
            <p:ph type="body" idx="1"/>
          </p:nvPr>
        </p:nvSpPr>
        <p:spPr/>
        <p:txBody>
          <a:bodyPr/>
          <a:lstStyle/>
          <a:p>
            <a:r>
              <a:rPr lang="en-US" dirty="0"/>
              <a:t>Unique identifiers: persistence?</a:t>
            </a:r>
          </a:p>
          <a:p>
            <a:endParaRPr lang="en-US" dirty="0"/>
          </a:p>
          <a:p>
            <a:r>
              <a:rPr lang="en-US" dirty="0"/>
              <a:t>What do we do with new or changed pairs?</a:t>
            </a:r>
          </a:p>
        </p:txBody>
      </p:sp>
    </p:spTree>
    <p:extLst>
      <p:ext uri="{BB962C8B-B14F-4D97-AF65-F5344CB8AC3E}">
        <p14:creationId xmlns:p14="http://schemas.microsoft.com/office/powerpoint/2010/main" val="834575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Make sure and check that you can access your project data today</a:t>
            </a:r>
            <a:br>
              <a:rPr lang="en-US" b="1" dirty="0"/>
            </a:br>
            <a:endParaRPr lang="en-US" b="1" dirty="0"/>
          </a:p>
          <a:p>
            <a:r>
              <a:rPr lang="en-US" dirty="0"/>
              <a:t>What’s coming next week:</a:t>
            </a:r>
          </a:p>
          <a:p>
            <a:pPr lvl="1">
              <a:spcBef>
                <a:spcPts val="1000"/>
              </a:spcBef>
            </a:pPr>
            <a:r>
              <a:rPr lang="en-US" dirty="0"/>
              <a:t>Monday: quick assignment to check database connection</a:t>
            </a:r>
          </a:p>
          <a:p>
            <a:pPr lvl="1">
              <a:spcBef>
                <a:spcPts val="1000"/>
              </a:spcBef>
            </a:pPr>
            <a:r>
              <a:rPr lang="en-US" dirty="0"/>
              <a:t>Tuesday: weekly feedback form</a:t>
            </a:r>
          </a:p>
          <a:p>
            <a:pPr lvl="1">
              <a:spcBef>
                <a:spcPts val="1000"/>
              </a:spcBef>
            </a:pPr>
            <a:r>
              <a:rPr lang="en-US" dirty="0"/>
              <a:t>Tuesday: Data Exploration + Teamwork</a:t>
            </a:r>
          </a:p>
          <a:p>
            <a:pPr lvl="1">
              <a:lnSpc>
                <a:spcPct val="100000"/>
              </a:lnSpc>
              <a:spcBef>
                <a:spcPts val="500"/>
              </a:spcBef>
            </a:pPr>
            <a:r>
              <a:rPr lang="en-US" dirty="0"/>
              <a:t>Readings for Thursday (Analytical Formulation)</a:t>
            </a:r>
            <a:br>
              <a:rPr lang="en-US" dirty="0"/>
            </a:br>
            <a:endParaRPr lang="en-US" dirty="0"/>
          </a:p>
          <a:p>
            <a:r>
              <a:rPr lang="en-US" dirty="0"/>
              <a:t>Make sure to read </a:t>
            </a:r>
            <a:r>
              <a:rPr lang="en-US" b="1" dirty="0">
                <a:solidFill>
                  <a:srgbClr val="C00000"/>
                </a:solidFill>
              </a:rPr>
              <a:t>project proposal </a:t>
            </a:r>
            <a:r>
              <a:rPr lang="en-US" dirty="0"/>
              <a:t>preparation guidelines</a:t>
            </a:r>
          </a:p>
        </p:txBody>
      </p:sp>
    </p:spTree>
    <p:extLst>
      <p:ext uri="{BB962C8B-B14F-4D97-AF65-F5344CB8AC3E}">
        <p14:creationId xmlns:p14="http://schemas.microsoft.com/office/powerpoint/2010/main" val="295322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3226525"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Challenges</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r>
              <a:rPr lang="en-US" dirty="0"/>
              <a:t>Political</a:t>
            </a:r>
          </a:p>
          <a:p>
            <a:r>
              <a:rPr lang="en-US" dirty="0"/>
              <a:t>Internal Awareness</a:t>
            </a:r>
          </a:p>
          <a:p>
            <a:r>
              <a:rPr lang="en-US" dirty="0"/>
              <a:t>Legal/Contractual</a:t>
            </a:r>
          </a:p>
          <a:p>
            <a:r>
              <a:rPr lang="en-US" dirty="0"/>
              <a:t>Ethical</a:t>
            </a:r>
          </a:p>
          <a:p>
            <a:r>
              <a:rPr lang="en-US" dirty="0"/>
              <a:t>Technical</a:t>
            </a:r>
          </a:p>
          <a:p>
            <a:endParaRPr lang="en-US" dirty="0"/>
          </a:p>
        </p:txBody>
      </p:sp>
    </p:spTree>
    <p:extLst>
      <p:ext uri="{BB962C8B-B14F-4D97-AF65-F5344CB8AC3E}">
        <p14:creationId xmlns:p14="http://schemas.microsoft.com/office/powerpoint/2010/main" val="1721185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Data Acquisition: Technical (challenges)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How should you get data?</a:t>
            </a:r>
          </a:p>
          <a:p>
            <a:pPr lvl="1">
              <a:spcBef>
                <a:spcPts val="0"/>
              </a:spcBef>
            </a:pPr>
            <a:r>
              <a:rPr lang="en-US" dirty="0"/>
              <a:t>API access</a:t>
            </a:r>
          </a:p>
          <a:p>
            <a:pPr lvl="1">
              <a:spcBef>
                <a:spcPts val="0"/>
              </a:spcBef>
            </a:pPr>
            <a:r>
              <a:rPr lang="en-US" dirty="0"/>
              <a:t>Flat files</a:t>
            </a:r>
          </a:p>
          <a:p>
            <a:pPr lvl="1">
              <a:spcBef>
                <a:spcPts val="0"/>
              </a:spcBef>
            </a:pPr>
            <a:r>
              <a:rPr lang="en-US" dirty="0"/>
              <a:t>Database dumps</a:t>
            </a:r>
          </a:p>
          <a:p>
            <a:pPr lvl="1">
              <a:spcBef>
                <a:spcPts val="0"/>
              </a:spcBef>
            </a:pPr>
            <a:endParaRPr lang="en-US" dirty="0"/>
          </a:p>
          <a:p>
            <a:r>
              <a:rPr lang="en-US" dirty="0"/>
              <a:t>How much should it be processed before you get it?</a:t>
            </a:r>
          </a:p>
          <a:p>
            <a:endParaRPr lang="en-US" dirty="0"/>
          </a:p>
          <a:p>
            <a:r>
              <a:rPr lang="en-US" dirty="0"/>
              <a:t>How do you build a repeatable data acquisition pipeline?</a:t>
            </a:r>
          </a:p>
          <a:p>
            <a:endParaRPr lang="en-US" dirty="0"/>
          </a:p>
          <a:p>
            <a:r>
              <a:rPr lang="en-US" dirty="0"/>
              <a:t>When do you collect new data?</a:t>
            </a:r>
          </a:p>
          <a:p>
            <a:pPr marL="565150" lvl="1" indent="0">
              <a:spcBef>
                <a:spcPts val="0"/>
              </a:spcBef>
              <a:buNone/>
            </a:pPr>
            <a:endParaRPr lang="en-US" dirty="0"/>
          </a:p>
        </p:txBody>
      </p:sp>
    </p:spTree>
    <p:extLst>
      <p:ext uri="{BB962C8B-B14F-4D97-AF65-F5344CB8AC3E}">
        <p14:creationId xmlns:p14="http://schemas.microsoft.com/office/powerpoint/2010/main" val="40698977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1935</TotalTime>
  <Words>949</Words>
  <Application>Microsoft Macintosh PowerPoint</Application>
  <PresentationFormat>Widescreen</PresentationFormat>
  <Paragraphs>158</Paragraphs>
  <Slides>23</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Simple Light</vt:lpstr>
      <vt:lpstr>PowerPoint Presentation</vt:lpstr>
      <vt:lpstr>Things to remember</vt:lpstr>
      <vt:lpstr> Working with Your Project Team</vt:lpstr>
      <vt:lpstr> Working with Your Project Team</vt:lpstr>
      <vt:lpstr> Working with Your Project Team</vt:lpstr>
      <vt:lpstr>DISCUSSION QUESTION</vt:lpstr>
      <vt:lpstr>PowerPoint Presentation</vt:lpstr>
      <vt:lpstr>Challenges</vt:lpstr>
      <vt:lpstr>Data Acquisition: Technical (challenges)</vt:lpstr>
      <vt:lpstr>Data Storage</vt:lpstr>
      <vt:lpstr> Linkage: Goals</vt:lpstr>
      <vt:lpstr> Record Linkage: Synonyms</vt:lpstr>
      <vt:lpstr>Common reasons for mismatches</vt:lpstr>
      <vt:lpstr>Discussion Topic</vt:lpstr>
      <vt:lpstr>Discussion Topic</vt:lpstr>
      <vt:lpstr>Factors to consider</vt:lpstr>
      <vt:lpstr>Approaches</vt:lpstr>
      <vt:lpstr>When are two records about the same entity?</vt:lpstr>
      <vt:lpstr>“Fuzzy” Matching System </vt:lpstr>
      <vt:lpstr>How do we not compare every pair?</vt:lpstr>
      <vt:lpstr>Machine Learning based Record Linkage</vt:lpstr>
      <vt:lpstr>One-off versus recurring matching</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27</cp:revision>
  <dcterms:created xsi:type="dcterms:W3CDTF">2020-01-14T19:43:43Z</dcterms:created>
  <dcterms:modified xsi:type="dcterms:W3CDTF">2022-09-08T17:29:13Z</dcterms:modified>
</cp:coreProperties>
</file>