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436" r:id="rId3"/>
    <p:sldId id="424" r:id="rId4"/>
    <p:sldId id="446" r:id="rId5"/>
    <p:sldId id="440" r:id="rId6"/>
    <p:sldId id="447" r:id="rId7"/>
    <p:sldId id="430" r:id="rId8"/>
    <p:sldId id="425" r:id="rId9"/>
    <p:sldId id="434" r:id="rId10"/>
    <p:sldId id="429" r:id="rId11"/>
    <p:sldId id="435" r:id="rId12"/>
    <p:sldId id="443" r:id="rId13"/>
    <p:sldId id="444" r:id="rId14"/>
    <p:sldId id="428" r:id="rId15"/>
    <p:sldId id="441" r:id="rId16"/>
    <p:sldId id="442" r:id="rId17"/>
    <p:sldId id="445" r:id="rId18"/>
    <p:sldId id="261" r:id="rId19"/>
    <p:sldId id="269" r:id="rId20"/>
    <p:sldId id="273" r:id="rId21"/>
    <p:sldId id="277" r:id="rId22"/>
    <p:sldId id="285" r:id="rId23"/>
    <p:sldId id="427" r:id="rId24"/>
    <p:sldId id="432" r:id="rId25"/>
    <p:sldId id="448" r:id="rId26"/>
    <p:sldId id="431" r:id="rId27"/>
    <p:sldId id="433" r:id="rId28"/>
    <p:sldId id="439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58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1120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4dcc1e60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4dcc1e60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3a827b83f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3a827b83f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3a827b83f3_7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3a827b83f3_7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4e0ee0e3b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34e0ee0e3b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30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64;g6dad9273e7_0_53">
            <a:extLst>
              <a:ext uri="{FF2B5EF4-FFF2-40B4-BE49-F238E27FC236}">
                <a16:creationId xmlns:a16="http://schemas.microsoft.com/office/drawing/2014/main" id="{CC84B178-9F35-4D45-A609-CF732A414DB7}"/>
              </a:ext>
            </a:extLst>
          </p:cNvPr>
          <p:cNvSpPr txBox="1"/>
          <p:nvPr userDrawn="1"/>
        </p:nvSpPr>
        <p:spPr>
          <a:xfrm>
            <a:off x="0" y="-295"/>
            <a:ext cx="12192000" cy="3778832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380906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>
                <a:solidFill>
                  <a:schemeClr val="bg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 dirty="0"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11" y="3778537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 dirty="0"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111E-0D94-D541-964E-0A52448480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4930" y="5240440"/>
            <a:ext cx="5519424" cy="1602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6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9C2AC-0221-3A42-A0C2-DDBA9BA3D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11" y="518101"/>
            <a:ext cx="11360700" cy="2736900"/>
          </a:xfrm>
        </p:spPr>
        <p:txBody>
          <a:bodyPr/>
          <a:lstStyle/>
          <a:p>
            <a:r>
              <a:rPr lang="en-US" sz="5400" dirty="0"/>
              <a:t>ML Formulation and Baselines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BB3B6-8D57-374F-AEC9-D4CBE450E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Rayid Ghani and Kit </a:t>
            </a:r>
            <a:r>
              <a:rPr lang="en-US" dirty="0" err="1"/>
              <a:t>Rodolfa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entity that exists?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“Active” entities?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Event-based?</a:t>
            </a:r>
          </a:p>
          <a:p>
            <a:pPr lvl="1"/>
            <a:r>
              <a:rPr lang="en-US" dirty="0"/>
              <a:t>Making predictions when the events occur?</a:t>
            </a:r>
          </a:p>
          <a:p>
            <a:pPr lvl="1"/>
            <a:r>
              <a:rPr lang="en-US" dirty="0"/>
              <a:t>All entities that have had an event in a certain time window?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cohort definition</a:t>
            </a:r>
          </a:p>
        </p:txBody>
      </p:sp>
    </p:spTree>
    <p:extLst>
      <p:ext uri="{BB962C8B-B14F-4D97-AF65-F5344CB8AC3E}">
        <p14:creationId xmlns:p14="http://schemas.microsoft.com/office/powerpoint/2010/main" val="3823067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How do you define the outcome/label that you care about?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far into the future are you trying to predict?</a:t>
            </a:r>
          </a:p>
          <a:p>
            <a:pPr marL="11430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140988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</a:t>
            </a:r>
            <a:r>
              <a:rPr lang="en" sz="2600">
                <a:solidFill>
                  <a:srgbClr val="0000FF"/>
                </a:solidFill>
              </a:rPr>
              <a:t>3 months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22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Structuring the Analytical Formulation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On the 15</a:t>
            </a:r>
            <a:r>
              <a:rPr lang="en" sz="2600" baseline="30000" dirty="0">
                <a:solidFill>
                  <a:srgbClr val="FF0000"/>
                </a:solidFill>
              </a:rPr>
              <a:t>th</a:t>
            </a:r>
            <a:r>
              <a:rPr lang="en" sz="2600" dirty="0">
                <a:solidFill>
                  <a:srgbClr val="FF0000"/>
                </a:solidFill>
              </a:rPr>
              <a:t> of every month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households with children under 2 years old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50 highest risk households</a:t>
            </a:r>
            <a:r>
              <a:rPr lang="en" sz="2600" dirty="0"/>
              <a:t> who are </a:t>
            </a:r>
            <a:r>
              <a:rPr lang="en" sz="2600" dirty="0">
                <a:solidFill>
                  <a:srgbClr val="38761D"/>
                </a:solidFill>
              </a:rPr>
              <a:t>likely to be affected by lead hazards </a:t>
            </a:r>
            <a:r>
              <a:rPr lang="en" sz="2600" dirty="0">
                <a:solidFill>
                  <a:srgbClr val="B45F06"/>
                </a:solidFill>
              </a:rPr>
              <a:t>to prioritize for inspection and remediation of lead sources in the following month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DF15E-A5D3-1C42-BB60-02F791885D32}"/>
              </a:ext>
            </a:extLst>
          </p:cNvPr>
          <p:cNvSpPr/>
          <p:nvPr/>
        </p:nvSpPr>
        <p:spPr>
          <a:xfrm>
            <a:off x="5394960" y="2398130"/>
            <a:ext cx="2834640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1B6305-A4B4-E54B-B09C-6B53EE3A414D}"/>
              </a:ext>
            </a:extLst>
          </p:cNvPr>
          <p:cNvSpPr/>
          <p:nvPr/>
        </p:nvSpPr>
        <p:spPr>
          <a:xfrm>
            <a:off x="7717948" y="3343243"/>
            <a:ext cx="51165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19EA83-5842-4746-B15E-D431D637C2DD}"/>
              </a:ext>
            </a:extLst>
          </p:cNvPr>
          <p:cNvSpPr/>
          <p:nvPr/>
        </p:nvSpPr>
        <p:spPr>
          <a:xfrm>
            <a:off x="7982465" y="2875108"/>
            <a:ext cx="2088292" cy="470800"/>
          </a:xfrm>
          <a:prstGeom prst="rect">
            <a:avLst/>
          </a:prstGeom>
          <a:solidFill>
            <a:schemeClr val="accent1">
              <a:alpha val="4974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B412C6-0993-8F40-BD06-03BDD703BBF8}"/>
              </a:ext>
            </a:extLst>
          </p:cNvPr>
          <p:cNvSpPr/>
          <p:nvPr/>
        </p:nvSpPr>
        <p:spPr>
          <a:xfrm>
            <a:off x="1688840" y="5723305"/>
            <a:ext cx="8930500" cy="10432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Where did these values come from?</a:t>
            </a:r>
          </a:p>
        </p:txBody>
      </p:sp>
    </p:spTree>
    <p:extLst>
      <p:ext uri="{BB962C8B-B14F-4D97-AF65-F5344CB8AC3E}">
        <p14:creationId xmlns:p14="http://schemas.microsoft.com/office/powerpoint/2010/main" val="1708241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</p:spTree>
    <p:extLst>
      <p:ext uri="{BB962C8B-B14F-4D97-AF65-F5344CB8AC3E}">
        <p14:creationId xmlns:p14="http://schemas.microsoft.com/office/powerpoint/2010/main" val="821576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At every primary care appointment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all patients over the age of 25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individuals at least 80% likely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to develop diabetes in the next 3 years </a:t>
            </a:r>
            <a:r>
              <a:rPr lang="en" sz="2600" dirty="0">
                <a:solidFill>
                  <a:srgbClr val="B45F06"/>
                </a:solidFill>
              </a:rPr>
              <a:t>to prioritize for early screening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26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1008A05-00C0-7C4B-9E7A-F5D9E79C776A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A503C09B-93C0-FB43-BCF8-DB719EF20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600" dirty="0">
                <a:solidFill>
                  <a:srgbClr val="FF0000"/>
                </a:solidFill>
              </a:rPr>
              <a:t>Every Monday</a:t>
            </a:r>
            <a:r>
              <a:rPr lang="en" sz="2600" dirty="0"/>
              <a:t>, for </a:t>
            </a:r>
            <a:r>
              <a:rPr lang="en" sz="2600" dirty="0">
                <a:solidFill>
                  <a:srgbClr val="0000FF"/>
                </a:solidFill>
              </a:rPr>
              <a:t>current Netflix subscribers</a:t>
            </a:r>
            <a:r>
              <a:rPr lang="en" sz="2600" dirty="0"/>
              <a:t>, can we identify the </a:t>
            </a:r>
            <a:r>
              <a:rPr lang="en" sz="2600" dirty="0">
                <a:solidFill>
                  <a:srgbClr val="FF00FF"/>
                </a:solidFill>
              </a:rPr>
              <a:t>10 pieces of content</a:t>
            </a:r>
            <a:r>
              <a:rPr lang="en" sz="2600" dirty="0"/>
              <a:t> </a:t>
            </a:r>
            <a:r>
              <a:rPr lang="en" sz="2600" dirty="0">
                <a:solidFill>
                  <a:srgbClr val="38761D"/>
                </a:solidFill>
              </a:rPr>
              <a:t>with highest expected revenue </a:t>
            </a:r>
            <a:r>
              <a:rPr lang="en" sz="2600" dirty="0">
                <a:solidFill>
                  <a:srgbClr val="B45F06"/>
                </a:solidFill>
              </a:rPr>
              <a:t>to prioritize for suggested viewing in the following week</a:t>
            </a:r>
            <a:r>
              <a:rPr lang="en" sz="2600" dirty="0"/>
              <a:t>?</a:t>
            </a:r>
            <a:endParaRPr sz="2600" dirty="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37D6DBA9-5D69-154C-A120-4ADBF03F7CF7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6A2D549C-59C2-0340-9130-F3B04EEF3F59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A7B784C6-E226-7546-90BA-7A3243A70F6B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0D4F98CB-D85C-3F48-A552-B472AA7D6F71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93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9FE356-1ECD-E2A9-D4E2-8BCE7296D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5" name="Google Shape;14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146" name="Google Shape;146;p30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147" name="Google Shape;147;p30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>
                <a:solidFill>
                  <a:srgbClr val="FF0000"/>
                </a:solidFill>
              </a:rPr>
              <a:t>On the 1</a:t>
            </a:r>
            <a:r>
              <a:rPr lang="en" sz="3467" baseline="30000">
                <a:solidFill>
                  <a:srgbClr val="FF0000"/>
                </a:solidFill>
              </a:rPr>
              <a:t>st</a:t>
            </a:r>
            <a:r>
              <a:rPr lang="en" sz="3467">
                <a:solidFill>
                  <a:srgbClr val="FF0000"/>
                </a:solidFill>
              </a:rPr>
              <a:t> of every month</a:t>
            </a:r>
            <a:r>
              <a:rPr lang="en" sz="3467">
                <a:solidFill>
                  <a:srgbClr val="595959"/>
                </a:solidFill>
              </a:rPr>
              <a:t>, for </a:t>
            </a:r>
            <a:r>
              <a:rPr lang="en" sz="3467">
                <a:solidFill>
                  <a:srgbClr val="0000FF"/>
                </a:solidFill>
              </a:rPr>
              <a:t>all individuals who have interacted with MyRC sources in the last 3 years</a:t>
            </a:r>
            <a:r>
              <a:rPr lang="en" sz="3467">
                <a:solidFill>
                  <a:srgbClr val="595959"/>
                </a:solidFill>
              </a:rPr>
              <a:t>, can we identify the </a:t>
            </a:r>
            <a:r>
              <a:rPr lang="en" sz="3467">
                <a:solidFill>
                  <a:srgbClr val="FF00FF"/>
                </a:solidFill>
              </a:rPr>
              <a:t>100 (JoCo) and 30 (DoCo) individuals </a:t>
            </a:r>
            <a:r>
              <a:rPr lang="en" sz="3467">
                <a:solidFill>
                  <a:srgbClr val="595959"/>
                </a:solidFill>
              </a:rPr>
              <a:t>who are </a:t>
            </a:r>
            <a:r>
              <a:rPr lang="en" sz="3467">
                <a:solidFill>
                  <a:srgbClr val="38761D"/>
                </a:solidFill>
              </a:rPr>
              <a:t>at highest risk to die by suicide or overdose in the next 6 months </a:t>
            </a:r>
            <a:r>
              <a:rPr lang="en" sz="3467">
                <a:solidFill>
                  <a:srgbClr val="B45F06"/>
                </a:solidFill>
              </a:rPr>
              <a:t>to recommend for proactive behavioral health outreach</a:t>
            </a:r>
            <a:r>
              <a:rPr lang="en" sz="3467">
                <a:solidFill>
                  <a:srgbClr val="595959"/>
                </a:solidFill>
              </a:rPr>
              <a:t>?</a:t>
            </a:r>
            <a:endParaRPr sz="3467">
              <a:solidFill>
                <a:srgbClr val="595959"/>
              </a:solidFill>
            </a:endParaRPr>
          </a:p>
        </p:txBody>
      </p:sp>
      <p:sp>
        <p:nvSpPr>
          <p:cNvPr id="148" name="Google Shape;148;p30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149" name="Google Shape;149;p30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150" name="Google Shape;150;p30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151" name="Google Shape;151;p30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</a:t>
            </a:r>
            <a:r>
              <a:rPr lang="en" sz="3467" dirty="0" err="1">
                <a:solidFill>
                  <a:srgbClr val="FF00FF"/>
                </a:solidFill>
              </a:rPr>
              <a:t>blocklots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930579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2D41A7C-7A01-06C2-224D-BE64B19B9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3" name="Google Shape;233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35" name="Google Shape;235;p42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467" dirty="0">
                <a:solidFill>
                  <a:srgbClr val="FF0000"/>
                </a:solidFill>
              </a:rPr>
              <a:t>Every day</a:t>
            </a:r>
            <a:r>
              <a:rPr lang="en" sz="3467" dirty="0">
                <a:solidFill>
                  <a:schemeClr val="dk1"/>
                </a:solidFill>
              </a:rPr>
              <a:t>, for</a:t>
            </a:r>
            <a:r>
              <a:rPr lang="en" sz="3467" dirty="0">
                <a:solidFill>
                  <a:srgbClr val="0000FF"/>
                </a:solidFill>
              </a:rPr>
              <a:t> all first time defendants with </a:t>
            </a:r>
            <a:r>
              <a:rPr lang="en" sz="3467" dirty="0">
                <a:solidFill>
                  <a:srgbClr val="0000FF"/>
                </a:solidFill>
                <a:highlight>
                  <a:srgbClr val="FFFFFF"/>
                </a:highlight>
              </a:rPr>
              <a:t>low-level, nonviolent ordinance violation cases</a:t>
            </a:r>
            <a:r>
              <a:rPr lang="en" sz="3467" dirty="0">
                <a:solidFill>
                  <a:schemeClr val="dk1"/>
                </a:solidFill>
              </a:rPr>
              <a:t>, can we identify the </a:t>
            </a:r>
            <a:r>
              <a:rPr lang="en" sz="3467" dirty="0">
                <a:solidFill>
                  <a:srgbClr val="FF00FF"/>
                </a:solidFill>
              </a:rPr>
              <a:t>top 5% of people at highest risk </a:t>
            </a:r>
            <a:r>
              <a:rPr lang="en" sz="3467" dirty="0">
                <a:solidFill>
                  <a:schemeClr val="dk1"/>
                </a:solidFill>
              </a:rPr>
              <a:t>of</a:t>
            </a:r>
            <a:r>
              <a:rPr lang="en" sz="3467" dirty="0">
                <a:solidFill>
                  <a:srgbClr val="38761D"/>
                </a:solidFill>
              </a:rPr>
              <a:t> not completing their probation terms</a:t>
            </a:r>
            <a:r>
              <a:rPr lang="en" sz="3467" dirty="0">
                <a:solidFill>
                  <a:srgbClr val="FF00FF"/>
                </a:solidFill>
              </a:rPr>
              <a:t> </a:t>
            </a:r>
            <a:r>
              <a:rPr lang="en" sz="3467" dirty="0">
                <a:solidFill>
                  <a:srgbClr val="B45F06"/>
                </a:solidFill>
              </a:rPr>
              <a:t>to restructure their terms in order to support better outcomes and prevent new cases.</a:t>
            </a:r>
            <a:endParaRPr sz="3467" dirty="0">
              <a:solidFill>
                <a:srgbClr val="B45F06"/>
              </a:solidFill>
            </a:endParaRPr>
          </a:p>
          <a:p>
            <a:pPr>
              <a:lnSpc>
                <a:spcPct val="115000"/>
              </a:lnSpc>
              <a:spcAft>
                <a:spcPts val="2133"/>
              </a:spcAft>
            </a:pP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36" name="Google Shape;236;p42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37" name="Google Shape;237;p42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38" name="Google Shape;238;p42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39" name="Google Shape;239;p42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1BBD25-1C37-5157-CF0F-11E6D2EA89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</a:t>
            </a:r>
            <a:endParaRPr/>
          </a:p>
        </p:txBody>
      </p:sp>
      <p:sp>
        <p:nvSpPr>
          <p:cNvPr id="265" name="Google Shape;265;p46"/>
          <p:cNvSpPr txBox="1"/>
          <p:nvPr/>
        </p:nvSpPr>
        <p:spPr>
          <a:xfrm>
            <a:off x="3629033" y="1463200"/>
            <a:ext cx="8147200" cy="458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3067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Every time ACDHS gets eviction filing data (weekly),</a:t>
            </a:r>
            <a:r>
              <a:rPr lang="en" sz="3067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for all individuals who have interacted with ACDHS in the 12 months who are not currently homeless and have had an eviction filing in the last 4 months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, can we identify the </a:t>
            </a:r>
            <a:r>
              <a:rPr lang="en" sz="3067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50 individuals at highest risk</a:t>
            </a:r>
            <a:r>
              <a:rPr lang="en" sz="3067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067" dirty="0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of entering into homelessness in the next 12 months </a:t>
            </a:r>
            <a:r>
              <a:rPr lang="en" sz="3067" dirty="0">
                <a:solidFill>
                  <a:srgbClr val="B45F06"/>
                </a:solidFill>
                <a:latin typeface="Calibri"/>
                <a:ea typeface="Calibri"/>
                <a:cs typeface="Calibri"/>
                <a:sym typeface="Calibri"/>
              </a:rPr>
              <a:t>to prioritize for distribution of rental assistance?</a:t>
            </a:r>
            <a:endParaRPr sz="3467" dirty="0">
              <a:solidFill>
                <a:srgbClr val="B45F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46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67" name="Google Shape;267;p46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68" name="Google Shape;268;p46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4B70A5-25A8-AD7E-2AC5-FBE8362F24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Analytical Formulation - Top level</a:t>
            </a:r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grpSp>
        <p:nvGrpSpPr>
          <p:cNvPr id="307" name="Google Shape;307;p51"/>
          <p:cNvGrpSpPr/>
          <p:nvPr/>
        </p:nvGrpSpPr>
        <p:grpSpPr>
          <a:xfrm>
            <a:off x="248120" y="1463207"/>
            <a:ext cx="3013533" cy="4056967"/>
            <a:chOff x="186090" y="1097405"/>
            <a:chExt cx="2260150" cy="3042725"/>
          </a:xfrm>
        </p:grpSpPr>
        <p:sp>
          <p:nvSpPr>
            <p:cNvPr id="308" name="Google Shape;308;p51"/>
            <p:cNvSpPr txBox="1"/>
            <p:nvPr/>
          </p:nvSpPr>
          <p:spPr>
            <a:xfrm>
              <a:off x="186090" y="10974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00"/>
                  </a:solidFill>
                </a:rPr>
                <a:t>When and How often is the recommendation / decision being made?</a:t>
              </a:r>
              <a:endParaRPr sz="1867">
                <a:solidFill>
                  <a:srgbClr val="FF0000"/>
                </a:solidFill>
              </a:endParaRPr>
            </a:p>
          </p:txBody>
        </p:sp>
        <p:sp>
          <p:nvSpPr>
            <p:cNvPr id="309" name="Google Shape;309;p51"/>
            <p:cNvSpPr txBox="1"/>
            <p:nvPr/>
          </p:nvSpPr>
          <p:spPr>
            <a:xfrm>
              <a:off x="189940" y="197455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0000FF"/>
                  </a:solidFill>
                </a:rPr>
                <a:t>Who/what is included in the cohort?</a:t>
              </a:r>
              <a:endParaRPr sz="1867">
                <a:solidFill>
                  <a:srgbClr val="0000FF"/>
                </a:solidFill>
              </a:endParaRPr>
            </a:p>
          </p:txBody>
        </p:sp>
        <p:sp>
          <p:nvSpPr>
            <p:cNvPr id="310" name="Google Shape;310;p51"/>
            <p:cNvSpPr txBox="1"/>
            <p:nvPr/>
          </p:nvSpPr>
          <p:spPr>
            <a:xfrm>
              <a:off x="189940" y="2623105"/>
              <a:ext cx="22563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FF00FF"/>
                  </a:solidFill>
                </a:rPr>
                <a:t>What is the output?</a:t>
              </a:r>
              <a:endParaRPr sz="1867">
                <a:solidFill>
                  <a:srgbClr val="FF00FF"/>
                </a:solidFill>
              </a:endParaRPr>
            </a:p>
          </p:txBody>
        </p:sp>
        <p:sp>
          <p:nvSpPr>
            <p:cNvPr id="311" name="Google Shape;311;p51"/>
            <p:cNvSpPr txBox="1"/>
            <p:nvPr/>
          </p:nvSpPr>
          <p:spPr>
            <a:xfrm>
              <a:off x="189940" y="3033430"/>
              <a:ext cx="2256300" cy="110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buSzPts val="1400"/>
              </a:pPr>
              <a:r>
                <a:rPr lang="en" sz="1867">
                  <a:solidFill>
                    <a:srgbClr val="274E13"/>
                  </a:solidFill>
                </a:rPr>
                <a:t>What outcome are you predicting/estimating?</a:t>
              </a: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endParaRPr sz="1867">
                <a:solidFill>
                  <a:srgbClr val="274E13"/>
                </a:solidFill>
              </a:endParaRPr>
            </a:p>
            <a:p>
              <a:pPr>
                <a:buSzPts val="1400"/>
              </a:pPr>
              <a:r>
                <a:rPr lang="en" sz="1867">
                  <a:solidFill>
                    <a:srgbClr val="B45F06"/>
                  </a:solidFill>
                </a:rPr>
                <a:t>For what purpose?</a:t>
              </a:r>
              <a:endParaRPr sz="1867">
                <a:solidFill>
                  <a:srgbClr val="274E1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6412C4-6B24-B1FD-241B-D181D0069C5F}"/>
              </a:ext>
            </a:extLst>
          </p:cNvPr>
          <p:cNvSpPr txBox="1"/>
          <p:nvPr/>
        </p:nvSpPr>
        <p:spPr>
          <a:xfrm>
            <a:off x="3706585" y="1499423"/>
            <a:ext cx="8126187" cy="4360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rgbClr val="FF0000"/>
                </a:solidFill>
                <a:latin typeface="Arial" panose="020B0604020202020204" pitchFamily="34" charset="0"/>
              </a:rPr>
              <a:t>For every time the doctor finishes taking notes during a patient visit</a:t>
            </a:r>
            <a:r>
              <a:rPr lang="en-US" sz="2667" dirty="0">
                <a:latin typeface="Arial" panose="020B0604020202020204" pitchFamily="34" charset="0"/>
              </a:rPr>
              <a:t>, for </a:t>
            </a:r>
            <a:r>
              <a:rPr lang="en-US" sz="2667" dirty="0">
                <a:solidFill>
                  <a:srgbClr val="0000FF"/>
                </a:solidFill>
                <a:latin typeface="Arial" panose="020B0604020202020204" pitchFamily="34" charset="0"/>
              </a:rPr>
              <a:t>all adult patients who come through the ED, </a:t>
            </a:r>
            <a:r>
              <a:rPr lang="en-US" sz="2667" dirty="0">
                <a:latin typeface="Arial" panose="020B0604020202020204" pitchFamily="34" charset="0"/>
              </a:rPr>
              <a:t>can we identify</a:t>
            </a:r>
            <a:r>
              <a:rPr lang="en-US" sz="2667" dirty="0">
                <a:solidFill>
                  <a:srgbClr val="FF00FF"/>
                </a:solidFill>
                <a:latin typeface="Arial" panose="020B0604020202020204" pitchFamily="34" charset="0"/>
              </a:rPr>
              <a:t> up to 10 possible ICD-10 categories* </a:t>
            </a:r>
            <a:r>
              <a:rPr lang="en-US" sz="2667" dirty="0">
                <a:latin typeface="Arial" panose="020B0604020202020204" pitchFamily="34" charset="0"/>
              </a:rPr>
              <a:t>that </a:t>
            </a:r>
            <a:r>
              <a:rPr lang="en-US" sz="2667" dirty="0">
                <a:solidFill>
                  <a:srgbClr val="38761D"/>
                </a:solidFill>
                <a:latin typeface="Arial" panose="020B0604020202020204" pitchFamily="34" charset="0"/>
              </a:rPr>
              <a:t>correspond to the patient’s condition </a:t>
            </a:r>
            <a:r>
              <a:rPr lang="en-US" sz="2667" dirty="0">
                <a:solidFill>
                  <a:srgbClr val="B45F06"/>
                </a:solidFill>
                <a:latin typeface="Arial" panose="020B0604020202020204" pitchFamily="34" charset="0"/>
              </a:rPr>
              <a:t>to provide appropriate and timely interventions</a:t>
            </a:r>
            <a:endParaRPr lang="en-US" sz="2667" dirty="0"/>
          </a:p>
          <a:p>
            <a:br>
              <a:rPr lang="en-US" sz="2667" dirty="0"/>
            </a:br>
            <a:r>
              <a:rPr lang="en-US" sz="2667" dirty="0">
                <a:latin typeface="Arial" panose="020B0604020202020204" pitchFamily="34" charset="0"/>
              </a:rPr>
              <a:t>*Categories are the first three characters of the ICD-10 code.</a:t>
            </a:r>
            <a:endParaRPr lang="en-US" sz="2667" dirty="0"/>
          </a:p>
          <a:p>
            <a:br>
              <a:rPr lang="en-US" sz="1867" dirty="0"/>
            </a:br>
            <a:endParaRPr lang="en-US" sz="1867" dirty="0"/>
          </a:p>
        </p:txBody>
      </p:sp>
    </p:spTree>
    <p:extLst>
      <p:ext uri="{BB962C8B-B14F-4D97-AF65-F5344CB8AC3E}">
        <p14:creationId xmlns:p14="http://schemas.microsoft.com/office/powerpoint/2010/main" val="708487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2360141"/>
            <a:ext cx="11666400" cy="4182862"/>
          </a:xfrm>
        </p:spPr>
        <p:txBody>
          <a:bodyPr/>
          <a:lstStyle/>
          <a:p>
            <a:pPr marL="114300" indent="0" algn="ctr">
              <a:buNone/>
            </a:pPr>
            <a:r>
              <a:rPr lang="en-US" sz="4800" dirty="0"/>
              <a:t>What is the appropriate comparison </a:t>
            </a:r>
          </a:p>
          <a:p>
            <a:pPr marL="114300" indent="0" algn="ctr">
              <a:buNone/>
            </a:pPr>
            <a:r>
              <a:rPr lang="en-US" sz="4800" dirty="0"/>
              <a:t>for your ML model?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Baselines</a:t>
            </a:r>
          </a:p>
        </p:txBody>
      </p:sp>
    </p:spTree>
    <p:extLst>
      <p:ext uri="{BB962C8B-B14F-4D97-AF65-F5344CB8AC3E}">
        <p14:creationId xmlns:p14="http://schemas.microsoft.com/office/powerpoint/2010/main" val="133511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800" y="1403308"/>
            <a:ext cx="11666400" cy="4954500"/>
          </a:xfrm>
        </p:spPr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7B27DC9-378A-B50B-7138-EED9A5CC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06" y="20548"/>
            <a:ext cx="11360700" cy="763500"/>
          </a:xfrm>
        </p:spPr>
        <p:txBody>
          <a:bodyPr/>
          <a:lstStyle/>
          <a:p>
            <a:r>
              <a:rPr lang="en-US" dirty="0"/>
              <a:t>For the Netflix example, what would be a reasonable baseline method that doesn't require using any ML?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6D19F-3E25-E279-F9A2-3CE77C5E7B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683335" y="2031714"/>
            <a:ext cx="4825330" cy="2794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#94889</a:t>
            </a:r>
          </a:p>
          <a:p>
            <a:pPr algn="ctr"/>
            <a:endParaRPr lang="en-US" sz="4800" dirty="0"/>
          </a:p>
          <a:p>
            <a:pPr marL="114300" indent="0" algn="ctr">
              <a:buNone/>
            </a:pPr>
            <a:r>
              <a:rPr lang="en-US" sz="4800" dirty="0" err="1"/>
              <a:t>sli.do</a:t>
            </a:r>
            <a:r>
              <a:rPr lang="en-US" sz="4800" dirty="0"/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141853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much better than baselines does our system need to be in order to deploy?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Important to compare performance against the base rate/prior, but this prior rarely represents a “common sense” baseline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Good baselines should provide an ordering to sort the entities</a:t>
            </a:r>
          </a:p>
          <a:p>
            <a:pPr lvl="1"/>
            <a:r>
              <a:rPr lang="en-US" dirty="0"/>
              <a:t>Heuristic rules (or shallow decision trees) might reflect current practice, but can yield a small number of unique scores with lots of 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many real-world problems, a good baseline can be difficult to beat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3480883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3D6B69-44D2-D449-B9CE-63D5E2BF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210" y="1600078"/>
            <a:ext cx="11666400" cy="49545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Examples</a:t>
            </a:r>
          </a:p>
        </p:txBody>
      </p:sp>
    </p:spTree>
    <p:extLst>
      <p:ext uri="{BB962C8B-B14F-4D97-AF65-F5344CB8AC3E}">
        <p14:creationId xmlns:p14="http://schemas.microsoft.com/office/powerpoint/2010/main" val="412094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Coming up next week:</a:t>
            </a:r>
          </a:p>
          <a:p>
            <a:pPr lvl="1"/>
            <a:r>
              <a:rPr lang="en-US" dirty="0"/>
              <a:t>Weekly review (before class on Tuesday)</a:t>
            </a:r>
          </a:p>
          <a:p>
            <a:pPr lvl="1"/>
            <a:r>
              <a:rPr lang="en-US" dirty="0"/>
              <a:t>Review slides on </a:t>
            </a:r>
            <a:r>
              <a:rPr lang="en-US" dirty="0" err="1"/>
              <a:t>github</a:t>
            </a:r>
            <a:r>
              <a:rPr lang="en-US" dirty="0"/>
              <a:t> for ML Pipelines (for Tuesday)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 </a:t>
            </a:r>
            <a:r>
              <a:rPr lang="en-US" b="1" dirty="0">
                <a:solidFill>
                  <a:srgbClr val="C00000"/>
                </a:solidFill>
              </a:rPr>
              <a:t>project proposal</a:t>
            </a:r>
            <a:r>
              <a:rPr lang="en-US" dirty="0"/>
              <a:t> due next Friday</a:t>
            </a:r>
          </a:p>
          <a:p>
            <a:pPr lvl="1"/>
            <a:r>
              <a:rPr lang="en-US" dirty="0"/>
              <a:t>Time for group work on Thursday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Things to remember</a:t>
            </a:r>
          </a:p>
        </p:txBody>
      </p:sp>
    </p:spTree>
    <p:extLst>
      <p:ext uri="{BB962C8B-B14F-4D97-AF65-F5344CB8AC3E}">
        <p14:creationId xmlns:p14="http://schemas.microsoft.com/office/powerpoint/2010/main" val="304609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Scoping defines the goals and approach at a high level, the </a:t>
            </a:r>
            <a:r>
              <a:rPr lang="en-US" b="1" dirty="0">
                <a:solidFill>
                  <a:srgbClr val="C00000"/>
                </a:solidFill>
              </a:rPr>
              <a:t>analytical formulation </a:t>
            </a:r>
            <a:r>
              <a:rPr lang="en-US" dirty="0"/>
              <a:t>maps this scope to an ML problem and analytical approach</a:t>
            </a:r>
            <a:br>
              <a:rPr lang="en-US" dirty="0"/>
            </a:br>
            <a:endParaRPr lang="en-US" dirty="0"/>
          </a:p>
          <a:p>
            <a:r>
              <a:rPr lang="en-US" dirty="0"/>
              <a:t>Should be as detailed and specific as possible, obvious how to code it up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analytical formulation should be guided by –– and map back to –– how the system you’re building will actually be deployed and used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Turning the project goals/scope into an ML problem</a:t>
            </a:r>
          </a:p>
        </p:txBody>
      </p:sp>
    </p:spTree>
    <p:extLst>
      <p:ext uri="{BB962C8B-B14F-4D97-AF65-F5344CB8AC3E}">
        <p14:creationId xmlns:p14="http://schemas.microsoft.com/office/powerpoint/2010/main" val="356214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7C8A1F-AE56-5146-B94D-D4E3FEFB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76572"/>
            <a:ext cx="9144000" cy="30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04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2F7B32-9E66-8E5C-C019-A4D231FCA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Obermeyer et al. reading, what formulation decision is the focus of the paper?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0EB0DE-95C0-EFAB-3EBC-E7036AE9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Decisions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3541AF-EF0F-D7E7-CE20-EC98E6076CBB}"/>
              </a:ext>
            </a:extLst>
          </p:cNvPr>
          <p:cNvSpPr txBox="1"/>
          <p:nvPr/>
        </p:nvSpPr>
        <p:spPr>
          <a:xfrm>
            <a:off x="2908511" y="2907586"/>
            <a:ext cx="58416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            #94889</a:t>
            </a:r>
          </a:p>
          <a:p>
            <a:endParaRPr lang="en-US" sz="4800" dirty="0">
              <a:solidFill>
                <a:schemeClr val="dk2"/>
              </a:solidFill>
            </a:endParaRPr>
          </a:p>
          <a:p>
            <a:r>
              <a:rPr lang="en-US" sz="4800" dirty="0" err="1">
                <a:solidFill>
                  <a:schemeClr val="dk2"/>
                </a:solidFill>
              </a:rPr>
              <a:t>sli.do</a:t>
            </a:r>
            <a:r>
              <a:rPr lang="en-US" sz="4800" dirty="0">
                <a:solidFill>
                  <a:schemeClr val="dk2"/>
                </a:solidFill>
              </a:rPr>
              <a:t>/94889</a:t>
            </a:r>
          </a:p>
        </p:txBody>
      </p:sp>
    </p:spTree>
    <p:extLst>
      <p:ext uri="{BB962C8B-B14F-4D97-AF65-F5344CB8AC3E}">
        <p14:creationId xmlns:p14="http://schemas.microsoft.com/office/powerpoint/2010/main" val="401324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EDE9B-A257-2333-4DB4-CBD380E13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628BEE-B8E7-C511-5764-E82AF6189A5B}"/>
              </a:ext>
            </a:extLst>
          </p:cNvPr>
          <p:cNvSpPr txBox="1"/>
          <p:nvPr/>
        </p:nvSpPr>
        <p:spPr>
          <a:xfrm>
            <a:off x="161381" y="1607442"/>
            <a:ext cx="3354513" cy="483209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How often is the recommendation/decision being made?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Who/what is included in the cohort?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What is the output?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274E13"/>
                </a:solidFill>
                <a:effectLst/>
                <a:latin typeface="Arial" panose="020B0604020202020204" pitchFamily="34" charset="0"/>
              </a:rPr>
              <a:t>What outcome are you predicting/estimating?</a:t>
            </a: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sz="2000" b="0" dirty="0">
                <a:effectLst/>
              </a:rPr>
            </a:br>
            <a:r>
              <a:rPr lang="en-US" sz="20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For what purpose?</a:t>
            </a:r>
            <a:endParaRPr lang="en-US" sz="20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220471-6DE3-15C3-47EA-D5F277E4C9DD}"/>
              </a:ext>
            </a:extLst>
          </p:cNvPr>
          <p:cNvSpPr txBox="1"/>
          <p:nvPr/>
        </p:nvSpPr>
        <p:spPr>
          <a:xfrm>
            <a:off x="3673012" y="1607442"/>
            <a:ext cx="8101172" cy="4052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150000"/>
              </a:lnSpc>
              <a:spcBef>
                <a:spcPts val="0"/>
              </a:spcBef>
              <a:spcAft>
                <a:spcPts val="1600"/>
              </a:spcAft>
            </a:pPr>
            <a:r>
              <a:rPr lang="en-US" sz="24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On the first day of every semester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for </a:t>
            </a:r>
            <a:r>
              <a:rPr lang="en-US" sz="24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all the students who are currently enrolled in an undergraduate degree program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, can we identify the </a:t>
            </a:r>
            <a:r>
              <a:rPr lang="en-US" sz="2400" dirty="0">
                <a:solidFill>
                  <a:srgbClr val="FF00FF"/>
                </a:solidFill>
                <a:latin typeface="Arial" panose="020B0604020202020204" pitchFamily="34" charset="0"/>
              </a:rPr>
              <a:t>1</a:t>
            </a:r>
            <a:r>
              <a:rPr lang="en-US" sz="2400" b="0" i="0" u="none" strike="noStrike" dirty="0">
                <a:solidFill>
                  <a:srgbClr val="FF00FF"/>
                </a:solidFill>
                <a:effectLst/>
                <a:latin typeface="Arial" panose="020B0604020202020204" pitchFamily="34" charset="0"/>
              </a:rPr>
              <a:t>00 highest risk students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who are </a:t>
            </a:r>
            <a:r>
              <a:rPr lang="en-US" sz="2400" b="0" i="0" u="none" strike="noStrike" dirty="0">
                <a:solidFill>
                  <a:srgbClr val="38761D"/>
                </a:solidFill>
                <a:effectLst/>
                <a:latin typeface="Arial" panose="020B0604020202020204" pitchFamily="34" charset="0"/>
              </a:rPr>
              <a:t>likely to </a:t>
            </a:r>
            <a:r>
              <a:rPr lang="en-US" sz="2400" dirty="0">
                <a:solidFill>
                  <a:srgbClr val="38761D"/>
                </a:solidFill>
                <a:latin typeface="Arial" panose="020B0604020202020204" pitchFamily="34" charset="0"/>
              </a:rPr>
              <a:t>not graduate college within 5 years of their college start </a:t>
            </a:r>
            <a:r>
              <a:rPr lang="en-US" sz="2400" b="0" i="0" u="none" strike="noStrike" dirty="0">
                <a:solidFill>
                  <a:srgbClr val="B45F06"/>
                </a:solidFill>
                <a:effectLst/>
                <a:latin typeface="Arial" panose="020B0604020202020204" pitchFamily="34" charset="0"/>
              </a:rPr>
              <a:t>to prioritize for proactive academic or other interventions</a:t>
            </a:r>
            <a:r>
              <a:rPr lang="en-US" sz="24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?</a:t>
            </a:r>
            <a:endParaRPr lang="en-US" sz="2400" b="0" dirty="0">
              <a:effectLst/>
            </a:endParaRP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99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3163189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F58D61-D951-4047-914F-96A26849E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  <a:p>
            <a:r>
              <a:rPr lang="en-US" dirty="0"/>
              <a:t>Classification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Prediction</a:t>
            </a:r>
          </a:p>
          <a:p>
            <a:r>
              <a:rPr lang="en-US" dirty="0"/>
              <a:t>Optimization</a:t>
            </a:r>
          </a:p>
          <a:p>
            <a:r>
              <a:rPr lang="en-US" dirty="0"/>
              <a:t>Causal Inference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00A3A-9C26-1B42-A62C-4DB46B74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make: analytical approach</a:t>
            </a:r>
          </a:p>
        </p:txBody>
      </p:sp>
    </p:spTree>
    <p:extLst>
      <p:ext uri="{BB962C8B-B14F-4D97-AF65-F5344CB8AC3E}">
        <p14:creationId xmlns:p14="http://schemas.microsoft.com/office/powerpoint/2010/main" val="625908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90177E-EDBA-BC41-B606-574933A1A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type of analysis are you doing?</a:t>
            </a:r>
          </a:p>
          <a:p>
            <a:endParaRPr lang="en-US" dirty="0"/>
          </a:p>
          <a:p>
            <a:r>
              <a:rPr lang="en-US" dirty="0"/>
              <a:t>What are the relevant entities? How do you identify the cohort?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F2F47-A164-2C41-A1CD-CFD1AFCBE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Decisions we need to make</a:t>
            </a:r>
          </a:p>
        </p:txBody>
      </p:sp>
    </p:spTree>
    <p:extLst>
      <p:ext uri="{BB962C8B-B14F-4D97-AF65-F5344CB8AC3E}">
        <p14:creationId xmlns:p14="http://schemas.microsoft.com/office/powerpoint/2010/main" val="22441282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7694</TotalTime>
  <Words>1581</Words>
  <Application>Microsoft Macintosh PowerPoint</Application>
  <PresentationFormat>Widescreen</PresentationFormat>
  <Paragraphs>166</Paragraphs>
  <Slides>28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Simple Light</vt:lpstr>
      <vt:lpstr>ML Formulation and Baselines</vt:lpstr>
      <vt:lpstr>Things to remember</vt:lpstr>
      <vt:lpstr>Turning the project goals/scope into an ML problem</vt:lpstr>
      <vt:lpstr>CASE STUDY</vt:lpstr>
      <vt:lpstr>Formulation Decisions</vt:lpstr>
      <vt:lpstr>Analytical Formulation</vt:lpstr>
      <vt:lpstr>Decisions we need to make</vt:lpstr>
      <vt:lpstr>Decisions we need to make: analytical approach</vt:lpstr>
      <vt:lpstr>Decisions we need to make</vt:lpstr>
      <vt:lpstr>Decisions we need to make: cohort definition</vt:lpstr>
      <vt:lpstr>Decisions we need to make</vt:lpstr>
      <vt:lpstr>Structuring the Analytical Formulation</vt:lpstr>
      <vt:lpstr>Structuring the Analytical Formulation</vt:lpstr>
      <vt:lpstr>Analytical Formulation Examples</vt:lpstr>
      <vt:lpstr>Analytical Formulation Examples</vt:lpstr>
      <vt:lpstr>Analytical Formulation Examples</vt:lpstr>
      <vt:lpstr>Analytical Formulation Examples</vt:lpstr>
      <vt:lpstr>Analytical Formulation</vt:lpstr>
      <vt:lpstr>Analytical Formulation</vt:lpstr>
      <vt:lpstr>Analytical Formulation</vt:lpstr>
      <vt:lpstr>Analytical Formulation</vt:lpstr>
      <vt:lpstr>Analytical Formulation - Top level</vt:lpstr>
      <vt:lpstr>Baselines</vt:lpstr>
      <vt:lpstr>Baseline Options</vt:lpstr>
      <vt:lpstr>For the Netflix example, what would be a reasonable baseline method that doesn't require using any ML?</vt:lpstr>
      <vt:lpstr>Baseline Considerations</vt:lpstr>
      <vt:lpstr>Baseline Examples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47</cp:revision>
  <dcterms:created xsi:type="dcterms:W3CDTF">2020-01-14T19:43:43Z</dcterms:created>
  <dcterms:modified xsi:type="dcterms:W3CDTF">2022-09-16T00:29:44Z</dcterms:modified>
</cp:coreProperties>
</file>