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60" r:id="rId4"/>
    <p:sldId id="261" r:id="rId5"/>
    <p:sldId id="297" r:id="rId6"/>
    <p:sldId id="296" r:id="rId7"/>
    <p:sldId id="298" r:id="rId8"/>
    <p:sldId id="295" r:id="rId9"/>
    <p:sldId id="264" r:id="rId10"/>
    <p:sldId id="266" r:id="rId11"/>
    <p:sldId id="267" r:id="rId12"/>
    <p:sldId id="270" r:id="rId13"/>
    <p:sldId id="271" r:id="rId14"/>
    <p:sldId id="269" r:id="rId15"/>
    <p:sldId id="272" r:id="rId16"/>
    <p:sldId id="273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68"/>
    <p:restoredTop sz="94795"/>
  </p:normalViewPr>
  <p:slideViewPr>
    <p:cSldViewPr snapToGrid="0">
      <p:cViewPr varScale="1">
        <p:scale>
          <a:sx n="142" d="100"/>
          <a:sy n="142" d="100"/>
        </p:scale>
        <p:origin x="184" y="4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8ed670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8ed670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9DEBAC1-B7F2-498B-49F6-61D5A65B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>
            <a:extLst>
              <a:ext uri="{FF2B5EF4-FFF2-40B4-BE49-F238E27FC236}">
                <a16:creationId xmlns:a16="http://schemas.microsoft.com/office/drawing/2014/main" id="{B9AD2982-4EAA-5446-BC92-B5C0596503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>
            <a:extLst>
              <a:ext uri="{FF2B5EF4-FFF2-40B4-BE49-F238E27FC236}">
                <a16:creationId xmlns:a16="http://schemas.microsoft.com/office/drawing/2014/main" id="{10EFD38D-ED55-8CBB-A209-E0B1F14BC4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389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8ed670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8ed670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li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14822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Machine Learning for Public Policy Lab</a:t>
            </a: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Rayid Ghani</a:t>
            </a:r>
            <a:endParaRPr dirty="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3818150"/>
            <a:ext cx="36290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components of the class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Group Projects – solving end to end (public policy) problems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Lectures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Tech Sessions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Readings/Videos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Student Presentations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Discussions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Assignments (mostly project-related)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 submissions)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Slack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Wednesday tech and review sessions</a:t>
            </a:r>
            <a:endParaRPr lang="en" sz="1600" b="1" dirty="0">
              <a:solidFill>
                <a:srgbClr val="FF0000"/>
              </a:solidFill>
            </a:endParaRP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Weekly Reviews (due before class every week)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 support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4A4805-A65F-D241-A1AE-797CF9F73996}"/>
              </a:ext>
            </a:extLst>
          </p:cNvPr>
          <p:cNvSpPr/>
          <p:nvPr/>
        </p:nvSpPr>
        <p:spPr>
          <a:xfrm>
            <a:off x="113168" y="1837245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B00EDA-4982-4E4B-AE53-5B69328A4D8E}"/>
              </a:ext>
            </a:extLst>
          </p:cNvPr>
          <p:cNvSpPr txBox="1"/>
          <p:nvPr/>
        </p:nvSpPr>
        <p:spPr>
          <a:xfrm>
            <a:off x="1559126" y="1941068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Providing proactive mental health support to individuals at risk of returning to Jail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6CD55-8571-CD49-8365-8B6E813E3FA3}"/>
              </a:ext>
            </a:extLst>
          </p:cNvPr>
          <p:cNvSpPr/>
          <p:nvPr/>
        </p:nvSpPr>
        <p:spPr>
          <a:xfrm>
            <a:off x="108642" y="3127704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A643E-9ACD-3641-845B-FA631578DCA3}"/>
              </a:ext>
            </a:extLst>
          </p:cNvPr>
          <p:cNvSpPr txBox="1"/>
          <p:nvPr/>
        </p:nvSpPr>
        <p:spPr>
          <a:xfrm>
            <a:off x="1554600" y="3231527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Identifying state bills that are likely to pass to support and prioritize advocacy efforts</a:t>
            </a:r>
          </a:p>
        </p:txBody>
      </p:sp>
      <p:pic>
        <p:nvPicPr>
          <p:cNvPr id="1036" name="Picture 12" descr="Schoolhouse Rock Bill | Meme Generator">
            <a:extLst>
              <a:ext uri="{FF2B5EF4-FFF2-40B4-BE49-F238E27FC236}">
                <a16:creationId xmlns:a16="http://schemas.microsoft.com/office/drawing/2014/main" id="{AC6FF74B-41B3-E64F-B57E-C223BD251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" b="7183"/>
          <a:stretch/>
        </p:blipFill>
        <p:spPr bwMode="auto">
          <a:xfrm>
            <a:off x="413862" y="3173010"/>
            <a:ext cx="798991" cy="84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449F2B-1696-4644-85D5-811997231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49" y="1881137"/>
            <a:ext cx="832104" cy="8277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0" y="2811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The data you’re working with is </a:t>
            </a:r>
            <a:r>
              <a:rPr lang="en" sz="2000" b="1" u="sng" dirty="0"/>
              <a:t>confidential</a:t>
            </a:r>
            <a:r>
              <a:rPr lang="en" sz="2000" b="1" dirty="0"/>
              <a:t> and needs to be kept secure</a:t>
            </a:r>
            <a:endParaRPr sz="20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211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Do not download or copy any data from the server on your local machine *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Keep your credentials secure and do not commit them to </a:t>
            </a:r>
            <a:r>
              <a:rPr lang="en" b="1" dirty="0" err="1">
                <a:solidFill>
                  <a:srgbClr val="000000"/>
                </a:solidFill>
              </a:rPr>
              <a:t>github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Tell us immediately if you suspect that any data you had access to may be compromised</a:t>
            </a:r>
            <a:br>
              <a:rPr lang="en" b="1" dirty="0">
                <a:solidFill>
                  <a:srgbClr val="000000"/>
                </a:solidFill>
              </a:rPr>
            </a:br>
            <a:endParaRPr lang="en"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Return the signed data confidentiality form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to fill out project preference form by end of tomorrow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We’ll make teams at the end of this week to balance your preferences, experience, and background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might need to adjust based on people dropping the class so don’t get too attached to your team and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you’re going to drop this class, drop now (before we make teams)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Setup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-140500" y="1219025"/>
            <a:ext cx="6843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you have the following things set up: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ssh</a:t>
            </a:r>
            <a:r>
              <a:rPr lang="en" dirty="0"/>
              <a:t> (to connect to the server) </a:t>
            </a:r>
            <a:r>
              <a:rPr lang="en" b="1" dirty="0" err="1"/>
              <a:t>server</a:t>
            </a:r>
            <a:r>
              <a:rPr lang="en" dirty="0" err="1"/>
              <a:t>.</a:t>
            </a:r>
            <a:r>
              <a:rPr lang="en" b="1" dirty="0" err="1"/>
              <a:t>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dbeaver</a:t>
            </a:r>
            <a:r>
              <a:rPr lang="en" dirty="0"/>
              <a:t> and </a:t>
            </a:r>
            <a:r>
              <a:rPr lang="en" dirty="0" err="1"/>
              <a:t>psql</a:t>
            </a:r>
            <a:r>
              <a:rPr lang="en" dirty="0"/>
              <a:t> (to connect to the database) </a:t>
            </a:r>
            <a:r>
              <a:rPr lang="en" b="1" dirty="0" err="1"/>
              <a:t>database.mlpolicylab.dssg.io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Github</a:t>
            </a:r>
            <a:r>
              <a:rPr lang="en" dirty="0"/>
              <a:t> (to collaborate, share code with your team, and submit code) </a:t>
            </a:r>
            <a:r>
              <a:rPr lang="en" b="1" dirty="0" err="1"/>
              <a:t>github.com</a:t>
            </a:r>
            <a:r>
              <a:rPr lang="en" b="1" dirty="0"/>
              <a:t>/</a:t>
            </a:r>
            <a:r>
              <a:rPr lang="en" b="1" dirty="0" err="1"/>
              <a:t>dssg</a:t>
            </a:r>
            <a:r>
              <a:rPr lang="en" b="1" dirty="0"/>
              <a:t>/</a:t>
            </a:r>
            <a:r>
              <a:rPr lang="en" b="1" dirty="0" err="1"/>
              <a:t>mlforpublicpolicylab</a:t>
            </a:r>
            <a:br>
              <a:rPr lang="en" b="1" dirty="0"/>
            </a:br>
            <a:br>
              <a:rPr lang="en" b="1" dirty="0"/>
            </a:b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Get familiar with: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Remote server workflow</a:t>
            </a:r>
            <a:endParaRPr dirty="0"/>
          </a:p>
        </p:txBody>
      </p:sp>
      <p:sp>
        <p:nvSpPr>
          <p:cNvPr id="178" name="Google Shape;178;p29"/>
          <p:cNvSpPr txBox="1"/>
          <p:nvPr/>
        </p:nvSpPr>
        <p:spPr>
          <a:xfrm>
            <a:off x="6642250" y="1557150"/>
            <a:ext cx="2263500" cy="101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a tech session tomorrow to help with setup</a:t>
            </a:r>
            <a:endParaRPr dirty="0"/>
          </a:p>
        </p:txBody>
      </p:sp>
      <p:sp>
        <p:nvSpPr>
          <p:cNvPr id="179" name="Google Shape;179;p29"/>
          <p:cNvSpPr txBox="1"/>
          <p:nvPr/>
        </p:nvSpPr>
        <p:spPr>
          <a:xfrm>
            <a:off x="4453125" y="3374441"/>
            <a:ext cx="3298010" cy="119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tech sessions over the next few weeks to help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 setup (tomorrow) </a:t>
            </a:r>
          </a:p>
          <a:p>
            <a:pPr lvl="1"/>
            <a:r>
              <a:rPr lang="en-US" dirty="0"/>
              <a:t>Make sure to fill out the survey by this afternoo</a:t>
            </a:r>
            <a:r>
              <a:rPr lang="en-US" sz="1000" dirty="0"/>
              <a:t>n - </a:t>
            </a:r>
            <a:r>
              <a:rPr lang="en-US" sz="1200" dirty="0"/>
              <a:t>We need this get you set up on the infrastructure</a:t>
            </a:r>
            <a:endParaRPr lang="en" dirty="0"/>
          </a:p>
          <a:p>
            <a:pPr lvl="1">
              <a:spcBef>
                <a:spcPts val="0"/>
              </a:spcBef>
            </a:pPr>
            <a:r>
              <a:rPr lang="en" sz="1600" dirty="0"/>
              <a:t>Remember to bring your laptop!</a:t>
            </a:r>
          </a:p>
          <a:p>
            <a:pPr marL="139700" indent="0">
              <a:buNone/>
            </a:pP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Readings (for Thursday): Available on Class </a:t>
            </a:r>
            <a:r>
              <a:rPr lang="en" dirty="0" err="1"/>
              <a:t>Github</a:t>
            </a:r>
            <a:r>
              <a:rPr lang="en" dirty="0"/>
              <a:t> Repo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Project Scoping guide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Example case study</a:t>
            </a:r>
          </a:p>
          <a:p>
            <a:pPr marL="139700" indent="0">
              <a:buSzPts val="1400"/>
              <a:buNone/>
            </a:pPr>
            <a:endParaRPr lang="en" sz="2000" dirty="0"/>
          </a:p>
          <a:p>
            <a:pPr lvl="0"/>
            <a:r>
              <a:rPr lang="en-US" dirty="0"/>
              <a:t>Assignments: See Canvas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Due Wednesday: Project Preferences</a:t>
            </a:r>
          </a:p>
          <a:p>
            <a:pPr marL="139700" indent="0">
              <a:buSzPts val="1400"/>
              <a:buNone/>
            </a:pPr>
            <a:endParaRPr lang="e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want you to learn from this class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</a:t>
            </a:r>
            <a:r>
              <a:rPr lang="en" b="1" dirty="0"/>
              <a:t>responsibly</a:t>
            </a:r>
            <a:r>
              <a:rPr lang="en" dirty="0"/>
              <a:t> and </a:t>
            </a:r>
            <a:r>
              <a:rPr lang="en" b="1" dirty="0"/>
              <a:t>effectively</a:t>
            </a:r>
            <a:r>
              <a:rPr lang="en" dirty="0"/>
              <a:t> solve real-world policy problems using ML</a:t>
            </a:r>
            <a:br>
              <a:rPr lang="en" dirty="0"/>
            </a:br>
            <a:endParaRPr lang="en-US" sz="12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Understand where ML fits as part of your analytical toolkit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Understand the *entire* Machine Learning process </a:t>
            </a:r>
            <a:r>
              <a:rPr lang="en-US" sz="1600" dirty="0"/>
              <a:t>(and get hands-on experience doing most of it)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Be able to work with reusable ML pipelines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Learn how to use and evaluate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Caring about the world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Interest in working with other people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 methods and process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Experience with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course different than a typical ML class?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most of the methods/models and focus on everything else that’s important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3699881-33E2-4D5E-11C3-555092D55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>
            <a:extLst>
              <a:ext uri="{FF2B5EF4-FFF2-40B4-BE49-F238E27FC236}">
                <a16:creationId xmlns:a16="http://schemas.microsoft.com/office/drawing/2014/main" id="{1999359D-3B87-6500-8640-5CB8AAC9B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3765" y="186575"/>
            <a:ext cx="85792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with data</a:t>
            </a:r>
            <a:endParaRPr dirty="0"/>
          </a:p>
        </p:txBody>
      </p:sp>
      <p:sp>
        <p:nvSpPr>
          <p:cNvPr id="106" name="Google Shape;106;p20">
            <a:extLst>
              <a:ext uri="{FF2B5EF4-FFF2-40B4-BE49-F238E27FC236}">
                <a16:creationId xmlns:a16="http://schemas.microsoft.com/office/drawing/2014/main" id="{CC5D6F59-F93A-E028-17E1-CFD8C08BC222}"/>
              </a:ext>
            </a:extLst>
          </p:cNvPr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Social Impact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>
            <a:extLst>
              <a:ext uri="{FF2B5EF4-FFF2-40B4-BE49-F238E27FC236}">
                <a16:creationId xmlns:a16="http://schemas.microsoft.com/office/drawing/2014/main" id="{0C927134-2E3F-77EF-BAC7-02129856A97D}"/>
              </a:ext>
            </a:extLst>
          </p:cNvPr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CS,  Programming, ML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>
            <a:extLst>
              <a:ext uri="{FF2B5EF4-FFF2-40B4-BE49-F238E27FC236}">
                <a16:creationId xmlns:a16="http://schemas.microsoft.com/office/drawing/2014/main" id="{7758CF7D-C966-73F5-3AE6-8DF9604AD3EE}"/>
              </a:ext>
            </a:extLst>
          </p:cNvPr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>
            <a:extLst>
              <a:ext uri="{FF2B5EF4-FFF2-40B4-BE49-F238E27FC236}">
                <a16:creationId xmlns:a16="http://schemas.microsoft.com/office/drawing/2014/main" id="{F47D2503-3170-F023-F03D-ECBE54D90370}"/>
              </a:ext>
            </a:extLst>
          </p:cNvPr>
          <p:cNvSpPr/>
          <p:nvPr/>
        </p:nvSpPr>
        <p:spPr>
          <a:xfrm>
            <a:off x="6265950" y="248090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>
            <a:extLst>
              <a:ext uri="{FF2B5EF4-FFF2-40B4-BE49-F238E27FC236}">
                <a16:creationId xmlns:a16="http://schemas.microsoft.com/office/drawing/2014/main" id="{E798C978-5D36-5200-AFB8-ED222E1C64E9}"/>
              </a:ext>
            </a:extLst>
          </p:cNvPr>
          <p:cNvSpPr/>
          <p:nvPr/>
        </p:nvSpPr>
        <p:spPr>
          <a:xfrm>
            <a:off x="6103075" y="3401992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OR/Optimization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>
            <a:extLst>
              <a:ext uri="{FF2B5EF4-FFF2-40B4-BE49-F238E27FC236}">
                <a16:creationId xmlns:a16="http://schemas.microsoft.com/office/drawing/2014/main" id="{B1DDDF54-F901-E391-C96D-7DD4DD94E696}"/>
              </a:ext>
            </a:extLst>
          </p:cNvPr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>
            <a:extLst>
              <a:ext uri="{FF2B5EF4-FFF2-40B4-BE49-F238E27FC236}">
                <a16:creationId xmlns:a16="http://schemas.microsoft.com/office/drawing/2014/main" id="{F19CDA19-EF5E-7E0A-A487-9EE948E09206}"/>
              </a:ext>
            </a:extLst>
          </p:cNvPr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>
            <a:extLst>
              <a:ext uri="{FF2B5EF4-FFF2-40B4-BE49-F238E27FC236}">
                <a16:creationId xmlns:a16="http://schemas.microsoft.com/office/drawing/2014/main" id="{34E4582F-7336-54B5-7647-6D4661BE84EF}"/>
              </a:ext>
            </a:extLst>
          </p:cNvPr>
          <p:cNvCxnSpPr>
            <a:stCxn id="109" idx="1"/>
            <a:endCxn id="106" idx="3"/>
          </p:cNvCxnSpPr>
          <p:nvPr/>
        </p:nvCxnSpPr>
        <p:spPr>
          <a:xfrm flipH="1">
            <a:off x="5188400" y="2797105"/>
            <a:ext cx="1077550" cy="33737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>
            <a:extLst>
              <a:ext uri="{FF2B5EF4-FFF2-40B4-BE49-F238E27FC236}">
                <a16:creationId xmlns:a16="http://schemas.microsoft.com/office/drawing/2014/main" id="{65AE640C-EAA7-3BE1-7FE1-B583655A79C7}"/>
              </a:ext>
            </a:extLst>
          </p:cNvPr>
          <p:cNvCxnSpPr>
            <a:cxnSpLocks/>
            <a:stCxn id="110" idx="1"/>
          </p:cNvCxnSpPr>
          <p:nvPr/>
        </p:nvCxnSpPr>
        <p:spPr>
          <a:xfrm flipH="1" flipV="1">
            <a:off x="5170200" y="3450675"/>
            <a:ext cx="932875" cy="26751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778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3765" y="186575"/>
            <a:ext cx="85792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with data</a:t>
            </a:r>
            <a:endParaRPr dirty="0"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Social Impact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CS,  Programming, ML</a:t>
            </a: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265950" y="248090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6103075" y="3401992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OR/Optimization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802100" y="332992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435200" y="24151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flipH="1">
            <a:off x="5188400" y="2797105"/>
            <a:ext cx="1077550" cy="33737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>
            <a:cxnSpLocks/>
            <a:stCxn id="110" idx="1"/>
          </p:cNvCxnSpPr>
          <p:nvPr/>
        </p:nvCxnSpPr>
        <p:spPr>
          <a:xfrm flipH="1" flipV="1">
            <a:off x="5170200" y="3450675"/>
            <a:ext cx="932875" cy="26751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>
            <a:cxnSpLocks/>
            <a:stCxn id="111" idx="3"/>
          </p:cNvCxnSpPr>
          <p:nvPr/>
        </p:nvCxnSpPr>
        <p:spPr>
          <a:xfrm flipV="1">
            <a:off x="2919200" y="3329925"/>
            <a:ext cx="1134600" cy="31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52300" y="2731300"/>
            <a:ext cx="1501500" cy="4031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1;p20">
            <a:extLst>
              <a:ext uri="{FF2B5EF4-FFF2-40B4-BE49-F238E27FC236}">
                <a16:creationId xmlns:a16="http://schemas.microsoft.com/office/drawing/2014/main" id="{134D2411-99C1-F4C5-1E3E-68EEAA8D7BCA}"/>
              </a:ext>
            </a:extLst>
          </p:cNvPr>
          <p:cNvSpPr/>
          <p:nvPr/>
        </p:nvSpPr>
        <p:spPr>
          <a:xfrm>
            <a:off x="1445450" y="4179913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Project Management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" name="Google Shape;118;p20">
            <a:extLst>
              <a:ext uri="{FF2B5EF4-FFF2-40B4-BE49-F238E27FC236}">
                <a16:creationId xmlns:a16="http://schemas.microsoft.com/office/drawing/2014/main" id="{42F11350-5B55-8858-2AB0-9A4B33843FA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562550" y="3531550"/>
            <a:ext cx="879367" cy="96456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10;p20">
            <a:extLst>
              <a:ext uri="{FF2B5EF4-FFF2-40B4-BE49-F238E27FC236}">
                <a16:creationId xmlns:a16="http://schemas.microsoft.com/office/drawing/2014/main" id="{6AE12DBD-E7F0-806D-D669-25A5024FE152}"/>
              </a:ext>
            </a:extLst>
          </p:cNvPr>
          <p:cNvSpPr/>
          <p:nvPr/>
        </p:nvSpPr>
        <p:spPr>
          <a:xfrm>
            <a:off x="5523075" y="419035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" name="Google Shape;117;p20">
            <a:extLst>
              <a:ext uri="{FF2B5EF4-FFF2-40B4-BE49-F238E27FC236}">
                <a16:creationId xmlns:a16="http://schemas.microsoft.com/office/drawing/2014/main" id="{A484D8D9-1AF9-3AC7-BDCF-5D67B26C3594}"/>
              </a:ext>
            </a:extLst>
          </p:cNvPr>
          <p:cNvCxnSpPr>
            <a:cxnSpLocks/>
            <a:stCxn id="12" idx="1"/>
            <a:endCxn id="106" idx="2"/>
          </p:cNvCxnSpPr>
          <p:nvPr/>
        </p:nvCxnSpPr>
        <p:spPr>
          <a:xfrm flipH="1" flipV="1">
            <a:off x="4621100" y="3537525"/>
            <a:ext cx="901975" cy="96902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7669FA4-6753-D41C-1F75-136FCEC8D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3" y="723106"/>
            <a:ext cx="9144000" cy="369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24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Class Schedule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9518</TotalTime>
  <Words>752</Words>
  <Application>Microsoft Macintosh PowerPoint</Application>
  <PresentationFormat>On-screen Show (16:9)</PresentationFormat>
  <Paragraphs>124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Lato</vt:lpstr>
      <vt:lpstr>Simple Light</vt:lpstr>
      <vt:lpstr>Machine Learning for Public Policy Lab</vt:lpstr>
      <vt:lpstr>What we want you to learn from this class</vt:lpstr>
      <vt:lpstr>Pre-requisites</vt:lpstr>
      <vt:lpstr>How is this course different than a typical ML class? </vt:lpstr>
      <vt:lpstr>Skills needed to solve real-world problems with data</vt:lpstr>
      <vt:lpstr>Skills needed to solve real-world problems with data</vt:lpstr>
      <vt:lpstr>PowerPoint Presentation</vt:lpstr>
      <vt:lpstr>PowerPoint Presentation</vt:lpstr>
      <vt:lpstr>Class Schedule</vt:lpstr>
      <vt:lpstr>Different components of the class</vt:lpstr>
      <vt:lpstr>Logistics</vt:lpstr>
      <vt:lpstr>Projects</vt:lpstr>
      <vt:lpstr>The data you’re working with is confidential and needs to be kept secure </vt:lpstr>
      <vt:lpstr>Project Teams</vt:lpstr>
      <vt:lpstr>Tech Setup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24</cp:revision>
  <dcterms:modified xsi:type="dcterms:W3CDTF">2025-08-26T02:45:21Z</dcterms:modified>
</cp:coreProperties>
</file>