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498" r:id="rId3"/>
    <p:sldId id="516" r:id="rId4"/>
    <p:sldId id="518" r:id="rId5"/>
    <p:sldId id="517" r:id="rId6"/>
    <p:sldId id="519" r:id="rId7"/>
    <p:sldId id="520" r:id="rId8"/>
    <p:sldId id="521" r:id="rId9"/>
    <p:sldId id="505" r:id="rId10"/>
    <p:sldId id="515" r:id="rId11"/>
    <p:sldId id="522" r:id="rId12"/>
    <p:sldId id="524" r:id="rId13"/>
    <p:sldId id="527" r:id="rId14"/>
    <p:sldId id="526" r:id="rId15"/>
    <p:sldId id="523" r:id="rId16"/>
    <p:sldId id="508" r:id="rId17"/>
    <p:sldId id="510" r:id="rId18"/>
    <p:sldId id="511" r:id="rId19"/>
    <p:sldId id="512" r:id="rId20"/>
    <p:sldId id="52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/>
    <p:restoredTop sz="93197"/>
  </p:normalViewPr>
  <p:slideViewPr>
    <p:cSldViewPr snapToGrid="0" snapToObjects="1">
      <p:cViewPr varScale="1">
        <p:scale>
          <a:sx n="115" d="100"/>
          <a:sy n="115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triage/blob/master/example/colab/colab_triage.ipynb" TargetMode="External"/><Relationship Id="rId2" Type="http://schemas.openxmlformats.org/officeDocument/2006/relationships/hyperlink" Target="http://www.datasciencepublicpolicy.org/our-work/tools-guides/triag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ssg.github.io/triage/quickstart/" TargetMode="External"/><Relationship Id="rId2" Type="http://schemas.openxmlformats.org/officeDocument/2006/relationships/hyperlink" Target="http://www.datasciencepublicpolicy.org/tri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ssg.github.io/triag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Triage Overview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Some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dirty="0"/>
              <a:t>No built-in way to do “most recent value” (might need to pre-compute)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Single/identical values still considered aggregates (can just take “max”)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Categoricals</a:t>
            </a:r>
            <a:r>
              <a:rPr lang="en-US" dirty="0"/>
              <a:t> get aggregated, too (one-hot encoded first)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Postgres column length limits / truncation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imputation strategy for all features (can do at aggregate-level)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want to pre-compute especially computationally expensive features</a:t>
            </a:r>
          </a:p>
        </p:txBody>
      </p:sp>
    </p:spTree>
    <p:extLst>
      <p:ext uri="{BB962C8B-B14F-4D97-AF65-F5344CB8AC3E}">
        <p14:creationId xmlns:p14="http://schemas.microsoft.com/office/powerpoint/2010/main" val="1869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Precision, recall, accuracy  at k% (or absolute values of k)</a:t>
            </a:r>
          </a:p>
          <a:p>
            <a:pPr lvl="1"/>
            <a:r>
              <a:rPr lang="en-US" dirty="0"/>
              <a:t>AUC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  <a:p>
            <a:pPr lvl="1"/>
            <a:r>
              <a:rPr lang="en-US" dirty="0"/>
              <a:t>Precision, recall, accuracy  at k% (or absolute values of k)</a:t>
            </a:r>
          </a:p>
          <a:p>
            <a:pPr lvl="1"/>
            <a:r>
              <a:rPr lang="en-US" dirty="0"/>
              <a:t>AUC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7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pPr marL="10223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Bias audit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sz="2800" dirty="0"/>
              <a:t>What’s on disk?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Log Files (very useful!)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Model Objects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Matrices</a:t>
            </a:r>
            <a:br>
              <a:rPr lang="en-US" sz="2300" dirty="0"/>
            </a:br>
            <a:endParaRPr lang="en-US" sz="2300" dirty="0"/>
          </a:p>
          <a:p>
            <a:r>
              <a:rPr lang="en-US" sz="2800" dirty="0"/>
              <a:t>What’s in the database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Metadata about runs, model groups, models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Cohort and label tables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Features and matrix (entity/date) tables (</a:t>
            </a:r>
            <a:r>
              <a:rPr lang="en-US" sz="2300" dirty="0">
                <a:solidFill>
                  <a:srgbClr val="C00000"/>
                </a:solidFill>
              </a:rPr>
              <a:t>warning: not persistent!</a:t>
            </a:r>
            <a:r>
              <a:rPr lang="en-US" sz="23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Aggregated results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Individual-level predictions (when using </a:t>
            </a:r>
            <a:r>
              <a:rPr lang="en-US" sz="1800" dirty="0" err="1">
                <a:latin typeface="Courier" pitchFamily="2" charset="0"/>
              </a:rPr>
              <a:t>save_predictions</a:t>
            </a:r>
            <a:r>
              <a:rPr lang="en-US" sz="1800" dirty="0">
                <a:latin typeface="Courier" pitchFamily="2" charset="0"/>
              </a:rPr>
              <a:t>=True</a:t>
            </a:r>
            <a:r>
              <a:rPr lang="en-US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2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54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experiment_models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D745D-14B3-6E44-8C2C-D7488623EC73}"/>
              </a:ext>
            </a:extLst>
          </p:cNvPr>
          <p:cNvSpPr/>
          <p:nvPr/>
        </p:nvSpPr>
        <p:spPr>
          <a:xfrm>
            <a:off x="3913094" y="5068437"/>
            <a:ext cx="1375186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model_groups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7D4B9D-C376-A049-B395-16075A5EDB6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00687" y="2700172"/>
            <a:ext cx="0" cy="731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10AC0-7BBC-7E4C-97FC-BC99531147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00687" y="4141486"/>
            <a:ext cx="0" cy="926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203739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run_hash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6094-7840-AB4B-BF1F-977E225DF73F}"/>
              </a:ext>
            </a:extLst>
          </p:cNvPr>
          <p:cNvSpPr txBox="1"/>
          <p:nvPr/>
        </p:nvSpPr>
        <p:spPr>
          <a:xfrm>
            <a:off x="2403771" y="235802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experiment_hash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>
            <a:off x="4592241" y="285587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model_hash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89536-2352-664E-B5D4-E56423453D1B}"/>
              </a:ext>
            </a:extLst>
          </p:cNvPr>
          <p:cNvSpPr txBox="1"/>
          <p:nvPr/>
        </p:nvSpPr>
        <p:spPr>
          <a:xfrm>
            <a:off x="4592241" y="440565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model_group_id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triage_metadata</a:t>
            </a:r>
            <a:r>
              <a:rPr lang="en-US" b="1" dirty="0"/>
              <a:t>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969700" y="2890319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 about every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time you run triage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5561941" y="2092073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maps from experiments</a:t>
            </a:r>
          </a:p>
          <a:p>
            <a:r>
              <a:rPr lang="en-US" dirty="0">
                <a:solidFill>
                  <a:srgbClr val="7030A0"/>
                </a:solidFill>
              </a:rPr>
              <a:t>to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5785562" y="352487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models trained on a </a:t>
            </a:r>
          </a:p>
          <a:p>
            <a:r>
              <a:rPr lang="en-US" dirty="0">
                <a:solidFill>
                  <a:srgbClr val="7030A0"/>
                </a:solidFill>
              </a:rPr>
              <a:t>specific training 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5435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objects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flipH="1">
            <a:off x="5751533" y="2128869"/>
            <a:ext cx="3714616" cy="8808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108566" y="26658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joblib</a:t>
            </a:r>
            <a:r>
              <a:rPr lang="en-US" dirty="0">
                <a:solidFill>
                  <a:srgbClr val="7030A0"/>
                </a:solidFill>
              </a:rPr>
              <a:t> pickles of trained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model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6661B-C846-0742-9007-A017996DD7B5}"/>
              </a:ext>
            </a:extLst>
          </p:cNvPr>
          <p:cNvSpPr txBox="1"/>
          <p:nvPr/>
        </p:nvSpPr>
        <p:spPr>
          <a:xfrm>
            <a:off x="5786471" y="4977605"/>
            <a:ext cx="16946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model type + </a:t>
            </a:r>
          </a:p>
          <a:p>
            <a:r>
              <a:rPr lang="en-US" dirty="0">
                <a:solidFill>
                  <a:srgbClr val="7030A0"/>
                </a:solidFill>
              </a:rPr>
              <a:t>hyperparameter +</a:t>
            </a:r>
          </a:p>
          <a:p>
            <a:r>
              <a:rPr lang="en-US" dirty="0">
                <a:solidFill>
                  <a:srgbClr val="7030A0"/>
                </a:solidFill>
              </a:rPr>
              <a:t>other params (e.g.,</a:t>
            </a:r>
          </a:p>
          <a:p>
            <a:r>
              <a:rPr lang="en-US" dirty="0">
                <a:solidFill>
                  <a:srgbClr val="7030A0"/>
                </a:solidFill>
              </a:rPr>
              <a:t>features, training</a:t>
            </a:r>
          </a:p>
          <a:p>
            <a:r>
              <a:rPr lang="en-US" dirty="0">
                <a:solidFill>
                  <a:srgbClr val="7030A0"/>
                </a:solidFill>
              </a:rPr>
              <a:t>history,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D4E11-A0FB-7843-B7DA-14FDCBA2E7A0}"/>
              </a:ext>
            </a:extLst>
          </p:cNvPr>
          <p:cNvSpPr/>
          <p:nvPr/>
        </p:nvSpPr>
        <p:spPr>
          <a:xfrm>
            <a:off x="1108038" y="4337239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125CA-5DEA-5142-BE4F-8ABB754A2264}"/>
              </a:ext>
            </a:extLst>
          </p:cNvPr>
          <p:cNvSpPr txBox="1"/>
          <p:nvPr/>
        </p:nvSpPr>
        <p:spPr>
          <a:xfrm>
            <a:off x="863102" y="512336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stores your full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config + parameters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CA3C71-6A32-F440-80E7-7541112F48FA}"/>
              </a:ext>
            </a:extLst>
          </p:cNvPr>
          <p:cNvCxnSpPr>
            <a:cxnSpLocks/>
            <a:stCxn id="40" idx="3"/>
            <a:endCxn id="22" idx="2"/>
          </p:cNvCxnSpPr>
          <p:nvPr/>
        </p:nvCxnSpPr>
        <p:spPr>
          <a:xfrm flipV="1">
            <a:off x="2388198" y="2665800"/>
            <a:ext cx="793991" cy="2026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1E924-3F35-6C47-AD5E-64A6FF347811}"/>
              </a:ext>
            </a:extLst>
          </p:cNvPr>
          <p:cNvSpPr/>
          <p:nvPr/>
        </p:nvSpPr>
        <p:spPr>
          <a:xfrm>
            <a:off x="9466149" y="460313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827C6-1CAF-C947-9423-BD52C71002CC}"/>
              </a:ext>
            </a:extLst>
          </p:cNvPr>
          <p:cNvSpPr txBox="1"/>
          <p:nvPr/>
        </p:nvSpPr>
        <p:spPr>
          <a:xfrm>
            <a:off x="9427566" y="5495071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6705AD-9D65-1945-ACAF-0F9CB8FCD91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240767" y="3990550"/>
            <a:ext cx="4225382" cy="967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592797-AA63-674F-8B91-014F2B19E0D2}"/>
              </a:ext>
            </a:extLst>
          </p:cNvPr>
          <p:cNvSpPr txBox="1"/>
          <p:nvPr/>
        </p:nvSpPr>
        <p:spPr>
          <a:xfrm rot="887906">
            <a:off x="6229907" y="4381292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train_matrix_uuid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3625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1962086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entity_id</a:t>
            </a:r>
            <a:r>
              <a:rPr lang="en-US" dirty="0"/>
              <a:t> +</a:t>
            </a:r>
          </a:p>
          <a:p>
            <a:endParaRPr lang="en-US" dirty="0"/>
          </a:p>
          <a:p>
            <a:r>
              <a:rPr lang="en-US" dirty="0" err="1"/>
              <a:t>as_of_date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 rot="21226384">
            <a:off x="6373759" y="20693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840663" y="2922593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feature prefix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5409540" y="2128869"/>
            <a:ext cx="4056609" cy="395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427566" y="2665800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7BBA8-C8A7-1E45-BD65-624F049A164C}"/>
              </a:ext>
            </a:extLst>
          </p:cNvPr>
          <p:cNvSpPr/>
          <p:nvPr/>
        </p:nvSpPr>
        <p:spPr>
          <a:xfrm>
            <a:off x="1194452" y="205865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8F467-F14F-324B-A2DA-CC558205DE8F}"/>
              </a:ext>
            </a:extLst>
          </p:cNvPr>
          <p:cNvSpPr/>
          <p:nvPr/>
        </p:nvSpPr>
        <p:spPr>
          <a:xfrm>
            <a:off x="1260437" y="214256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*_</a:t>
            </a:r>
            <a:r>
              <a:rPr lang="en-US" dirty="0" err="1">
                <a:solidFill>
                  <a:schemeClr val="tx1"/>
                </a:solidFill>
              </a:rPr>
              <a:t>aggregation_imputed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C5DD0-7DD4-0941-8195-7C58E6EA33ED}"/>
              </a:ext>
            </a:extLst>
          </p:cNvPr>
          <p:cNvSpPr/>
          <p:nvPr/>
        </p:nvSpPr>
        <p:spPr>
          <a:xfrm>
            <a:off x="3939792" y="201682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0FF5B-B5CF-894F-A65F-5E0B15694398}"/>
              </a:ext>
            </a:extLst>
          </p:cNvPr>
          <p:cNvSpPr/>
          <p:nvPr/>
        </p:nvSpPr>
        <p:spPr>
          <a:xfrm>
            <a:off x="4026206" y="208531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D84BA1-B9DC-1945-B470-EDB0E7E05B89}"/>
              </a:ext>
            </a:extLst>
          </p:cNvPr>
          <p:cNvSpPr/>
          <p:nvPr/>
        </p:nvSpPr>
        <p:spPr>
          <a:xfrm>
            <a:off x="4092191" y="216922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uuid</a:t>
            </a:r>
            <a:r>
              <a:rPr lang="en-US" dirty="0">
                <a:solidFill>
                  <a:schemeClr val="tx1"/>
                </a:solidFill>
              </a:rPr>
              <a:t>]_</a:t>
            </a:r>
            <a:r>
              <a:rPr lang="en-US" dirty="0" err="1">
                <a:solidFill>
                  <a:schemeClr val="tx1"/>
                </a:solidFill>
              </a:rPr>
              <a:t>matrix_entity_date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4CDC7C-8A30-8640-B073-D90DBF70B873}"/>
              </a:ext>
            </a:extLst>
          </p:cNvPr>
          <p:cNvSpPr txBox="1"/>
          <p:nvPr/>
        </p:nvSpPr>
        <p:spPr>
          <a:xfrm>
            <a:off x="4046985" y="293439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matrix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E55631-2A2D-9F41-B025-5726F76295A1}"/>
              </a:ext>
            </a:extLst>
          </p:cNvPr>
          <p:cNvSpPr txBox="1"/>
          <p:nvPr/>
        </p:nvSpPr>
        <p:spPr>
          <a:xfrm>
            <a:off x="840663" y="3867786"/>
            <a:ext cx="6917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Note: the features tables may get recreated if the config or underlying data changes,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 can’t be relied upon as the historical record of what features were used for a given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(use the matrices on disk for this instead!)</a:t>
            </a:r>
          </a:p>
        </p:txBody>
      </p:sp>
    </p:spTree>
    <p:extLst>
      <p:ext uri="{BB962C8B-B14F-4D97-AF65-F5344CB8AC3E}">
        <p14:creationId xmlns:p14="http://schemas.microsoft.com/office/powerpoint/2010/main" val="69477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97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train/</a:t>
            </a:r>
            <a:r>
              <a:rPr lang="en-US" b="1" dirty="0" err="1"/>
              <a:t>test_results</a:t>
            </a:r>
            <a:r>
              <a:rPr lang="en-US" b="1" dirty="0"/>
              <a:t> schema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1731276" y="2051601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aggregated evaluation</a:t>
            </a:r>
          </a:p>
          <a:p>
            <a:r>
              <a:rPr lang="en-US" dirty="0">
                <a:solidFill>
                  <a:srgbClr val="7030A0"/>
                </a:solidFill>
              </a:rPr>
              <a:t>metrics (e.g., prec@100)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1681108" y="3524873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entity-level model scores</a:t>
            </a:r>
          </a:p>
          <a:p>
            <a:r>
              <a:rPr lang="en-US" dirty="0">
                <a:solidFill>
                  <a:srgbClr val="7030A0"/>
                </a:solidFill>
              </a:rPr>
              <a:t>from each 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286991" y="1317179"/>
            <a:ext cx="163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triage_metadata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ED216-2B08-4247-8E1E-108D2C192B6E}"/>
              </a:ext>
            </a:extLst>
          </p:cNvPr>
          <p:cNvCxnSpPr>
            <a:cxnSpLocks/>
          </p:cNvCxnSpPr>
          <p:nvPr/>
        </p:nvCxnSpPr>
        <p:spPr>
          <a:xfrm flipH="1">
            <a:off x="5240767" y="2128869"/>
            <a:ext cx="4225382" cy="230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6C9185-6FD5-6945-8508-3F6483BD6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240767" y="2128869"/>
            <a:ext cx="4225382" cy="1657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8AEEBB6-2CA7-9942-B889-954D91781C63}"/>
              </a:ext>
            </a:extLst>
          </p:cNvPr>
          <p:cNvSpPr txBox="1"/>
          <p:nvPr/>
        </p:nvSpPr>
        <p:spPr>
          <a:xfrm>
            <a:off x="5931036" y="19686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CE93C-59BF-8A4C-9188-FC76D8873DC3}"/>
              </a:ext>
            </a:extLst>
          </p:cNvPr>
          <p:cNvSpPr txBox="1"/>
          <p:nvPr/>
        </p:nvSpPr>
        <p:spPr>
          <a:xfrm rot="20470767">
            <a:off x="6221492" y="288159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9A7599-BA48-7F46-8480-89D7F4512AFB}"/>
              </a:ext>
            </a:extLst>
          </p:cNvPr>
          <p:cNvSpPr/>
          <p:nvPr/>
        </p:nvSpPr>
        <p:spPr>
          <a:xfrm>
            <a:off x="3960607" y="470636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feature_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importances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7EE89-089E-7043-AE24-0E45770A8BE2}"/>
              </a:ext>
            </a:extLst>
          </p:cNvPr>
          <p:cNvSpPr txBox="1"/>
          <p:nvPr/>
        </p:nvSpPr>
        <p:spPr>
          <a:xfrm>
            <a:off x="1797835" y="4677099"/>
            <a:ext cx="216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standard / built-in feature</a:t>
            </a:r>
          </a:p>
          <a:p>
            <a:r>
              <a:rPr lang="en-US" dirty="0" err="1">
                <a:solidFill>
                  <a:srgbClr val="7030A0"/>
                </a:solidFill>
              </a:rPr>
              <a:t>importances</a:t>
            </a:r>
            <a:r>
              <a:rPr lang="en-US" dirty="0">
                <a:solidFill>
                  <a:srgbClr val="7030A0"/>
                </a:solidFill>
              </a:rPr>
              <a:t> (in the </a:t>
            </a:r>
          </a:p>
          <a:p>
            <a:r>
              <a:rPr lang="en-US" dirty="0" err="1">
                <a:solidFill>
                  <a:srgbClr val="7030A0"/>
                </a:solidFill>
              </a:rPr>
              <a:t>train_results</a:t>
            </a:r>
            <a:r>
              <a:rPr lang="en-US" dirty="0">
                <a:solidFill>
                  <a:srgbClr val="7030A0"/>
                </a:solidFill>
              </a:rPr>
              <a:t> schema)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71892F-6428-9B41-B1D9-9F8DAAF0374C}"/>
              </a:ext>
            </a:extLst>
          </p:cNvPr>
          <p:cNvCxnSpPr>
            <a:cxnSpLocks/>
            <a:stCxn id="34" idx="1"/>
            <a:endCxn id="45" idx="3"/>
          </p:cNvCxnSpPr>
          <p:nvPr/>
        </p:nvCxnSpPr>
        <p:spPr>
          <a:xfrm flipH="1">
            <a:off x="5240767" y="2128869"/>
            <a:ext cx="4225382" cy="2932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CA6D7-F5D5-554A-B67A-AFEF5364CB48}"/>
              </a:ext>
            </a:extLst>
          </p:cNvPr>
          <p:cNvSpPr txBox="1"/>
          <p:nvPr/>
        </p:nvSpPr>
        <p:spPr>
          <a:xfrm rot="19425162">
            <a:off x="6389304" y="35832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C6CBC2-1A0E-9E40-B30C-4B9BD8BFDC09}"/>
              </a:ext>
            </a:extLst>
          </p:cNvPr>
          <p:cNvSpPr/>
          <p:nvPr/>
        </p:nvSpPr>
        <p:spPr>
          <a:xfrm>
            <a:off x="3960607" y="587820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D1E684-04DE-FB49-A452-79F8AD036171}"/>
              </a:ext>
            </a:extLst>
          </p:cNvPr>
          <p:cNvSpPr/>
          <p:nvPr/>
        </p:nvSpPr>
        <p:spPr>
          <a:xfrm>
            <a:off x="8122023" y="4386386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31FF27-2CE0-4F45-87AA-864935E78BE5}"/>
              </a:ext>
            </a:extLst>
          </p:cNvPr>
          <p:cNvSpPr txBox="1"/>
          <p:nvPr/>
        </p:nvSpPr>
        <p:spPr>
          <a:xfrm>
            <a:off x="9466149" y="4490681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7A943-1084-394A-B8D2-48A907DF66B4}"/>
              </a:ext>
            </a:extLst>
          </p:cNvPr>
          <p:cNvSpPr/>
          <p:nvPr/>
        </p:nvSpPr>
        <p:spPr>
          <a:xfrm>
            <a:off x="9466149" y="4947368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55DF7C-91EB-804F-B088-809A580F1A47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 flipV="1">
            <a:off x="5240767" y="3786484"/>
            <a:ext cx="4225382" cy="15158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477EC-C7F0-3948-ABCF-1D4C78DFC50F}"/>
              </a:ext>
            </a:extLst>
          </p:cNvPr>
          <p:cNvSpPr txBox="1"/>
          <p:nvPr/>
        </p:nvSpPr>
        <p:spPr>
          <a:xfrm>
            <a:off x="9427566" y="5839302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973BB-AAAC-4047-84B1-2ABE9C01FFB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240767" y="2142733"/>
            <a:ext cx="4186799" cy="40904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25333B-8248-2D46-9BA3-9066D01CD8AB}"/>
              </a:ext>
            </a:extLst>
          </p:cNvPr>
          <p:cNvSpPr txBox="1"/>
          <p:nvPr/>
        </p:nvSpPr>
        <p:spPr>
          <a:xfrm rot="1307473">
            <a:off x="8213698" y="469481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73BC0-B9C8-E049-9C1C-E2ACB5EFCD44}"/>
              </a:ext>
            </a:extLst>
          </p:cNvPr>
          <p:cNvSpPr txBox="1"/>
          <p:nvPr/>
        </p:nvSpPr>
        <p:spPr>
          <a:xfrm rot="18980392">
            <a:off x="5640536" y="50025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EFB69D-DEB8-7848-AB2B-75325B452086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flipH="1">
            <a:off x="5240767" y="5302371"/>
            <a:ext cx="4225382" cy="930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3EE44A-5C64-BC4F-87A5-CF2B478BEF1E}"/>
              </a:ext>
            </a:extLst>
          </p:cNvPr>
          <p:cNvSpPr txBox="1"/>
          <p:nvPr/>
        </p:nvSpPr>
        <p:spPr>
          <a:xfrm rot="20796448">
            <a:off x="6239475" y="5546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78934-8266-4F4C-86C9-2528E1123662}"/>
              </a:ext>
            </a:extLst>
          </p:cNvPr>
          <p:cNvSpPr txBox="1"/>
          <p:nvPr/>
        </p:nvSpPr>
        <p:spPr>
          <a:xfrm>
            <a:off x="2089874" y="590673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additional metadata</a:t>
            </a:r>
          </a:p>
          <a:p>
            <a:r>
              <a:rPr lang="en-US" dirty="0">
                <a:solidFill>
                  <a:srgbClr val="7030A0"/>
                </a:solidFill>
              </a:rPr>
              <a:t>about predictions</a:t>
            </a:r>
          </a:p>
        </p:txBody>
      </p:sp>
    </p:spTree>
    <p:extLst>
      <p:ext uri="{BB962C8B-B14F-4D97-AF65-F5344CB8AC3E}">
        <p14:creationId xmlns:p14="http://schemas.microsoft.com/office/powerpoint/2010/main" val="20199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sng" strike="noStrike" dirty="0">
                <a:solidFill>
                  <a:schemeClr val="tx1"/>
                </a:solidFill>
                <a:effectLst/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triage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: what is it and why are we using it?</a:t>
            </a:r>
            <a:br>
              <a:rPr lang="en-US" sz="3200" b="0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+mn-lt"/>
              </a:rPr>
              <a:t>configuring triage: components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+mn-lt"/>
              </a:rPr>
              <a:t>config.yaml</a:t>
            </a: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+mn-lt"/>
              </a:rPr>
              <a:t>database.yaml</a:t>
            </a: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 err="1">
                <a:solidFill>
                  <a:schemeClr val="tx1"/>
                </a:solidFill>
                <a:effectLst/>
                <a:latin typeface="+mn-lt"/>
              </a:rPr>
              <a:t>run.py</a:t>
            </a:r>
            <a:br>
              <a:rPr lang="en-US" sz="3200" b="0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b="0" i="0" u="sng" strike="noStrike" dirty="0">
                <a:solidFill>
                  <a:schemeClr val="tx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triage tutorial</a:t>
            </a:r>
            <a:endParaRPr lang="en-US" sz="32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B35B-4807-F8D7-C4FB-CE36FB6E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triage and making some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0090-789C-86A3-F2A6-03FA7E01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replace flag (set to false until we want to nuke everything)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save predictions (don't for the beginning)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number of processors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7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5343-D4C4-A57F-E376-7E6C98EA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437CF-F2D6-A611-7FEB-95CEE140FC78}"/>
              </a:ext>
            </a:extLst>
          </p:cNvPr>
          <p:cNvSpPr txBox="1"/>
          <p:nvPr/>
        </p:nvSpPr>
        <p:spPr>
          <a:xfrm>
            <a:off x="415599" y="1536633"/>
            <a:ext cx="1136069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page: </a:t>
            </a: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http://www.datasciencepublicpolicy.org/triage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Tutorial: </a:t>
            </a: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Quickstart guide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More detailed documentation</a:t>
            </a:r>
            <a:endParaRPr lang="en-US" sz="2800" b="0" dirty="0">
              <a:effectLst/>
            </a:endParaRP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68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your data in shape</a:t>
            </a:r>
          </a:p>
          <a:p>
            <a:pPr lvl="1"/>
            <a:r>
              <a:rPr lang="en-US" dirty="0"/>
              <a:t>Entities, event, time (when the event happened, when did you know it happened, etc.)</a:t>
            </a:r>
          </a:p>
          <a:p>
            <a:pPr lvl="2"/>
            <a:r>
              <a:rPr lang="en-US" dirty="0"/>
              <a:t>Triage needs an </a:t>
            </a:r>
            <a:r>
              <a:rPr lang="en-US" b="1" dirty="0" err="1">
                <a:solidFill>
                  <a:srgbClr val="FF0000"/>
                </a:solidFill>
              </a:rPr>
              <a:t>entity_id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field that is of type integer and uniquely identifies each individual</a:t>
            </a:r>
          </a:p>
          <a:p>
            <a:pPr lvl="2"/>
            <a:r>
              <a:rPr lang="en-US" dirty="0"/>
              <a:t>It needs a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field in each table for each event to make sure it can deal with temporal validation and leakage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08DB-3062-EC5A-0E9F-F88E0F0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queries in triage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A13C-3295-9916-2C60-8595D3244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lang="en-US" sz="2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queries to enter into triage config file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Test them in </a:t>
            </a:r>
            <a:r>
              <a:rPr lang="en-US" sz="2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directly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Update Triage config file 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Run triage config file check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Run triage</a:t>
            </a:r>
          </a:p>
          <a:p>
            <a:pPr marL="419100" indent="-3429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Explore results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182871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Cohort and Label/Outcomes</a:t>
            </a:r>
          </a:p>
          <a:p>
            <a:pPr lvl="1"/>
            <a:r>
              <a:rPr lang="en-US" dirty="0"/>
              <a:t>Define based on your analytical formulation</a:t>
            </a:r>
          </a:p>
          <a:p>
            <a:pPr lvl="1"/>
            <a:r>
              <a:rPr lang="en-US" dirty="0"/>
              <a:t>You can do two separate queries (some examples in triage sample do that) but we recommend doing a combined one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cohort and label query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SQL query that takes two parameters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and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label_timespan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and returns data in two columns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entity_id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outcome) specifying all the entities (people, bills, etc.) in the cohort as of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and outcomes can be 1 (bill passed within the time period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label_timespan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from the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}, 0 (did not pass), null (don't know or not sure). We can later turn nulls into 0s or ignore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Configuration</a:t>
            </a:r>
          </a:p>
          <a:p>
            <a:pPr lvl="1"/>
            <a:r>
              <a:rPr lang="en-US" dirty="0"/>
              <a:t>Needs to match your formulation and deployment scenario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3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Features</a:t>
            </a:r>
          </a:p>
          <a:p>
            <a:pPr lvl="2"/>
            <a:r>
              <a:rPr lang="en-US" dirty="0"/>
              <a:t>Need to take time into account</a:t>
            </a:r>
          </a:p>
          <a:p>
            <a:pPr lvl="2"/>
            <a:r>
              <a:rPr lang="en-US" dirty="0"/>
              <a:t>Need to deal with imputation strategies for each feature (group)</a:t>
            </a:r>
          </a:p>
        </p:txBody>
      </p:sp>
    </p:spTree>
    <p:extLst>
      <p:ext uri="{BB962C8B-B14F-4D97-AF65-F5344CB8AC3E}">
        <p14:creationId xmlns:p14="http://schemas.microsoft.com/office/powerpoint/2010/main" val="82723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12079</TotalTime>
  <Words>889</Words>
  <Application>Microsoft Macintosh PowerPoint</Application>
  <PresentationFormat>Widescreen</PresentationFormat>
  <Paragraphs>167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Calibri</vt:lpstr>
      <vt:lpstr>Courier</vt:lpstr>
      <vt:lpstr>Simple Light</vt:lpstr>
      <vt:lpstr>PowerPoint Presentation</vt:lpstr>
      <vt:lpstr>Plan For Today</vt:lpstr>
      <vt:lpstr>Resources</vt:lpstr>
      <vt:lpstr>Workflow</vt:lpstr>
      <vt:lpstr>Using queries in triage</vt:lpstr>
      <vt:lpstr>Workflow</vt:lpstr>
      <vt:lpstr>Workflow</vt:lpstr>
      <vt:lpstr>Workflow</vt:lpstr>
      <vt:lpstr>Features in triage: Collate</vt:lpstr>
      <vt:lpstr>Collate: Some Considerations</vt:lpstr>
      <vt:lpstr>Workflow</vt:lpstr>
      <vt:lpstr>Workflow</vt:lpstr>
      <vt:lpstr>Workflow</vt:lpstr>
      <vt:lpstr>Workflow</vt:lpstr>
      <vt:lpstr>Workflow</vt:lpstr>
      <vt:lpstr>Triage Outputs</vt:lpstr>
      <vt:lpstr>Triage Outputs</vt:lpstr>
      <vt:lpstr>Triage Outputs</vt:lpstr>
      <vt:lpstr>Triage Outputs</vt:lpstr>
      <vt:lpstr>Running triage and making some choices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89</cp:revision>
  <dcterms:created xsi:type="dcterms:W3CDTF">2020-01-14T19:43:43Z</dcterms:created>
  <dcterms:modified xsi:type="dcterms:W3CDTF">2023-09-28T19:02:25Z</dcterms:modified>
</cp:coreProperties>
</file>