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6" r:id="rId2"/>
  </p:sldMasterIdLst>
  <p:notesMasterIdLst>
    <p:notesMasterId r:id="rId59"/>
  </p:notesMasterIdLst>
  <p:sldIdLst>
    <p:sldId id="256" r:id="rId3"/>
    <p:sldId id="498" r:id="rId4"/>
    <p:sldId id="257" r:id="rId5"/>
    <p:sldId id="620" r:id="rId6"/>
    <p:sldId id="259" r:id="rId7"/>
    <p:sldId id="623" r:id="rId8"/>
    <p:sldId id="625" r:id="rId9"/>
    <p:sldId id="505" r:id="rId10"/>
    <p:sldId id="621" r:id="rId11"/>
    <p:sldId id="441" r:id="rId12"/>
    <p:sldId id="432" r:id="rId13"/>
    <p:sldId id="488" r:id="rId14"/>
    <p:sldId id="457" r:id="rId15"/>
    <p:sldId id="428" r:id="rId16"/>
    <p:sldId id="300" r:id="rId17"/>
    <p:sldId id="624" r:id="rId18"/>
    <p:sldId id="477" r:id="rId19"/>
    <p:sldId id="622" r:id="rId20"/>
    <p:sldId id="626" r:id="rId21"/>
    <p:sldId id="500" r:id="rId22"/>
    <p:sldId id="474" r:id="rId23"/>
    <p:sldId id="614" r:id="rId24"/>
    <p:sldId id="619" r:id="rId25"/>
    <p:sldId id="258" r:id="rId26"/>
    <p:sldId id="627" r:id="rId27"/>
    <p:sldId id="630" r:id="rId28"/>
    <p:sldId id="274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331" r:id="rId38"/>
    <p:sldId id="592" r:id="rId39"/>
    <p:sldId id="609" r:id="rId40"/>
    <p:sldId id="610" r:id="rId41"/>
    <p:sldId id="611" r:id="rId42"/>
    <p:sldId id="613" r:id="rId43"/>
    <p:sldId id="612" r:id="rId44"/>
    <p:sldId id="268" r:id="rId45"/>
    <p:sldId id="269" r:id="rId46"/>
    <p:sldId id="270" r:id="rId47"/>
    <p:sldId id="271" r:id="rId48"/>
    <p:sldId id="272" r:id="rId49"/>
    <p:sldId id="487" r:id="rId50"/>
    <p:sldId id="273" r:id="rId51"/>
    <p:sldId id="489" r:id="rId52"/>
    <p:sldId id="275" r:id="rId53"/>
    <p:sldId id="276" r:id="rId54"/>
    <p:sldId id="277" r:id="rId55"/>
    <p:sldId id="629" r:id="rId56"/>
    <p:sldId id="278" r:id="rId57"/>
    <p:sldId id="631" r:id="rId5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60" roundtripDataSignature="AMtx7mgWqGpmJnm2LhSO/E7EgiMMs26K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41100"/>
    <a:srgbClr val="A61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7"/>
    <p:restoredTop sz="93045"/>
  </p:normalViewPr>
  <p:slideViewPr>
    <p:cSldViewPr snapToGrid="0" snapToObjects="1">
      <p:cViewPr varScale="1">
        <p:scale>
          <a:sx n="104" d="100"/>
          <a:sy n="104" d="100"/>
        </p:scale>
        <p:origin x="1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5" Type="http://schemas.openxmlformats.org/officeDocument/2006/relationships/slide" Target="slides/slide3.xml"/><Relationship Id="rId61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tableStyles" Target="tableStyle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customschemas.google.com/relationships/presentationmetadata" Target="metadata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C579582-F224-9249-B50B-7D4855CA5E6E}" type="doc">
      <dgm:prSet loTypeId="urn:microsoft.com/office/officeart/2005/8/layout/default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3C6227A-CA9D-DB4E-8C83-FE635D4B8B92}">
      <dgm:prSet phldrT="[Text]" custT="1"/>
      <dgm:spPr>
        <a:xfrm>
          <a:off x="0" y="98739"/>
          <a:ext cx="2630283" cy="1578170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gm:t>
    </dgm:pt>
    <dgm:pt modelId="{4387115A-EBD8-474A-9FE3-7D304E866D0D}" type="parTrans" cxnId="{C64BF992-E95D-864F-BC0E-6DCD7A5174E0}">
      <dgm:prSet/>
      <dgm:spPr/>
      <dgm:t>
        <a:bodyPr/>
        <a:lstStyle/>
        <a:p>
          <a:endParaRPr lang="en-US"/>
        </a:p>
      </dgm:t>
    </dgm:pt>
    <dgm:pt modelId="{ECFE99F0-3EA6-AE44-BB32-F705CFC04B42}" type="sibTrans" cxnId="{C64BF992-E95D-864F-BC0E-6DCD7A5174E0}">
      <dgm:prSet/>
      <dgm:spPr/>
      <dgm:t>
        <a:bodyPr/>
        <a:lstStyle/>
        <a:p>
          <a:endParaRPr lang="en-US"/>
        </a:p>
      </dgm:t>
    </dgm:pt>
    <dgm:pt modelId="{FDCD6ACD-B077-454D-944E-86E7E3350F79}">
      <dgm:prSet phldrT="[Text]" custT="1"/>
      <dgm:spPr>
        <a:xfrm>
          <a:off x="2893312" y="98739"/>
          <a:ext cx="2630283" cy="1578170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gm:t>
    </dgm:pt>
    <dgm:pt modelId="{5C5116C5-DFE3-4246-8B21-8683F07147AB}" type="parTrans" cxnId="{AD661072-6B96-4044-B298-8A087555795C}">
      <dgm:prSet/>
      <dgm:spPr/>
      <dgm:t>
        <a:bodyPr/>
        <a:lstStyle/>
        <a:p>
          <a:endParaRPr lang="en-US"/>
        </a:p>
      </dgm:t>
    </dgm:pt>
    <dgm:pt modelId="{88F5AB8F-4ED6-134A-97F4-933723876EF5}" type="sibTrans" cxnId="{AD661072-6B96-4044-B298-8A087555795C}">
      <dgm:prSet/>
      <dgm:spPr/>
      <dgm:t>
        <a:bodyPr/>
        <a:lstStyle/>
        <a:p>
          <a:endParaRPr lang="en-US"/>
        </a:p>
      </dgm:t>
    </dgm:pt>
    <dgm:pt modelId="{1A161DD2-BA9A-1F41-AAB0-05E72D64E065}">
      <dgm:prSet phldrT="[Text]" custT="1"/>
      <dgm:spPr>
        <a:xfrm>
          <a:off x="5786624" y="98739"/>
          <a:ext cx="2630283" cy="1578170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gm:t>
    </dgm:pt>
    <dgm:pt modelId="{249F4864-D1F2-2040-B2D9-70E1F329184F}" type="parTrans" cxnId="{9BCE4FF1-6E9A-7F46-B647-F45414868204}">
      <dgm:prSet/>
      <dgm:spPr/>
      <dgm:t>
        <a:bodyPr/>
        <a:lstStyle/>
        <a:p>
          <a:endParaRPr lang="en-US"/>
        </a:p>
      </dgm:t>
    </dgm:pt>
    <dgm:pt modelId="{D0DCE181-6F11-834E-9404-5B76BEA7F348}" type="sibTrans" cxnId="{9BCE4FF1-6E9A-7F46-B647-F45414868204}">
      <dgm:prSet/>
      <dgm:spPr/>
      <dgm:t>
        <a:bodyPr/>
        <a:lstStyle/>
        <a:p>
          <a:endParaRPr lang="en-US"/>
        </a:p>
      </dgm:t>
    </dgm:pt>
    <dgm:pt modelId="{03CB7B9E-D47A-BF4B-8BD0-A43768780FB3}">
      <dgm:prSet phldrT="[Text]" custT="1"/>
      <dgm:spPr>
        <a:xfrm>
          <a:off x="1446656" y="1939937"/>
          <a:ext cx="2630283" cy="1578170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gm:t>
    </dgm:pt>
    <dgm:pt modelId="{F40C0003-FB17-DD49-841B-811AE9B278F4}" type="parTrans" cxnId="{056DE792-C45E-0C4F-B746-40FD5FE6ECA3}">
      <dgm:prSet/>
      <dgm:spPr/>
      <dgm:t>
        <a:bodyPr/>
        <a:lstStyle/>
        <a:p>
          <a:endParaRPr lang="en-US"/>
        </a:p>
      </dgm:t>
    </dgm:pt>
    <dgm:pt modelId="{70980FD5-DAA3-A143-A71B-92CC869748E4}" type="sibTrans" cxnId="{056DE792-C45E-0C4F-B746-40FD5FE6ECA3}">
      <dgm:prSet/>
      <dgm:spPr/>
      <dgm:t>
        <a:bodyPr/>
        <a:lstStyle/>
        <a:p>
          <a:endParaRPr lang="en-US"/>
        </a:p>
      </dgm:t>
    </dgm:pt>
    <dgm:pt modelId="{97F13F62-187A-004F-8568-BDAB70D363F0}">
      <dgm:prSet phldrT="[Text]" custT="1"/>
      <dgm:spPr>
        <a:xfrm>
          <a:off x="4339968" y="1939937"/>
          <a:ext cx="2630283" cy="1578170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 vert="horz"/>
        <a:lstStyle/>
        <a:p>
          <a:pPr>
            <a:buNone/>
          </a:pPr>
          <a:r>
            <a:rPr lang="en-US" sz="20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gm:t>
    </dgm:pt>
    <dgm:pt modelId="{52306423-6E35-DE43-821A-00A55D36BB28}" type="parTrans" cxnId="{B61AFEA1-29D3-2E43-B0B6-3ED4B8DCF23F}">
      <dgm:prSet/>
      <dgm:spPr/>
      <dgm:t>
        <a:bodyPr/>
        <a:lstStyle/>
        <a:p>
          <a:endParaRPr lang="en-US"/>
        </a:p>
      </dgm:t>
    </dgm:pt>
    <dgm:pt modelId="{9509CBFD-D73F-3B46-8605-DC590288199D}" type="sibTrans" cxnId="{B61AFEA1-29D3-2E43-B0B6-3ED4B8DCF23F}">
      <dgm:prSet/>
      <dgm:spPr/>
      <dgm:t>
        <a:bodyPr/>
        <a:lstStyle/>
        <a:p>
          <a:endParaRPr lang="en-US"/>
        </a:p>
      </dgm:t>
    </dgm:pt>
    <dgm:pt modelId="{9CB038ED-3A36-754A-8726-7115A9798D9F}" type="pres">
      <dgm:prSet presAssocID="{5C579582-F224-9249-B50B-7D4855CA5E6E}" presName="diagram" presStyleCnt="0">
        <dgm:presLayoutVars>
          <dgm:dir/>
          <dgm:resizeHandles val="exact"/>
        </dgm:presLayoutVars>
      </dgm:prSet>
      <dgm:spPr/>
    </dgm:pt>
    <dgm:pt modelId="{791EAD40-A10E-2C44-88BB-E254D1FEED2A}" type="pres">
      <dgm:prSet presAssocID="{63C6227A-CA9D-DB4E-8C83-FE635D4B8B92}" presName="node" presStyleLbl="node1" presStyleIdx="0" presStyleCnt="5">
        <dgm:presLayoutVars>
          <dgm:bulletEnabled val="1"/>
        </dgm:presLayoutVars>
      </dgm:prSet>
      <dgm:spPr/>
    </dgm:pt>
    <dgm:pt modelId="{08B34DEE-75D2-7047-8F76-0202887FE396}" type="pres">
      <dgm:prSet presAssocID="{ECFE99F0-3EA6-AE44-BB32-F705CFC04B42}" presName="sibTrans" presStyleCnt="0"/>
      <dgm:spPr/>
    </dgm:pt>
    <dgm:pt modelId="{5DF36080-AA5F-044B-9B2D-18470035B1FB}" type="pres">
      <dgm:prSet presAssocID="{FDCD6ACD-B077-454D-944E-86E7E3350F79}" presName="node" presStyleLbl="node1" presStyleIdx="1" presStyleCnt="5">
        <dgm:presLayoutVars>
          <dgm:bulletEnabled val="1"/>
        </dgm:presLayoutVars>
      </dgm:prSet>
      <dgm:spPr/>
    </dgm:pt>
    <dgm:pt modelId="{6963F5FC-04A1-6A43-B31E-10B7B12BF0DE}" type="pres">
      <dgm:prSet presAssocID="{88F5AB8F-4ED6-134A-97F4-933723876EF5}" presName="sibTrans" presStyleCnt="0"/>
      <dgm:spPr/>
    </dgm:pt>
    <dgm:pt modelId="{73313321-B089-6142-89C3-6254719B2389}" type="pres">
      <dgm:prSet presAssocID="{1A161DD2-BA9A-1F41-AAB0-05E72D64E065}" presName="node" presStyleLbl="node1" presStyleIdx="2" presStyleCnt="5">
        <dgm:presLayoutVars>
          <dgm:bulletEnabled val="1"/>
        </dgm:presLayoutVars>
      </dgm:prSet>
      <dgm:spPr/>
    </dgm:pt>
    <dgm:pt modelId="{60A9DBD8-E73E-FC44-B7B3-C40A7E9D9A77}" type="pres">
      <dgm:prSet presAssocID="{D0DCE181-6F11-834E-9404-5B76BEA7F348}" presName="sibTrans" presStyleCnt="0"/>
      <dgm:spPr/>
    </dgm:pt>
    <dgm:pt modelId="{EF08E376-4E26-284A-B04A-2272E2B37BE4}" type="pres">
      <dgm:prSet presAssocID="{03CB7B9E-D47A-BF4B-8BD0-A43768780FB3}" presName="node" presStyleLbl="node1" presStyleIdx="3" presStyleCnt="5">
        <dgm:presLayoutVars>
          <dgm:bulletEnabled val="1"/>
        </dgm:presLayoutVars>
      </dgm:prSet>
      <dgm:spPr/>
    </dgm:pt>
    <dgm:pt modelId="{ACCFA2FA-3F6D-C647-A96E-5BBE8D7E70AD}" type="pres">
      <dgm:prSet presAssocID="{70980FD5-DAA3-A143-A71B-92CC869748E4}" presName="sibTrans" presStyleCnt="0"/>
      <dgm:spPr/>
    </dgm:pt>
    <dgm:pt modelId="{6716D9F6-4AA6-A540-8569-2BA0DEE70F42}" type="pres">
      <dgm:prSet presAssocID="{97F13F62-187A-004F-8568-BDAB70D363F0}" presName="node" presStyleLbl="node1" presStyleIdx="4" presStyleCnt="5">
        <dgm:presLayoutVars>
          <dgm:bulletEnabled val="1"/>
        </dgm:presLayoutVars>
      </dgm:prSet>
      <dgm:spPr/>
    </dgm:pt>
  </dgm:ptLst>
  <dgm:cxnLst>
    <dgm:cxn modelId="{AC9D0668-3DB7-784C-A02A-59653F4D58CC}" type="presOf" srcId="{97F13F62-187A-004F-8568-BDAB70D363F0}" destId="{6716D9F6-4AA6-A540-8569-2BA0DEE70F42}" srcOrd="0" destOrd="0" presId="urn:microsoft.com/office/officeart/2005/8/layout/default"/>
    <dgm:cxn modelId="{AD661072-6B96-4044-B298-8A087555795C}" srcId="{5C579582-F224-9249-B50B-7D4855CA5E6E}" destId="{FDCD6ACD-B077-454D-944E-86E7E3350F79}" srcOrd="1" destOrd="0" parTransId="{5C5116C5-DFE3-4246-8B21-8683F07147AB}" sibTransId="{88F5AB8F-4ED6-134A-97F4-933723876EF5}"/>
    <dgm:cxn modelId="{4DB2F58B-01BC-D844-A4CB-3CBC54FF0225}" type="presOf" srcId="{1A161DD2-BA9A-1F41-AAB0-05E72D64E065}" destId="{73313321-B089-6142-89C3-6254719B2389}" srcOrd="0" destOrd="0" presId="urn:microsoft.com/office/officeart/2005/8/layout/default"/>
    <dgm:cxn modelId="{C6506E8F-6D52-9148-A9D1-21B40907EC00}" type="presOf" srcId="{FDCD6ACD-B077-454D-944E-86E7E3350F79}" destId="{5DF36080-AA5F-044B-9B2D-18470035B1FB}" srcOrd="0" destOrd="0" presId="urn:microsoft.com/office/officeart/2005/8/layout/default"/>
    <dgm:cxn modelId="{056DE792-C45E-0C4F-B746-40FD5FE6ECA3}" srcId="{5C579582-F224-9249-B50B-7D4855CA5E6E}" destId="{03CB7B9E-D47A-BF4B-8BD0-A43768780FB3}" srcOrd="3" destOrd="0" parTransId="{F40C0003-FB17-DD49-841B-811AE9B278F4}" sibTransId="{70980FD5-DAA3-A143-A71B-92CC869748E4}"/>
    <dgm:cxn modelId="{C64BF992-E95D-864F-BC0E-6DCD7A5174E0}" srcId="{5C579582-F224-9249-B50B-7D4855CA5E6E}" destId="{63C6227A-CA9D-DB4E-8C83-FE635D4B8B92}" srcOrd="0" destOrd="0" parTransId="{4387115A-EBD8-474A-9FE3-7D304E866D0D}" sibTransId="{ECFE99F0-3EA6-AE44-BB32-F705CFC04B42}"/>
    <dgm:cxn modelId="{B61AFEA1-29D3-2E43-B0B6-3ED4B8DCF23F}" srcId="{5C579582-F224-9249-B50B-7D4855CA5E6E}" destId="{97F13F62-187A-004F-8568-BDAB70D363F0}" srcOrd="4" destOrd="0" parTransId="{52306423-6E35-DE43-821A-00A55D36BB28}" sibTransId="{9509CBFD-D73F-3B46-8605-DC590288199D}"/>
    <dgm:cxn modelId="{D84315A8-006D-DA41-97BE-4C21FE6823B2}" type="presOf" srcId="{5C579582-F224-9249-B50B-7D4855CA5E6E}" destId="{9CB038ED-3A36-754A-8726-7115A9798D9F}" srcOrd="0" destOrd="0" presId="urn:microsoft.com/office/officeart/2005/8/layout/default"/>
    <dgm:cxn modelId="{CDA80CCB-0378-264F-80E4-8D590F923F27}" type="presOf" srcId="{03CB7B9E-D47A-BF4B-8BD0-A43768780FB3}" destId="{EF08E376-4E26-284A-B04A-2272E2B37BE4}" srcOrd="0" destOrd="0" presId="urn:microsoft.com/office/officeart/2005/8/layout/default"/>
    <dgm:cxn modelId="{732391E5-2946-7944-AC24-D3D096B91CD3}" type="presOf" srcId="{63C6227A-CA9D-DB4E-8C83-FE635D4B8B92}" destId="{791EAD40-A10E-2C44-88BB-E254D1FEED2A}" srcOrd="0" destOrd="0" presId="urn:microsoft.com/office/officeart/2005/8/layout/default"/>
    <dgm:cxn modelId="{9BCE4FF1-6E9A-7F46-B647-F45414868204}" srcId="{5C579582-F224-9249-B50B-7D4855CA5E6E}" destId="{1A161DD2-BA9A-1F41-AAB0-05E72D64E065}" srcOrd="2" destOrd="0" parTransId="{249F4864-D1F2-2040-B2D9-70E1F329184F}" sibTransId="{D0DCE181-6F11-834E-9404-5B76BEA7F348}"/>
    <dgm:cxn modelId="{B12CEA2B-6334-4D40-BDB5-FAC888658397}" type="presParOf" srcId="{9CB038ED-3A36-754A-8726-7115A9798D9F}" destId="{791EAD40-A10E-2C44-88BB-E254D1FEED2A}" srcOrd="0" destOrd="0" presId="urn:microsoft.com/office/officeart/2005/8/layout/default"/>
    <dgm:cxn modelId="{EC02AFC4-2AC0-5B4E-8A36-A6AF238B71F9}" type="presParOf" srcId="{9CB038ED-3A36-754A-8726-7115A9798D9F}" destId="{08B34DEE-75D2-7047-8F76-0202887FE396}" srcOrd="1" destOrd="0" presId="urn:microsoft.com/office/officeart/2005/8/layout/default"/>
    <dgm:cxn modelId="{26D4B414-95EB-D440-B12D-9D97C0B59013}" type="presParOf" srcId="{9CB038ED-3A36-754A-8726-7115A9798D9F}" destId="{5DF36080-AA5F-044B-9B2D-18470035B1FB}" srcOrd="2" destOrd="0" presId="urn:microsoft.com/office/officeart/2005/8/layout/default"/>
    <dgm:cxn modelId="{A29377B6-301C-AB43-84FE-37803A747EAC}" type="presParOf" srcId="{9CB038ED-3A36-754A-8726-7115A9798D9F}" destId="{6963F5FC-04A1-6A43-B31E-10B7B12BF0DE}" srcOrd="3" destOrd="0" presId="urn:microsoft.com/office/officeart/2005/8/layout/default"/>
    <dgm:cxn modelId="{6D59BA24-0C86-AA44-8C1A-8F34235D1DCC}" type="presParOf" srcId="{9CB038ED-3A36-754A-8726-7115A9798D9F}" destId="{73313321-B089-6142-89C3-6254719B2389}" srcOrd="4" destOrd="0" presId="urn:microsoft.com/office/officeart/2005/8/layout/default"/>
    <dgm:cxn modelId="{4911F024-468A-8B4D-A41C-F8BCC13E6CB7}" type="presParOf" srcId="{9CB038ED-3A36-754A-8726-7115A9798D9F}" destId="{60A9DBD8-E73E-FC44-B7B3-C40A7E9D9A77}" srcOrd="5" destOrd="0" presId="urn:microsoft.com/office/officeart/2005/8/layout/default"/>
    <dgm:cxn modelId="{3CDAFCD7-783B-E54D-AB72-50BC54D14C78}" type="presParOf" srcId="{9CB038ED-3A36-754A-8726-7115A9798D9F}" destId="{EF08E376-4E26-284A-B04A-2272E2B37BE4}" srcOrd="6" destOrd="0" presId="urn:microsoft.com/office/officeart/2005/8/layout/default"/>
    <dgm:cxn modelId="{46B4496F-C613-5843-9286-30423178D958}" type="presParOf" srcId="{9CB038ED-3A36-754A-8726-7115A9798D9F}" destId="{ACCFA2FA-3F6D-C647-A96E-5BBE8D7E70AD}" srcOrd="7" destOrd="0" presId="urn:microsoft.com/office/officeart/2005/8/layout/default"/>
    <dgm:cxn modelId="{4C162F1D-4E9E-764D-93E3-FC3BCCC637B5}" type="presParOf" srcId="{9CB038ED-3A36-754A-8726-7115A9798D9F}" destId="{6716D9F6-4AA6-A540-8569-2BA0DEE70F42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1EAD40-A10E-2C44-88BB-E254D1FEED2A}">
      <dsp:nvSpPr>
        <dsp:cNvPr id="0" name=""/>
        <dsp:cNvSpPr/>
      </dsp:nvSpPr>
      <dsp:spPr>
        <a:xfrm>
          <a:off x="0" y="210549"/>
          <a:ext cx="3520454" cy="2112273"/>
        </a:xfrm>
        <a:prstGeom prst="rect">
          <a:avLst/>
        </a:prstGeom>
        <a:solidFill>
          <a:srgbClr val="C0504D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Privacy</a:t>
          </a:r>
        </a:p>
      </dsp:txBody>
      <dsp:txXfrm>
        <a:off x="0" y="210549"/>
        <a:ext cx="3520454" cy="2112273"/>
      </dsp:txXfrm>
    </dsp:sp>
    <dsp:sp modelId="{5DF36080-AA5F-044B-9B2D-18470035B1FB}">
      <dsp:nvSpPr>
        <dsp:cNvPr id="0" name=""/>
        <dsp:cNvSpPr/>
      </dsp:nvSpPr>
      <dsp:spPr>
        <a:xfrm>
          <a:off x="3872500" y="210549"/>
          <a:ext cx="3520454" cy="2112273"/>
        </a:xfrm>
        <a:prstGeom prst="rect">
          <a:avLst/>
        </a:prstGeom>
        <a:solidFill>
          <a:srgbClr val="C0504D">
            <a:hueOff val="1170380"/>
            <a:satOff val="-1460"/>
            <a:lumOff val="34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Data Ownership</a:t>
          </a:r>
        </a:p>
      </dsp:txBody>
      <dsp:txXfrm>
        <a:off x="3872500" y="210549"/>
        <a:ext cx="3520454" cy="2112273"/>
      </dsp:txXfrm>
    </dsp:sp>
    <dsp:sp modelId="{73313321-B089-6142-89C3-6254719B2389}">
      <dsp:nvSpPr>
        <dsp:cNvPr id="0" name=""/>
        <dsp:cNvSpPr/>
      </dsp:nvSpPr>
      <dsp:spPr>
        <a:xfrm>
          <a:off x="7745001" y="210549"/>
          <a:ext cx="3520454" cy="2112273"/>
        </a:xfrm>
        <a:prstGeom prst="rect">
          <a:avLst/>
        </a:prstGeom>
        <a:solidFill>
          <a:srgbClr val="C0504D">
            <a:hueOff val="2340759"/>
            <a:satOff val="-2919"/>
            <a:lumOff val="686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Bias, Equity, &amp; Fairness</a:t>
          </a:r>
        </a:p>
      </dsp:txBody>
      <dsp:txXfrm>
        <a:off x="7745001" y="210549"/>
        <a:ext cx="3520454" cy="2112273"/>
      </dsp:txXfrm>
    </dsp:sp>
    <dsp:sp modelId="{EF08E376-4E26-284A-B04A-2272E2B37BE4}">
      <dsp:nvSpPr>
        <dsp:cNvPr id="0" name=""/>
        <dsp:cNvSpPr/>
      </dsp:nvSpPr>
      <dsp:spPr>
        <a:xfrm>
          <a:off x="1936250" y="2674867"/>
          <a:ext cx="3520454" cy="2112273"/>
        </a:xfrm>
        <a:prstGeom prst="rect">
          <a:avLst/>
        </a:prstGeom>
        <a:solidFill>
          <a:srgbClr val="C0504D">
            <a:hueOff val="3511139"/>
            <a:satOff val="-4379"/>
            <a:lumOff val="103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Transparency</a:t>
          </a:r>
        </a:p>
      </dsp:txBody>
      <dsp:txXfrm>
        <a:off x="1936250" y="2674867"/>
        <a:ext cx="3520454" cy="2112273"/>
      </dsp:txXfrm>
    </dsp:sp>
    <dsp:sp modelId="{6716D9F6-4AA6-A540-8569-2BA0DEE70F42}">
      <dsp:nvSpPr>
        <dsp:cNvPr id="0" name=""/>
        <dsp:cNvSpPr/>
      </dsp:nvSpPr>
      <dsp:spPr>
        <a:xfrm>
          <a:off x="5808750" y="2674867"/>
          <a:ext cx="3520454" cy="2112273"/>
        </a:xfrm>
        <a:prstGeom prst="rect">
          <a:avLst/>
        </a:prstGeom>
        <a:solidFill>
          <a:srgbClr val="C0504D">
            <a:hueOff val="4681519"/>
            <a:satOff val="-5839"/>
            <a:lumOff val="1373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Trustworthiness and Accountability</a:t>
          </a:r>
        </a:p>
      </dsp:txBody>
      <dsp:txXfrm>
        <a:off x="5808750" y="2674867"/>
        <a:ext cx="3520454" cy="2112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9" name="Google Shape;3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0" name="Google Shape;14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4" name="Google Shape;17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6" name="Google Shape;206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8064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50257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42311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67849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81535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1038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5b0c8fd486_0_9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5b0c8fd486_0_9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572836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74c861a4ed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74c861a4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74c861a4ed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74c861a4e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924474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c861a4e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g74c861a4e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6076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6cb360dd4a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6cb360dd4a_1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Jane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291960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71c82016f7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g71c82016f7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0CBC395-CF3C-A24F-8682-006CE1DBC2D7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328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5345A-183C-D640-A7B1-DB2A1F14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E1426-CD8F-2540-AB38-13A556AA0F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3AE03-A0BC-E54B-B48C-923DE050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50980F-E099-AC44-91EA-1600DDE6D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2E6B3-70B5-7D41-AF40-E3E6ACC1B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372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2182E-D829-004A-8DDB-A207851F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F59D7-99B5-FD45-B153-609B8084F8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2E79BA-3AB1-D74D-A963-2495D08543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BAB19A-E734-7D4E-A522-A21A80F3F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73E82-D098-2946-9E65-7DE365BB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DCEA2-65E0-5148-B46F-7D82E217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89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DDEC9-BDC3-1B41-BE53-6B8722526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19BAFA-3E26-D545-BE8F-DB2B0A98EF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CF83C-3933-1041-97EA-AD73497B8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61C2E4-519A-9849-8C30-EAF28CD56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0899B-9668-FE41-8B0E-F2570752D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8CFDC9-950D-2047-BE94-65721E7D2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A6A8DB-7CA1-0D4D-BC08-EA45924E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990BB9-4CD5-0547-86CB-E0E74C289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1874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053D-B8F2-1140-B298-17E31F2DD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35E245-6B86-9942-883C-9BD518B20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136BF-EB6D-6941-8256-EEC57AB20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A5500-1EC7-BC4A-A52E-16CA896C4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2369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04F34D-E8A2-9547-956E-825343F2C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4B9EE-62CF-0E40-9F92-C938C9AED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959C1-9D7C-5B40-A9C8-25D17BF1F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26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FE4F3-84F3-3E43-92E2-4627063B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E1F08-8CC0-A247-AA67-18EE368B2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CA6C9-21E4-D34F-9CA4-E37F5322AB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0D60D-3A94-0548-B4EA-93D133BF1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C02D5-B0B7-ED41-96A9-0D226FBAF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87C2-50ED-6E43-B73B-9CCD06088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048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63092-BED0-6949-8F82-C7C2C554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CB18E8-0155-5944-82BA-20A29A45A1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DCDC9-5DCD-4D46-BA5D-CEB71D43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277B-759F-6A4A-8C3B-9007D64AA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BAB2-CBEE-464A-B4AA-A27D10954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3BB92-B746-2E47-A18B-7676D0A3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22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74D1F-630D-9847-AA0A-1B400867F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C049E-0ECE-FD44-84D9-A0B23DD0C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FCB44-DA7A-E44C-B91A-00A49F4FE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2ECBD6-7AD5-CE47-955D-5944618DE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31107-8B0D-7A42-AF19-57DC52ABB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2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003A2-2323-3444-94BD-F4A1FB4607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D92BF3-6197-1541-93E5-DD4283A9F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2B0F1-3F63-E64C-9AFA-796F39F3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98260-523F-6B46-B5DF-168BFC301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884-284B-5041-B49D-377865FC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79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0655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4" name="Google Shape;24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0"/>
          <p:cNvSpPr txBox="1">
            <a:spLocks noGrp="1"/>
          </p:cNvSpPr>
          <p:nvPr>
            <p:ph type="body" idx="1"/>
          </p:nvPr>
        </p:nvSpPr>
        <p:spPr>
          <a:xfrm>
            <a:off x="297706" y="1353806"/>
            <a:ext cx="11666363" cy="4954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34" name="Google Shape;34;p40"/>
          <p:cNvSpPr/>
          <p:nvPr/>
        </p:nvSpPr>
        <p:spPr>
          <a:xfrm>
            <a:off x="0" y="6434064"/>
            <a:ext cx="12192000" cy="423936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67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								@rayidghani				</a:t>
            </a: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0"/>
          <p:cNvSpPr/>
          <p:nvPr/>
        </p:nvSpPr>
        <p:spPr>
          <a:xfrm>
            <a:off x="0" y="1"/>
            <a:ext cx="12192000" cy="1206639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40000" dist="23000" dir="5400000" rotWithShape="0">
              <a:srgbClr val="000000">
                <a:alpha val="34901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40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4778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AAFE0-E5BE-7646-87FF-AE2D826C6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8A5BC2-44DE-194A-98A4-2B512B7D5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E5134-43B7-B142-957A-17825724A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AE57E-7903-D140-A3BA-816F24562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0F8CE-5F86-D149-9023-23560038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6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97606-7675-F949-9617-DC22A90F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96E357-0F39-F749-931F-7218F9E40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17D2A-D459-A149-9848-F04FE0FB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0DB7AD-10B3-5A4A-8CA6-EFE036A3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58A0-361E-8B42-9D39-3E1D1BAB8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92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19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1.xml"/><Relationship Id="rId9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C45931-5D2D-8A43-854E-8F38155A6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AB368-F8CC-2B4F-9E54-B98885575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B3C35F-2B0D-8047-9AF1-D109DA22F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42B79-8861-BC41-8C11-7D76094F6B8E}" type="datetimeFigureOut">
              <a:rPr lang="en-US" smtClean="0"/>
              <a:t>12/6/22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528A0-CA12-AC4D-B7F2-56A6AF29C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092DB-D29E-0340-9304-2F173DC21F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CD438-2EDB-F94F-96F0-6B4EC24BC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0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anvas.cmu.edu/courses/31334/assignments/515888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drc.org/sites/default/files/RDD%20Guide_Full%20rev%202016_0.pdf" TargetMode="Externa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lincalc.com/stats/samplesize.aspx" TargetMode="Externa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ssg/hitchhikers-guide/tree/master/sources/curriculum/3_modeling_and_machine_learning/quantitative-social-scienc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itpress.mit.edu/books/elements-causal-inference" TargetMode="External"/><Relationship Id="rId4" Type="http://schemas.openxmlformats.org/officeDocument/2006/relationships/hyperlink" Target="https://ftp.cs.ucla.edu/pub/stat_ser/r481.pdf" TargetMode="Externa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Class Wrap-Up,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Causal Inference, and ML Experiments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42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Rayid Ghani and Kit Rodolfa</a:t>
            </a:r>
            <a:endParaRPr sz="2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" name="Google Shape;4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765B02-360A-1F41-913A-E71E5612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Analytical Formulation Examples</a:t>
            </a:r>
          </a:p>
        </p:txBody>
      </p:sp>
      <p:sp>
        <p:nvSpPr>
          <p:cNvPr id="4" name="Google Shape;173;p42">
            <a:extLst>
              <a:ext uri="{FF2B5EF4-FFF2-40B4-BE49-F238E27FC236}">
                <a16:creationId xmlns:a16="http://schemas.microsoft.com/office/drawing/2014/main" id="{14B1256E-D155-A94C-946A-73C5698C162F}"/>
              </a:ext>
            </a:extLst>
          </p:cNvPr>
          <p:cNvSpPr/>
          <p:nvPr/>
        </p:nvSpPr>
        <p:spPr>
          <a:xfrm>
            <a:off x="1688840" y="2398130"/>
            <a:ext cx="2343000" cy="3153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75;p42">
            <a:extLst>
              <a:ext uri="{FF2B5EF4-FFF2-40B4-BE49-F238E27FC236}">
                <a16:creationId xmlns:a16="http://schemas.microsoft.com/office/drawing/2014/main" id="{3DB02F29-727A-394F-827F-060277C7B4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20940" y="2306905"/>
            <a:ext cx="63984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On the first of every month</a:t>
            </a:r>
            <a:r>
              <a:rPr lang="en" sz="2200"/>
              <a:t>, for </a:t>
            </a:r>
            <a:r>
              <a:rPr lang="en" sz="2200">
                <a:solidFill>
                  <a:srgbClr val="0000FF"/>
                </a:solidFill>
              </a:rPr>
              <a:t>all the individuals who have been released from Johnson County Jail during the past 2 years and have demonstrated mental health needs</a:t>
            </a:r>
            <a:r>
              <a:rPr lang="en" sz="2200"/>
              <a:t>, can we identify the </a:t>
            </a:r>
            <a:r>
              <a:rPr lang="en" sz="2200">
                <a:solidFill>
                  <a:srgbClr val="FF00FF"/>
                </a:solidFill>
              </a:rPr>
              <a:t>200 highest risk individuals</a:t>
            </a:r>
            <a:r>
              <a:rPr lang="en" sz="2200"/>
              <a:t> who are </a:t>
            </a:r>
            <a:r>
              <a:rPr lang="en" sz="2200">
                <a:solidFill>
                  <a:srgbClr val="38761D"/>
                </a:solidFill>
              </a:rPr>
              <a:t>likely to return to jail in the next 6 months </a:t>
            </a:r>
            <a:r>
              <a:rPr lang="en" sz="2200">
                <a:solidFill>
                  <a:srgbClr val="B45F06"/>
                </a:solidFill>
              </a:rPr>
              <a:t>to prioritize for proactive mental health interventions</a:t>
            </a:r>
            <a:r>
              <a:rPr lang="en" sz="2200"/>
              <a:t>?</a:t>
            </a:r>
            <a:endParaRPr sz="2200"/>
          </a:p>
        </p:txBody>
      </p:sp>
      <p:sp>
        <p:nvSpPr>
          <p:cNvPr id="6" name="Google Shape;176;p42">
            <a:extLst>
              <a:ext uri="{FF2B5EF4-FFF2-40B4-BE49-F238E27FC236}">
                <a16:creationId xmlns:a16="http://schemas.microsoft.com/office/drawing/2014/main" id="{96C50709-9A9E-324E-8E39-7DE46030D63F}"/>
              </a:ext>
            </a:extLst>
          </p:cNvPr>
          <p:cNvSpPr txBox="1"/>
          <p:nvPr/>
        </p:nvSpPr>
        <p:spPr>
          <a:xfrm>
            <a:off x="1732190" y="23981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How often is the recommendation/decision being made?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7" name="Google Shape;177;p42">
            <a:extLst>
              <a:ext uri="{FF2B5EF4-FFF2-40B4-BE49-F238E27FC236}">
                <a16:creationId xmlns:a16="http://schemas.microsoft.com/office/drawing/2014/main" id="{D58617F3-981C-F344-866D-8BB5BAA60B03}"/>
              </a:ext>
            </a:extLst>
          </p:cNvPr>
          <p:cNvSpPr txBox="1"/>
          <p:nvPr/>
        </p:nvSpPr>
        <p:spPr>
          <a:xfrm>
            <a:off x="1736040" y="327528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Who/what is included in the cohort?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8" name="Google Shape;178;p42">
            <a:extLst>
              <a:ext uri="{FF2B5EF4-FFF2-40B4-BE49-F238E27FC236}">
                <a16:creationId xmlns:a16="http://schemas.microsoft.com/office/drawing/2014/main" id="{C08439B6-F437-E346-AB04-4CB62D828B18}"/>
              </a:ext>
            </a:extLst>
          </p:cNvPr>
          <p:cNvSpPr txBox="1"/>
          <p:nvPr/>
        </p:nvSpPr>
        <p:spPr>
          <a:xfrm>
            <a:off x="1736040" y="3923830"/>
            <a:ext cx="2256300" cy="59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FF"/>
                </a:solidFill>
              </a:rPr>
              <a:t>What is the output?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9" name="Google Shape;179;p42">
            <a:extLst>
              <a:ext uri="{FF2B5EF4-FFF2-40B4-BE49-F238E27FC236}">
                <a16:creationId xmlns:a16="http://schemas.microsoft.com/office/drawing/2014/main" id="{879C4375-7810-EC44-9BE6-A9A6D6D223F2}"/>
              </a:ext>
            </a:extLst>
          </p:cNvPr>
          <p:cNvSpPr txBox="1"/>
          <p:nvPr/>
        </p:nvSpPr>
        <p:spPr>
          <a:xfrm>
            <a:off x="1732190" y="4444630"/>
            <a:ext cx="2256300" cy="11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274E13"/>
                </a:solidFill>
              </a:rPr>
              <a:t>What outcome are you predicting/estimating?</a:t>
            </a: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274E13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45F06"/>
                </a:solidFill>
              </a:rPr>
              <a:t>For what purpose?</a:t>
            </a:r>
            <a:endParaRPr>
              <a:solidFill>
                <a:srgbClr val="274E1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1715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F0CF04-B42B-C044-ACCB-6C665E5B57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Sense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do today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they could do today easily (without any or very simple ML involved)</a:t>
            </a:r>
            <a:br>
              <a:rPr lang="en-US" dirty="0"/>
            </a:br>
            <a:endParaRPr lang="en-US" dirty="0"/>
          </a:p>
          <a:p>
            <a:r>
              <a:rPr lang="en-US" dirty="0"/>
              <a:t>Prior/Base Rate</a:t>
            </a:r>
          </a:p>
          <a:p>
            <a:pPr lvl="1"/>
            <a:r>
              <a:rPr lang="en-US" dirty="0"/>
              <a:t>What expected value would you get if you just choose at random (based on the data distribution)?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049B21-A440-624B-941A-2CE526530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Baseline Options</a:t>
            </a:r>
          </a:p>
        </p:txBody>
      </p:sp>
    </p:spTree>
    <p:extLst>
      <p:ext uri="{BB962C8B-B14F-4D97-AF65-F5344CB8AC3E}">
        <p14:creationId xmlns:p14="http://schemas.microsoft.com/office/powerpoint/2010/main" val="225707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400B3-6753-994F-884E-259FF72C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 Validation Pairs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23CB5-A986-524E-B988-2572CA609728}"/>
              </a:ext>
            </a:extLst>
          </p:cNvPr>
          <p:cNvGraphicFramePr>
            <a:graphicFrameLocks noGrp="1"/>
          </p:cNvGraphicFramePr>
          <p:nvPr/>
        </p:nvGraphicFramePr>
        <p:xfrm>
          <a:off x="279699" y="1226519"/>
          <a:ext cx="10843710" cy="3558060"/>
        </p:xfrm>
        <a:graphic>
          <a:graphicData uri="http://schemas.openxmlformats.org/drawingml/2006/table">
            <a:tbl>
              <a:tblPr/>
              <a:tblGrid>
                <a:gridCol w="980624">
                  <a:extLst>
                    <a:ext uri="{9D8B030D-6E8A-4147-A177-3AD203B41FA5}">
                      <a16:colId xmlns:a16="http://schemas.microsoft.com/office/drawing/2014/main" val="1169677143"/>
                    </a:ext>
                  </a:extLst>
                </a:gridCol>
                <a:gridCol w="1236439">
                  <a:extLst>
                    <a:ext uri="{9D8B030D-6E8A-4147-A177-3AD203B41FA5}">
                      <a16:colId xmlns:a16="http://schemas.microsoft.com/office/drawing/2014/main" val="1992358054"/>
                    </a:ext>
                  </a:extLst>
                </a:gridCol>
                <a:gridCol w="1321710">
                  <a:extLst>
                    <a:ext uri="{9D8B030D-6E8A-4147-A177-3AD203B41FA5}">
                      <a16:colId xmlns:a16="http://schemas.microsoft.com/office/drawing/2014/main" val="2155224152"/>
                    </a:ext>
                  </a:extLst>
                </a:gridCol>
                <a:gridCol w="1307498">
                  <a:extLst>
                    <a:ext uri="{9D8B030D-6E8A-4147-A177-3AD203B41FA5}">
                      <a16:colId xmlns:a16="http://schemas.microsoft.com/office/drawing/2014/main" val="2488083655"/>
                    </a:ext>
                  </a:extLst>
                </a:gridCol>
                <a:gridCol w="1165379">
                  <a:extLst>
                    <a:ext uri="{9D8B030D-6E8A-4147-A177-3AD203B41FA5}">
                      <a16:colId xmlns:a16="http://schemas.microsoft.com/office/drawing/2014/main" val="347953069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238365888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701120334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3497687737"/>
                    </a:ext>
                  </a:extLst>
                </a:gridCol>
                <a:gridCol w="1208015">
                  <a:extLst>
                    <a:ext uri="{9D8B030D-6E8A-4147-A177-3AD203B41FA5}">
                      <a16:colId xmlns:a16="http://schemas.microsoft.com/office/drawing/2014/main" val="4087941343"/>
                    </a:ext>
                  </a:extLst>
                </a:gridCol>
              </a:tblGrid>
              <a:tr h="580500"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Validation Set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2516673"/>
                  </a:ext>
                </a:extLst>
              </a:tr>
              <a:tr h="10476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Train-Validation Pair ID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Earliest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Latest project submission date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 dirty="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rows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Start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 date for labels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4230078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1 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9315643"/>
                  </a:ext>
                </a:extLst>
              </a:tr>
              <a:tr h="5724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5035906"/>
                  </a:ext>
                </a:extLst>
              </a:tr>
              <a:tr h="658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 (most recent)</a:t>
                      </a:r>
                      <a:endParaRPr lang="en-US" sz="2800">
                        <a:effectLst/>
                      </a:endParaRP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2800" dirty="0">
                          <a:effectLst/>
                        </a:rPr>
                        <a:t> </a:t>
                      </a:r>
                    </a:p>
                  </a:txBody>
                  <a:tcPr marL="95250" marR="95250" marT="95250" marB="95250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47654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3A8FBED-85E3-6543-8C9B-3BCDC1DC1B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057" y="1334098"/>
            <a:ext cx="16688560" cy="6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Google Shape;75;p16">
            <a:extLst>
              <a:ext uri="{FF2B5EF4-FFF2-40B4-BE49-F238E27FC236}">
                <a16:creationId xmlns:a16="http://schemas.microsoft.com/office/drawing/2014/main" id="{88022FE4-43BB-F446-8B27-9386A69F8BEF}"/>
              </a:ext>
            </a:extLst>
          </p:cNvPr>
          <p:cNvSpPr/>
          <p:nvPr/>
        </p:nvSpPr>
        <p:spPr>
          <a:xfrm>
            <a:off x="26166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Training Examples</a:t>
            </a:r>
            <a:endParaRPr dirty="0"/>
          </a:p>
        </p:txBody>
      </p:sp>
      <p:sp>
        <p:nvSpPr>
          <p:cNvPr id="9" name="Google Shape;76;p16">
            <a:extLst>
              <a:ext uri="{FF2B5EF4-FFF2-40B4-BE49-F238E27FC236}">
                <a16:creationId xmlns:a16="http://schemas.microsoft.com/office/drawing/2014/main" id="{1CC13113-308F-0D49-A54C-F1B7D29843CB}"/>
              </a:ext>
            </a:extLst>
          </p:cNvPr>
          <p:cNvSpPr/>
          <p:nvPr/>
        </p:nvSpPr>
        <p:spPr>
          <a:xfrm>
            <a:off x="5279753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0" name="Google Shape;77;p16">
            <a:extLst>
              <a:ext uri="{FF2B5EF4-FFF2-40B4-BE49-F238E27FC236}">
                <a16:creationId xmlns:a16="http://schemas.microsoft.com/office/drawing/2014/main" id="{74B63F31-AE4A-0947-8507-1D23D6B07216}"/>
              </a:ext>
            </a:extLst>
          </p:cNvPr>
          <p:cNvSpPr/>
          <p:nvPr/>
        </p:nvSpPr>
        <p:spPr>
          <a:xfrm>
            <a:off x="5867753" y="4956475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1" name="Google Shape;78;p16">
            <a:extLst>
              <a:ext uri="{FF2B5EF4-FFF2-40B4-BE49-F238E27FC236}">
                <a16:creationId xmlns:a16="http://schemas.microsoft.com/office/drawing/2014/main" id="{B0E0B54D-C539-714F-A207-E2E53766956C}"/>
              </a:ext>
            </a:extLst>
          </p:cNvPr>
          <p:cNvSpPr/>
          <p:nvPr/>
        </p:nvSpPr>
        <p:spPr>
          <a:xfrm>
            <a:off x="8384428" y="4956475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2" name="Google Shape;79;p16">
            <a:extLst>
              <a:ext uri="{FF2B5EF4-FFF2-40B4-BE49-F238E27FC236}">
                <a16:creationId xmlns:a16="http://schemas.microsoft.com/office/drawing/2014/main" id="{FA1B9212-0C05-C34C-B9A0-7C260DAEEC4D}"/>
              </a:ext>
            </a:extLst>
          </p:cNvPr>
          <p:cNvSpPr/>
          <p:nvPr/>
        </p:nvSpPr>
        <p:spPr>
          <a:xfrm>
            <a:off x="28262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Training Examples</a:t>
            </a:r>
            <a:endParaRPr/>
          </a:p>
        </p:txBody>
      </p:sp>
      <p:sp>
        <p:nvSpPr>
          <p:cNvPr id="13" name="Google Shape;80;p16">
            <a:extLst>
              <a:ext uri="{FF2B5EF4-FFF2-40B4-BE49-F238E27FC236}">
                <a16:creationId xmlns:a16="http://schemas.microsoft.com/office/drawing/2014/main" id="{1FCFB2E6-799F-2642-8B0D-82FE69AF405C}"/>
              </a:ext>
            </a:extLst>
          </p:cNvPr>
          <p:cNvSpPr/>
          <p:nvPr/>
        </p:nvSpPr>
        <p:spPr>
          <a:xfrm>
            <a:off x="5489303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4" name="Google Shape;81;p16">
            <a:extLst>
              <a:ext uri="{FF2B5EF4-FFF2-40B4-BE49-F238E27FC236}">
                <a16:creationId xmlns:a16="http://schemas.microsoft.com/office/drawing/2014/main" id="{23524599-0A97-2941-A8B2-33CCFF497383}"/>
              </a:ext>
            </a:extLst>
          </p:cNvPr>
          <p:cNvSpPr/>
          <p:nvPr/>
        </p:nvSpPr>
        <p:spPr>
          <a:xfrm>
            <a:off x="6077303" y="5664650"/>
            <a:ext cx="2723700" cy="518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Validation Examples</a:t>
            </a:r>
            <a:endParaRPr/>
          </a:p>
        </p:txBody>
      </p:sp>
      <p:sp>
        <p:nvSpPr>
          <p:cNvPr id="15" name="Google Shape;82;p16">
            <a:extLst>
              <a:ext uri="{FF2B5EF4-FFF2-40B4-BE49-F238E27FC236}">
                <a16:creationId xmlns:a16="http://schemas.microsoft.com/office/drawing/2014/main" id="{DC3E6061-FCD2-2B4E-8D49-44222CC2D6F0}"/>
              </a:ext>
            </a:extLst>
          </p:cNvPr>
          <p:cNvSpPr/>
          <p:nvPr/>
        </p:nvSpPr>
        <p:spPr>
          <a:xfrm>
            <a:off x="8593978" y="5664650"/>
            <a:ext cx="664200" cy="518400"/>
          </a:xfrm>
          <a:prstGeom prst="rect">
            <a:avLst/>
          </a:prstGeom>
          <a:solidFill>
            <a:srgbClr val="D9EAD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Label Buffer</a:t>
            </a:r>
            <a:endParaRPr/>
          </a:p>
        </p:txBody>
      </p:sp>
      <p:sp>
        <p:nvSpPr>
          <p:cNvPr id="16" name="Google Shape;83;p16">
            <a:extLst>
              <a:ext uri="{FF2B5EF4-FFF2-40B4-BE49-F238E27FC236}">
                <a16:creationId xmlns:a16="http://schemas.microsoft.com/office/drawing/2014/main" id="{3E5A93A3-DDC4-A142-86E1-4EED81ECBB34}"/>
              </a:ext>
            </a:extLst>
          </p:cNvPr>
          <p:cNvSpPr txBox="1"/>
          <p:nvPr/>
        </p:nvSpPr>
        <p:spPr>
          <a:xfrm>
            <a:off x="176178" y="4984825"/>
            <a:ext cx="23350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1</a:t>
            </a:r>
            <a:endParaRPr sz="3200" dirty="0"/>
          </a:p>
        </p:txBody>
      </p:sp>
      <p:sp>
        <p:nvSpPr>
          <p:cNvPr id="17" name="Google Shape;84;p16">
            <a:extLst>
              <a:ext uri="{FF2B5EF4-FFF2-40B4-BE49-F238E27FC236}">
                <a16:creationId xmlns:a16="http://schemas.microsoft.com/office/drawing/2014/main" id="{E9289A33-C4D3-8549-9067-B9295D5724D3}"/>
              </a:ext>
            </a:extLst>
          </p:cNvPr>
          <p:cNvSpPr txBox="1"/>
          <p:nvPr/>
        </p:nvSpPr>
        <p:spPr>
          <a:xfrm>
            <a:off x="176178" y="5693000"/>
            <a:ext cx="246805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Train-Validation Pair 2</a:t>
            </a:r>
            <a:endParaRPr sz="3200" dirty="0"/>
          </a:p>
        </p:txBody>
      </p:sp>
      <p:cxnSp>
        <p:nvCxnSpPr>
          <p:cNvPr id="18" name="Google Shape;85;p16">
            <a:extLst>
              <a:ext uri="{FF2B5EF4-FFF2-40B4-BE49-F238E27FC236}">
                <a16:creationId xmlns:a16="http://schemas.microsoft.com/office/drawing/2014/main" id="{2567FE36-C42B-6540-92E4-C7DBA5213BA9}"/>
              </a:ext>
            </a:extLst>
          </p:cNvPr>
          <p:cNvCxnSpPr>
            <a:cxnSpLocks/>
          </p:cNvCxnSpPr>
          <p:nvPr/>
        </p:nvCxnSpPr>
        <p:spPr>
          <a:xfrm flipH="1" flipV="1">
            <a:off x="2334409" y="3302598"/>
            <a:ext cx="291179" cy="163077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86;p16">
            <a:extLst>
              <a:ext uri="{FF2B5EF4-FFF2-40B4-BE49-F238E27FC236}">
                <a16:creationId xmlns:a16="http://schemas.microsoft.com/office/drawing/2014/main" id="{128B2764-2EF0-AB47-82DF-3CC4C0AD7B0F}"/>
              </a:ext>
            </a:extLst>
          </p:cNvPr>
          <p:cNvCxnSpPr>
            <a:cxnSpLocks/>
          </p:cNvCxnSpPr>
          <p:nvPr/>
        </p:nvCxnSpPr>
        <p:spPr>
          <a:xfrm flipH="1" flipV="1">
            <a:off x="3313355" y="3239225"/>
            <a:ext cx="1966398" cy="1708912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0" name="Google Shape;87;p16">
            <a:extLst>
              <a:ext uri="{FF2B5EF4-FFF2-40B4-BE49-F238E27FC236}">
                <a16:creationId xmlns:a16="http://schemas.microsoft.com/office/drawing/2014/main" id="{7B00B6AE-0774-A04C-BD90-AA5163A87411}"/>
              </a:ext>
            </a:extLst>
          </p:cNvPr>
          <p:cNvCxnSpPr>
            <a:cxnSpLocks/>
          </p:cNvCxnSpPr>
          <p:nvPr/>
        </p:nvCxnSpPr>
        <p:spPr>
          <a:xfrm flipV="1">
            <a:off x="2655228" y="3239224"/>
            <a:ext cx="1738624" cy="170897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" name="Google Shape;88;p16">
            <a:extLst>
              <a:ext uri="{FF2B5EF4-FFF2-40B4-BE49-F238E27FC236}">
                <a16:creationId xmlns:a16="http://schemas.microsoft.com/office/drawing/2014/main" id="{C47765E1-A98E-1B4F-8F44-E2C687798D34}"/>
              </a:ext>
            </a:extLst>
          </p:cNvPr>
          <p:cNvCxnSpPr>
            <a:cxnSpLocks/>
          </p:cNvCxnSpPr>
          <p:nvPr/>
        </p:nvCxnSpPr>
        <p:spPr>
          <a:xfrm flipH="1" flipV="1">
            <a:off x="5489303" y="3239162"/>
            <a:ext cx="378450" cy="17173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" name="Google Shape;85;p16">
            <a:extLst>
              <a:ext uri="{FF2B5EF4-FFF2-40B4-BE49-F238E27FC236}">
                <a16:creationId xmlns:a16="http://schemas.microsoft.com/office/drawing/2014/main" id="{02C7722C-A353-154E-9BC4-296A2BF0FD96}"/>
              </a:ext>
            </a:extLst>
          </p:cNvPr>
          <p:cNvCxnSpPr>
            <a:cxnSpLocks/>
          </p:cNvCxnSpPr>
          <p:nvPr/>
        </p:nvCxnSpPr>
        <p:spPr>
          <a:xfrm flipV="1">
            <a:off x="5897143" y="3228203"/>
            <a:ext cx="893435" cy="170516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1" name="Google Shape;86;p16">
            <a:extLst>
              <a:ext uri="{FF2B5EF4-FFF2-40B4-BE49-F238E27FC236}">
                <a16:creationId xmlns:a16="http://schemas.microsoft.com/office/drawing/2014/main" id="{491297DD-0D6D-D94F-80F4-D4CB875DFD89}"/>
              </a:ext>
            </a:extLst>
          </p:cNvPr>
          <p:cNvCxnSpPr>
            <a:cxnSpLocks/>
          </p:cNvCxnSpPr>
          <p:nvPr/>
        </p:nvCxnSpPr>
        <p:spPr>
          <a:xfrm flipV="1">
            <a:off x="5867753" y="3230949"/>
            <a:ext cx="3297762" cy="172552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2" name="Google Shape;87;p16">
            <a:extLst>
              <a:ext uri="{FF2B5EF4-FFF2-40B4-BE49-F238E27FC236}">
                <a16:creationId xmlns:a16="http://schemas.microsoft.com/office/drawing/2014/main" id="{E28D42CD-1164-364E-A37D-76E6A7DC0BCE}"/>
              </a:ext>
            </a:extLst>
          </p:cNvPr>
          <p:cNvCxnSpPr>
            <a:cxnSpLocks/>
          </p:cNvCxnSpPr>
          <p:nvPr/>
        </p:nvCxnSpPr>
        <p:spPr>
          <a:xfrm flipH="1" flipV="1">
            <a:off x="7653624" y="3239224"/>
            <a:ext cx="713197" cy="170891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3" name="Google Shape;88;p16">
            <a:extLst>
              <a:ext uri="{FF2B5EF4-FFF2-40B4-BE49-F238E27FC236}">
                <a16:creationId xmlns:a16="http://schemas.microsoft.com/office/drawing/2014/main" id="{B477AA2D-D7A8-0546-AE76-40F633252E5C}"/>
              </a:ext>
            </a:extLst>
          </p:cNvPr>
          <p:cNvCxnSpPr>
            <a:cxnSpLocks/>
          </p:cNvCxnSpPr>
          <p:nvPr/>
        </p:nvCxnSpPr>
        <p:spPr>
          <a:xfrm flipV="1">
            <a:off x="9048629" y="3239162"/>
            <a:ext cx="1224924" cy="169420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281409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8428E4-0EAE-234B-A4AF-254F2F28E48C}"/>
              </a:ext>
            </a:extLst>
          </p:cNvPr>
          <p:cNvSpPr txBox="1"/>
          <p:nvPr/>
        </p:nvSpPr>
        <p:spPr>
          <a:xfrm>
            <a:off x="432692" y="5997109"/>
            <a:ext cx="1078793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2400" dirty="0"/>
              <a:t>How to create a metric that makes sense for your problem and describing these metrics to non-ML people in their own terms</a:t>
            </a: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 – Policy Menu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Generation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Categorical to Binary (Dummies)</a:t>
            </a:r>
          </a:p>
          <a:p>
            <a:r>
              <a:rPr lang="en-US" dirty="0"/>
              <a:t>Features for missing values</a:t>
            </a:r>
          </a:p>
          <a:p>
            <a:r>
              <a:rPr lang="en-US" dirty="0"/>
              <a:t>Discretization</a:t>
            </a:r>
          </a:p>
          <a:p>
            <a:r>
              <a:rPr lang="en-US" dirty="0"/>
              <a:t>Date/Time Features</a:t>
            </a:r>
          </a:p>
          <a:p>
            <a:r>
              <a:rPr lang="en-US" dirty="0"/>
              <a:t>Scaling/Normalizing</a:t>
            </a:r>
          </a:p>
          <a:p>
            <a:r>
              <a:rPr lang="en-US" dirty="0"/>
              <a:t>Transformations</a:t>
            </a:r>
          </a:p>
          <a:p>
            <a:r>
              <a:rPr lang="en-US" b="1" dirty="0"/>
              <a:t>Aggregations (space, time, space and time)</a:t>
            </a:r>
          </a:p>
          <a:p>
            <a:r>
              <a:rPr lang="en-US" b="1" dirty="0"/>
              <a:t>Relative (compared to the average</a:t>
            </a:r>
            <a:r>
              <a:rPr lang="mr-IN" b="1" dirty="0"/>
              <a:t>…</a:t>
            </a:r>
            <a:r>
              <a:rPr lang="en-US" b="1" dirty="0"/>
              <a:t>)</a:t>
            </a:r>
          </a:p>
          <a:p>
            <a:r>
              <a:rPr lang="en-US" dirty="0"/>
              <a:t>Interactions</a:t>
            </a:r>
          </a:p>
        </p:txBody>
      </p:sp>
    </p:spTree>
    <p:extLst>
      <p:ext uri="{BB962C8B-B14F-4D97-AF65-F5344CB8AC3E}">
        <p14:creationId xmlns:p14="http://schemas.microsoft.com/office/powerpoint/2010/main" val="273184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BFFA428D-EC74-4C48-B172-AAC390E007CE}"/>
              </a:ext>
            </a:extLst>
          </p:cNvPr>
          <p:cNvSpPr/>
          <p:nvPr/>
        </p:nvSpPr>
        <p:spPr>
          <a:xfrm>
            <a:off x="3368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Time Splitter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64C6B082-E977-6A47-B152-3BA93438DF72}"/>
              </a:ext>
            </a:extLst>
          </p:cNvPr>
          <p:cNvSpPr/>
          <p:nvPr/>
        </p:nvSpPr>
        <p:spPr>
          <a:xfrm>
            <a:off x="20894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Cohort Creator</a:t>
            </a:r>
          </a:p>
        </p:txBody>
      </p:sp>
      <p:sp>
        <p:nvSpPr>
          <p:cNvPr id="6" name="Alternate Process 5">
            <a:extLst>
              <a:ext uri="{FF2B5EF4-FFF2-40B4-BE49-F238E27FC236}">
                <a16:creationId xmlns:a16="http://schemas.microsoft.com/office/drawing/2014/main" id="{D0A9D6F8-C1F2-B547-8883-F42F0A1D2EBA}"/>
              </a:ext>
            </a:extLst>
          </p:cNvPr>
          <p:cNvSpPr/>
          <p:nvPr/>
        </p:nvSpPr>
        <p:spPr>
          <a:xfrm>
            <a:off x="38420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Label Creator</a:t>
            </a:r>
          </a:p>
        </p:txBody>
      </p:sp>
      <p:sp>
        <p:nvSpPr>
          <p:cNvPr id="7" name="Alternate Process 6">
            <a:extLst>
              <a:ext uri="{FF2B5EF4-FFF2-40B4-BE49-F238E27FC236}">
                <a16:creationId xmlns:a16="http://schemas.microsoft.com/office/drawing/2014/main" id="{C03FB428-C344-2D43-BEE9-23DD8E7777F6}"/>
              </a:ext>
            </a:extLst>
          </p:cNvPr>
          <p:cNvSpPr/>
          <p:nvPr/>
        </p:nvSpPr>
        <p:spPr>
          <a:xfrm>
            <a:off x="55946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Feature Creator</a:t>
            </a:r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BD473C9C-6335-3C49-9960-77BF22B52783}"/>
              </a:ext>
            </a:extLst>
          </p:cNvPr>
          <p:cNvSpPr/>
          <p:nvPr/>
        </p:nvSpPr>
        <p:spPr>
          <a:xfrm>
            <a:off x="7347284" y="181676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Matrix Creator</a:t>
            </a:r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EE4D1893-86BF-D949-9560-B06CB4808F50}"/>
              </a:ext>
            </a:extLst>
          </p:cNvPr>
          <p:cNvSpPr/>
          <p:nvPr/>
        </p:nvSpPr>
        <p:spPr>
          <a:xfrm>
            <a:off x="6649452" y="3279614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Trainer</a:t>
            </a:r>
          </a:p>
        </p:txBody>
      </p:sp>
      <p:sp>
        <p:nvSpPr>
          <p:cNvPr id="10" name="Alternate Process 9">
            <a:extLst>
              <a:ext uri="{FF2B5EF4-FFF2-40B4-BE49-F238E27FC236}">
                <a16:creationId xmlns:a16="http://schemas.microsoft.com/office/drawing/2014/main" id="{5FA25941-E38F-B84B-B4AC-B11A26E6DE98}"/>
              </a:ext>
            </a:extLst>
          </p:cNvPr>
          <p:cNvSpPr/>
          <p:nvPr/>
        </p:nvSpPr>
        <p:spPr>
          <a:xfrm>
            <a:off x="7824536" y="4357451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Score Predictor</a:t>
            </a:r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C7299EE6-6CDA-5A43-A59F-5AA75E63E17C}"/>
              </a:ext>
            </a:extLst>
          </p:cNvPr>
          <p:cNvSpPr/>
          <p:nvPr/>
        </p:nvSpPr>
        <p:spPr>
          <a:xfrm>
            <a:off x="7824535" y="5435288"/>
            <a:ext cx="1395663" cy="683782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Model Evaluator</a:t>
            </a:r>
          </a:p>
        </p:txBody>
      </p:sp>
      <p:sp>
        <p:nvSpPr>
          <p:cNvPr id="12" name="Magnetic Disk 11">
            <a:extLst>
              <a:ext uri="{FF2B5EF4-FFF2-40B4-BE49-F238E27FC236}">
                <a16:creationId xmlns:a16="http://schemas.microsoft.com/office/drawing/2014/main" id="{D06249A3-2375-4B4E-A732-F1AD3EB6BE6A}"/>
              </a:ext>
            </a:extLst>
          </p:cNvPr>
          <p:cNvSpPr/>
          <p:nvPr/>
        </p:nvSpPr>
        <p:spPr>
          <a:xfrm>
            <a:off x="2442411" y="4223083"/>
            <a:ext cx="1251284" cy="133550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Database</a:t>
            </a:r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56E1B595-0AF5-F649-B4E1-5EBE416D2A63}"/>
              </a:ext>
            </a:extLst>
          </p:cNvPr>
          <p:cNvSpPr/>
          <p:nvPr/>
        </p:nvSpPr>
        <p:spPr>
          <a:xfrm>
            <a:off x="998620" y="449179"/>
            <a:ext cx="8221578" cy="352926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Pipeline Runner</a:t>
            </a:r>
          </a:p>
        </p:txBody>
      </p:sp>
      <p:sp>
        <p:nvSpPr>
          <p:cNvPr id="14" name="Folded Corner 13">
            <a:extLst>
              <a:ext uri="{FF2B5EF4-FFF2-40B4-BE49-F238E27FC236}">
                <a16:creationId xmlns:a16="http://schemas.microsoft.com/office/drawing/2014/main" id="{BC634C95-2AE3-CE43-97DB-9EB408C3890E}"/>
              </a:ext>
            </a:extLst>
          </p:cNvPr>
          <p:cNvSpPr/>
          <p:nvPr/>
        </p:nvSpPr>
        <p:spPr>
          <a:xfrm>
            <a:off x="10467475" y="120315"/>
            <a:ext cx="854242" cy="1010653"/>
          </a:xfrm>
          <a:prstGeom prst="foldedCorner">
            <a:avLst>
              <a:gd name="adj" fmla="val 2934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config.yaml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  <a:sym typeface="Arial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A6AF33-D75C-AC43-920D-524891BCDFD0}"/>
              </a:ext>
            </a:extLst>
          </p:cNvPr>
          <p:cNvCxnSpPr>
            <a:stCxn id="4" idx="3"/>
          </p:cNvCxnSpPr>
          <p:nvPr/>
        </p:nvCxnSpPr>
        <p:spPr>
          <a:xfrm>
            <a:off x="1732547" y="215865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ABC21C-B18E-744A-B701-8178C861E018}"/>
              </a:ext>
            </a:extLst>
          </p:cNvPr>
          <p:cNvCxnSpPr>
            <a:stCxn id="14" idx="1"/>
            <a:endCxn id="13" idx="3"/>
          </p:cNvCxnSpPr>
          <p:nvPr/>
        </p:nvCxnSpPr>
        <p:spPr>
          <a:xfrm flipH="1">
            <a:off x="9220198" y="625642"/>
            <a:ext cx="12472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Down Arrow 27">
            <a:extLst>
              <a:ext uri="{FF2B5EF4-FFF2-40B4-BE49-F238E27FC236}">
                <a16:creationId xmlns:a16="http://schemas.microsoft.com/office/drawing/2014/main" id="{45783B68-FC3C-C24D-AE4D-112941D2CFF9}"/>
              </a:ext>
            </a:extLst>
          </p:cNvPr>
          <p:cNvSpPr/>
          <p:nvPr/>
        </p:nvSpPr>
        <p:spPr>
          <a:xfrm>
            <a:off x="1808747" y="896892"/>
            <a:ext cx="6858000" cy="825089"/>
          </a:xfrm>
          <a:prstGeom prst="downArrow">
            <a:avLst>
              <a:gd name="adj1" fmla="val 58399"/>
              <a:gd name="adj2" fmla="val 60897"/>
            </a:avLst>
          </a:prstGeom>
          <a:solidFill>
            <a:schemeClr val="bg2">
              <a:lumMod val="90000"/>
            </a:schemeClr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Arial"/>
              </a:rPr>
              <a:t>Orchestration + Config Parameters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A9979D4-32B6-D047-BE34-CB43D5620B5E}"/>
              </a:ext>
            </a:extLst>
          </p:cNvPr>
          <p:cNvCxnSpPr/>
          <p:nvPr/>
        </p:nvCxnSpPr>
        <p:spPr>
          <a:xfrm>
            <a:off x="3485147" y="216568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2DFAB-AE7E-6A4A-B157-476DD59CB053}"/>
              </a:ext>
            </a:extLst>
          </p:cNvPr>
          <p:cNvCxnSpPr/>
          <p:nvPr/>
        </p:nvCxnSpPr>
        <p:spPr>
          <a:xfrm>
            <a:off x="5237747" y="2172709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43F12B-33F2-C648-9056-204CC7ED2627}"/>
              </a:ext>
            </a:extLst>
          </p:cNvPr>
          <p:cNvCxnSpPr/>
          <p:nvPr/>
        </p:nvCxnSpPr>
        <p:spPr>
          <a:xfrm>
            <a:off x="6990347" y="2179734"/>
            <a:ext cx="356937" cy="70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D227514-B268-9C49-A1C9-42681D00141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7347284" y="2500550"/>
            <a:ext cx="697832" cy="77906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AF03AC8-9EDF-F040-B5CC-AF73EBF70EB6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8045116" y="2500550"/>
            <a:ext cx="477252" cy="1856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172823E-D95E-2844-933E-122FEB5D42A7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347284" y="3963396"/>
            <a:ext cx="474245" cy="4090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4517F84-147D-DD40-A457-259F7AA91DE8}"/>
              </a:ext>
            </a:extLst>
          </p:cNvPr>
          <p:cNvCxnSpPr>
            <a:stCxn id="5" idx="2"/>
          </p:cNvCxnSpPr>
          <p:nvPr/>
        </p:nvCxnSpPr>
        <p:spPr>
          <a:xfrm flipH="1">
            <a:off x="2787315" y="2500550"/>
            <a:ext cx="1" cy="1667382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AB9E4C6-B586-5B49-92F2-458383A80744}"/>
              </a:ext>
            </a:extLst>
          </p:cNvPr>
          <p:cNvCxnSpPr>
            <a:cxnSpLocks/>
          </p:cNvCxnSpPr>
          <p:nvPr/>
        </p:nvCxnSpPr>
        <p:spPr>
          <a:xfrm flipH="1">
            <a:off x="3195386" y="2595309"/>
            <a:ext cx="1344529" cy="1572623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3660C4C-11C9-8B4D-907C-CD2DB30DA98C}"/>
              </a:ext>
            </a:extLst>
          </p:cNvPr>
          <p:cNvCxnSpPr>
            <a:cxnSpLocks/>
          </p:cNvCxnSpPr>
          <p:nvPr/>
        </p:nvCxnSpPr>
        <p:spPr>
          <a:xfrm flipH="1">
            <a:off x="3693696" y="2555701"/>
            <a:ext cx="2526631" cy="180175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2D9EA60-EE9E-F242-87C8-68F52DC19EDA}"/>
              </a:ext>
            </a:extLst>
          </p:cNvPr>
          <p:cNvCxnSpPr/>
          <p:nvPr/>
        </p:nvCxnSpPr>
        <p:spPr>
          <a:xfrm flipV="1">
            <a:off x="3842084" y="2555701"/>
            <a:ext cx="3505199" cy="198020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BD45FAD-A057-094A-92D9-4834F027B694}"/>
              </a:ext>
            </a:extLst>
          </p:cNvPr>
          <p:cNvCxnSpPr>
            <a:cxnSpLocks/>
          </p:cNvCxnSpPr>
          <p:nvPr/>
        </p:nvCxnSpPr>
        <p:spPr>
          <a:xfrm flipH="1">
            <a:off x="3777916" y="3702215"/>
            <a:ext cx="2753227" cy="120965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FF334F6-2768-E845-9B92-2D16FF1FB51F}"/>
              </a:ext>
            </a:extLst>
          </p:cNvPr>
          <p:cNvCxnSpPr>
            <a:cxnSpLocks/>
          </p:cNvCxnSpPr>
          <p:nvPr/>
        </p:nvCxnSpPr>
        <p:spPr>
          <a:xfrm flipH="1">
            <a:off x="3777915" y="4726393"/>
            <a:ext cx="3918286" cy="3509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694D45F-87E0-E646-8D5F-3A09EB425919}"/>
              </a:ext>
            </a:extLst>
          </p:cNvPr>
          <p:cNvCxnSpPr>
            <a:cxnSpLocks/>
          </p:cNvCxnSpPr>
          <p:nvPr/>
        </p:nvCxnSpPr>
        <p:spPr>
          <a:xfrm flipH="1" flipV="1">
            <a:off x="3777915" y="5219687"/>
            <a:ext cx="3918286" cy="5224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4D072FCC-8EB8-B749-A14F-398814629B54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 flipH="1">
            <a:off x="8522367" y="5041233"/>
            <a:ext cx="1" cy="39405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718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50" name="Google Shape;45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551" y="1286967"/>
            <a:ext cx="9232900" cy="4813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4202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60933" rIns="121900" bIns="60933" anchor="ctr" anchorCtr="0">
            <a:noAutofit/>
          </a:bodyPr>
          <a:lstStyle/>
          <a:p>
            <a:r>
              <a:rPr lang="en" dirty="0"/>
              <a:t>Model Selection</a:t>
            </a:r>
            <a:endParaRPr sz="4000" b="1" dirty="0"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38CC3-6BEE-A749-BCD5-ABD29A667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500" y="1244600"/>
            <a:ext cx="9232900" cy="513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904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71c82016f7_0_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 err="1"/>
              <a:t>Explainability</a:t>
            </a:r>
            <a:r>
              <a:rPr lang="en-US" dirty="0"/>
              <a:t> Use Cases</a:t>
            </a:r>
            <a:endParaRPr dirty="0"/>
          </a:p>
        </p:txBody>
      </p:sp>
      <p:graphicFrame>
        <p:nvGraphicFramePr>
          <p:cNvPr id="5" name="Google Shape;84;g71c82016f7_0_5">
            <a:extLst>
              <a:ext uri="{FF2B5EF4-FFF2-40B4-BE49-F238E27FC236}">
                <a16:creationId xmlns:a16="http://schemas.microsoft.com/office/drawing/2014/main" id="{0DA850BA-1EC9-9541-BD36-2D487F30D7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60299668"/>
              </p:ext>
            </p:extLst>
          </p:nvPr>
        </p:nvGraphicFramePr>
        <p:xfrm>
          <a:off x="263476" y="1762929"/>
          <a:ext cx="11664950" cy="317327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05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968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Use Case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 dirty="0"/>
                        <a:t>User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Goal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u="none" strike="noStrike" cap="none"/>
                        <a:t>Global or 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Debugging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ML Developer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Sanity check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0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Improving performance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Decide to agree or override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Trust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Policymaker/Action-Taker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Model use =&gt; better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Both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Interventions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Action-Taker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/>
                        <a:t>Improve outcomes</a:t>
                      </a:r>
                      <a:endParaRPr sz="1900" u="none" strike="noStrike" cap="none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Local</a:t>
                      </a:r>
                      <a:endParaRPr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Recourse</a:t>
                      </a:r>
                      <a:endParaRPr dirty="0"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Individual affected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/>
                        <a:t>Recourse</a:t>
                      </a:r>
                      <a:endParaRPr/>
                    </a:p>
                  </a:txBody>
                  <a:tcPr marL="121925" marR="121925" marT="60950" marB="6095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u="none" strike="noStrike" cap="none" dirty="0"/>
                        <a:t>Local</a:t>
                      </a:r>
                      <a:endParaRPr dirty="0"/>
                    </a:p>
                  </a:txBody>
                  <a:tcPr marL="121925" marR="121925" marT="60950" marB="60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Presentations on Thursday</a:t>
            </a:r>
            <a:endParaRPr lang="en-US" b="1" dirty="0">
              <a:solidFill>
                <a:srgbClr val="941100"/>
              </a:solidFill>
            </a:endParaRPr>
          </a:p>
          <a:p>
            <a:r>
              <a:rPr lang="en-US" dirty="0"/>
              <a:t>No group meetings on Wednesday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>
                <a:solidFill>
                  <a:srgbClr val="C00000"/>
                </a:solidFill>
              </a:rPr>
              <a:t>Final Reports due on Wednesday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916E-F132-C141-B0CF-42776AA8D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Interpretability checklist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ABCA60-53A8-4E40-86A0-501A82815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“smaller” models, print it out</a:t>
            </a:r>
            <a:br>
              <a:rPr lang="en-US" dirty="0"/>
            </a:br>
            <a:endParaRPr lang="en-US" dirty="0"/>
          </a:p>
          <a:p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 (or “feature group” </a:t>
            </a:r>
            <a:r>
              <a:rPr lang="en-US" dirty="0" err="1"/>
              <a:t>importances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Cross-tabs on your predicted list</a:t>
            </a:r>
          </a:p>
        </p:txBody>
      </p:sp>
    </p:spTree>
    <p:extLst>
      <p:ext uri="{BB962C8B-B14F-4D97-AF65-F5344CB8AC3E}">
        <p14:creationId xmlns:p14="http://schemas.microsoft.com/office/powerpoint/2010/main" val="35683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/>
              <a:t>Data and AI Ethics Issues</a:t>
            </a:r>
          </a:p>
        </p:txBody>
      </p:sp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909E99C8-C1C9-DC4E-A00A-C3C715B7EB22}"/>
              </a:ext>
            </a:extLst>
          </p:cNvPr>
          <p:cNvGraphicFramePr>
            <a:graphicFrameLocks/>
          </p:cNvGraphicFramePr>
          <p:nvPr/>
        </p:nvGraphicFramePr>
        <p:xfrm>
          <a:off x="415600" y="1379047"/>
          <a:ext cx="11265456" cy="49976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1828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733" dirty="0"/>
              <a:t>Translating policy goals to fairness metrics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63C0A7-081E-3D4F-B1C8-1DEEE1091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4" y="1116762"/>
            <a:ext cx="12192000" cy="5654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30441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2E038B8-9DA1-054F-B953-838194CAC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Dual Goals: Fairness and Accuracy</a:t>
            </a:r>
            <a:endParaRPr lang="en-US" sz="3733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4A9F93EC-4A67-9243-BC36-6D4D22C58C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8"/>
          <a:stretch/>
        </p:blipFill>
        <p:spPr bwMode="auto">
          <a:xfrm>
            <a:off x="415600" y="1223158"/>
            <a:ext cx="7782137" cy="539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9D2A85-69E9-F042-8B42-DD69765B1869}"/>
              </a:ext>
            </a:extLst>
          </p:cNvPr>
          <p:cNvCxnSpPr>
            <a:cxnSpLocks/>
          </p:cNvCxnSpPr>
          <p:nvPr/>
        </p:nvCxnSpPr>
        <p:spPr>
          <a:xfrm flipH="1">
            <a:off x="7718961" y="4203865"/>
            <a:ext cx="1056904" cy="10094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FBB2CFC-CF4C-DB49-944D-E01E9B2FED0C}"/>
              </a:ext>
            </a:extLst>
          </p:cNvPr>
          <p:cNvSpPr txBox="1"/>
          <p:nvPr/>
        </p:nvSpPr>
        <p:spPr>
          <a:xfrm>
            <a:off x="8714080" y="3920107"/>
            <a:ext cx="330481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Our hope:</a:t>
            </a:r>
          </a:p>
          <a:p>
            <a:r>
              <a:rPr lang="en-US" sz="2400" dirty="0"/>
              <a:t>Fairness-improving</a:t>
            </a:r>
          </a:p>
          <a:p>
            <a:r>
              <a:rPr lang="en-US" sz="2400" dirty="0"/>
              <a:t>methods can expand this</a:t>
            </a:r>
          </a:p>
          <a:p>
            <a:r>
              <a:rPr lang="en-US" sz="2400" dirty="0"/>
              <a:t>frontier by adding new</a:t>
            </a:r>
          </a:p>
          <a:p>
            <a:r>
              <a:rPr lang="en-US" sz="2400" dirty="0"/>
              <a:t>points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DBF056F-D9C1-6B49-9373-699DD20844B2}"/>
              </a:ext>
            </a:extLst>
          </p:cNvPr>
          <p:cNvSpPr txBox="1"/>
          <p:nvPr/>
        </p:nvSpPr>
        <p:spPr>
          <a:xfrm>
            <a:off x="3643744" y="6155392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Precision@k</a:t>
            </a:r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B4FA01-8829-FC43-B8F3-DCA12744BCB6}"/>
              </a:ext>
            </a:extLst>
          </p:cNvPr>
          <p:cNvSpPr txBox="1"/>
          <p:nvPr/>
        </p:nvSpPr>
        <p:spPr>
          <a:xfrm rot="16200000">
            <a:off x="-545774" y="3306034"/>
            <a:ext cx="2258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Disparity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D6E6490D-DD46-654E-ABEF-3E047D2AFE79}"/>
              </a:ext>
            </a:extLst>
          </p:cNvPr>
          <p:cNvSpPr/>
          <p:nvPr/>
        </p:nvSpPr>
        <p:spPr>
          <a:xfrm>
            <a:off x="4013860" y="4203865"/>
            <a:ext cx="3740727" cy="1341912"/>
          </a:xfrm>
          <a:custGeom>
            <a:avLst/>
            <a:gdLst>
              <a:gd name="connsiteX0" fmla="*/ 3740727 w 3740727"/>
              <a:gd name="connsiteY0" fmla="*/ 0 h 1341912"/>
              <a:gd name="connsiteX1" fmla="*/ 3705101 w 3740727"/>
              <a:gd name="connsiteY1" fmla="*/ 154379 h 1341912"/>
              <a:gd name="connsiteX2" fmla="*/ 3681350 w 3740727"/>
              <a:gd name="connsiteY2" fmla="*/ 190005 h 1341912"/>
              <a:gd name="connsiteX3" fmla="*/ 3669475 w 3740727"/>
              <a:gd name="connsiteY3" fmla="*/ 225631 h 1341912"/>
              <a:gd name="connsiteX4" fmla="*/ 3657600 w 3740727"/>
              <a:gd name="connsiteY4" fmla="*/ 320634 h 1341912"/>
              <a:gd name="connsiteX5" fmla="*/ 3633849 w 3740727"/>
              <a:gd name="connsiteY5" fmla="*/ 356260 h 1341912"/>
              <a:gd name="connsiteX6" fmla="*/ 3610098 w 3740727"/>
              <a:gd name="connsiteY6" fmla="*/ 427512 h 1341912"/>
              <a:gd name="connsiteX7" fmla="*/ 3598223 w 3740727"/>
              <a:gd name="connsiteY7" fmla="*/ 463138 h 1341912"/>
              <a:gd name="connsiteX8" fmla="*/ 3562597 w 3740727"/>
              <a:gd name="connsiteY8" fmla="*/ 486888 h 1341912"/>
              <a:gd name="connsiteX9" fmla="*/ 3538846 w 3740727"/>
              <a:gd name="connsiteY9" fmla="*/ 522514 h 1341912"/>
              <a:gd name="connsiteX10" fmla="*/ 3503221 w 3740727"/>
              <a:gd name="connsiteY10" fmla="*/ 546265 h 1341912"/>
              <a:gd name="connsiteX11" fmla="*/ 3491345 w 3740727"/>
              <a:gd name="connsiteY11" fmla="*/ 581891 h 1341912"/>
              <a:gd name="connsiteX12" fmla="*/ 3443844 w 3740727"/>
              <a:gd name="connsiteY12" fmla="*/ 653143 h 1341912"/>
              <a:gd name="connsiteX13" fmla="*/ 3420093 w 3740727"/>
              <a:gd name="connsiteY13" fmla="*/ 688769 h 1341912"/>
              <a:gd name="connsiteX14" fmla="*/ 3384467 w 3740727"/>
              <a:gd name="connsiteY14" fmla="*/ 712519 h 1341912"/>
              <a:gd name="connsiteX15" fmla="*/ 3348841 w 3740727"/>
              <a:gd name="connsiteY15" fmla="*/ 748145 h 1341912"/>
              <a:gd name="connsiteX16" fmla="*/ 3277589 w 3740727"/>
              <a:gd name="connsiteY16" fmla="*/ 795647 h 1341912"/>
              <a:gd name="connsiteX17" fmla="*/ 3218213 w 3740727"/>
              <a:gd name="connsiteY17" fmla="*/ 855023 h 1341912"/>
              <a:gd name="connsiteX18" fmla="*/ 3182587 w 3740727"/>
              <a:gd name="connsiteY18" fmla="*/ 890649 h 1341912"/>
              <a:gd name="connsiteX19" fmla="*/ 3087584 w 3740727"/>
              <a:gd name="connsiteY19" fmla="*/ 914400 h 1341912"/>
              <a:gd name="connsiteX20" fmla="*/ 3004457 w 3740727"/>
              <a:gd name="connsiteY20" fmla="*/ 938151 h 1341912"/>
              <a:gd name="connsiteX21" fmla="*/ 2945080 w 3740727"/>
              <a:gd name="connsiteY21" fmla="*/ 950026 h 1341912"/>
              <a:gd name="connsiteX22" fmla="*/ 2850078 w 3740727"/>
              <a:gd name="connsiteY22" fmla="*/ 973777 h 1341912"/>
              <a:gd name="connsiteX23" fmla="*/ 2743200 w 3740727"/>
              <a:gd name="connsiteY23" fmla="*/ 1009403 h 1341912"/>
              <a:gd name="connsiteX24" fmla="*/ 2671948 w 3740727"/>
              <a:gd name="connsiteY24" fmla="*/ 1033153 h 1341912"/>
              <a:gd name="connsiteX25" fmla="*/ 2636322 w 3740727"/>
              <a:gd name="connsiteY25" fmla="*/ 1045029 h 1341912"/>
              <a:gd name="connsiteX26" fmla="*/ 2565070 w 3740727"/>
              <a:gd name="connsiteY26" fmla="*/ 1056904 h 1341912"/>
              <a:gd name="connsiteX27" fmla="*/ 2470067 w 3740727"/>
              <a:gd name="connsiteY27" fmla="*/ 1080654 h 1341912"/>
              <a:gd name="connsiteX28" fmla="*/ 2149434 w 3740727"/>
              <a:gd name="connsiteY28" fmla="*/ 1104405 h 1341912"/>
              <a:gd name="connsiteX29" fmla="*/ 1781298 w 3740727"/>
              <a:gd name="connsiteY29" fmla="*/ 1128156 h 1341912"/>
              <a:gd name="connsiteX30" fmla="*/ 1698171 w 3740727"/>
              <a:gd name="connsiteY30" fmla="*/ 1140031 h 1341912"/>
              <a:gd name="connsiteX31" fmla="*/ 1555667 w 3740727"/>
              <a:gd name="connsiteY31" fmla="*/ 1151906 h 1341912"/>
              <a:gd name="connsiteX32" fmla="*/ 1068779 w 3740727"/>
              <a:gd name="connsiteY32" fmla="*/ 1151906 h 1341912"/>
              <a:gd name="connsiteX33" fmla="*/ 997527 w 3740727"/>
              <a:gd name="connsiteY33" fmla="*/ 1175657 h 1341912"/>
              <a:gd name="connsiteX34" fmla="*/ 926275 w 3740727"/>
              <a:gd name="connsiteY34" fmla="*/ 1187532 h 1341912"/>
              <a:gd name="connsiteX35" fmla="*/ 593766 w 3740727"/>
              <a:gd name="connsiteY35" fmla="*/ 1211283 h 1341912"/>
              <a:gd name="connsiteX36" fmla="*/ 534389 w 3740727"/>
              <a:gd name="connsiteY36" fmla="*/ 1223158 h 1341912"/>
              <a:gd name="connsiteX37" fmla="*/ 463137 w 3740727"/>
              <a:gd name="connsiteY37" fmla="*/ 1235034 h 1341912"/>
              <a:gd name="connsiteX38" fmla="*/ 415636 w 3740727"/>
              <a:gd name="connsiteY38" fmla="*/ 1246909 h 1341912"/>
              <a:gd name="connsiteX39" fmla="*/ 332509 w 3740727"/>
              <a:gd name="connsiteY39" fmla="*/ 1270660 h 1341912"/>
              <a:gd name="connsiteX40" fmla="*/ 261257 w 3740727"/>
              <a:gd name="connsiteY40" fmla="*/ 1282535 h 1341912"/>
              <a:gd name="connsiteX41" fmla="*/ 225631 w 3740727"/>
              <a:gd name="connsiteY41" fmla="*/ 1294410 h 1341912"/>
              <a:gd name="connsiteX42" fmla="*/ 130628 w 3740727"/>
              <a:gd name="connsiteY42" fmla="*/ 1318161 h 1341912"/>
              <a:gd name="connsiteX43" fmla="*/ 83127 w 3740727"/>
              <a:gd name="connsiteY43" fmla="*/ 1330036 h 1341912"/>
              <a:gd name="connsiteX44" fmla="*/ 35626 w 3740727"/>
              <a:gd name="connsiteY44" fmla="*/ 1341912 h 1341912"/>
              <a:gd name="connsiteX45" fmla="*/ 0 w 3740727"/>
              <a:gd name="connsiteY45" fmla="*/ 1341912 h 13419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</a:cxnLst>
            <a:rect l="l" t="t" r="r" b="b"/>
            <a:pathLst>
              <a:path w="3740727" h="1341912">
                <a:moveTo>
                  <a:pt x="3740727" y="0"/>
                </a:moveTo>
                <a:cubicBezTo>
                  <a:pt x="3735252" y="38325"/>
                  <a:pt x="3728812" y="118813"/>
                  <a:pt x="3705101" y="154379"/>
                </a:cubicBezTo>
                <a:lnTo>
                  <a:pt x="3681350" y="190005"/>
                </a:lnTo>
                <a:cubicBezTo>
                  <a:pt x="3677392" y="201880"/>
                  <a:pt x="3671714" y="213315"/>
                  <a:pt x="3669475" y="225631"/>
                </a:cubicBezTo>
                <a:cubicBezTo>
                  <a:pt x="3663766" y="257030"/>
                  <a:pt x="3665997" y="289844"/>
                  <a:pt x="3657600" y="320634"/>
                </a:cubicBezTo>
                <a:cubicBezTo>
                  <a:pt x="3653845" y="334404"/>
                  <a:pt x="3641766" y="344385"/>
                  <a:pt x="3633849" y="356260"/>
                </a:cubicBezTo>
                <a:lnTo>
                  <a:pt x="3610098" y="427512"/>
                </a:lnTo>
                <a:cubicBezTo>
                  <a:pt x="3606140" y="439387"/>
                  <a:pt x="3608638" y="456195"/>
                  <a:pt x="3598223" y="463138"/>
                </a:cubicBezTo>
                <a:lnTo>
                  <a:pt x="3562597" y="486888"/>
                </a:lnTo>
                <a:cubicBezTo>
                  <a:pt x="3554680" y="498763"/>
                  <a:pt x="3548938" y="512422"/>
                  <a:pt x="3538846" y="522514"/>
                </a:cubicBezTo>
                <a:cubicBezTo>
                  <a:pt x="3528754" y="532606"/>
                  <a:pt x="3512137" y="535120"/>
                  <a:pt x="3503221" y="546265"/>
                </a:cubicBezTo>
                <a:cubicBezTo>
                  <a:pt x="3495401" y="556040"/>
                  <a:pt x="3497424" y="570949"/>
                  <a:pt x="3491345" y="581891"/>
                </a:cubicBezTo>
                <a:cubicBezTo>
                  <a:pt x="3477482" y="606844"/>
                  <a:pt x="3459678" y="629392"/>
                  <a:pt x="3443844" y="653143"/>
                </a:cubicBezTo>
                <a:cubicBezTo>
                  <a:pt x="3435927" y="665018"/>
                  <a:pt x="3431968" y="680852"/>
                  <a:pt x="3420093" y="688769"/>
                </a:cubicBezTo>
                <a:cubicBezTo>
                  <a:pt x="3408218" y="696686"/>
                  <a:pt x="3395431" y="703382"/>
                  <a:pt x="3384467" y="712519"/>
                </a:cubicBezTo>
                <a:cubicBezTo>
                  <a:pt x="3371565" y="723270"/>
                  <a:pt x="3362098" y="737834"/>
                  <a:pt x="3348841" y="748145"/>
                </a:cubicBezTo>
                <a:cubicBezTo>
                  <a:pt x="3326309" y="765670"/>
                  <a:pt x="3277589" y="795647"/>
                  <a:pt x="3277589" y="795647"/>
                </a:cubicBezTo>
                <a:cubicBezTo>
                  <a:pt x="3234047" y="860961"/>
                  <a:pt x="3277589" y="805543"/>
                  <a:pt x="3218213" y="855023"/>
                </a:cubicBezTo>
                <a:cubicBezTo>
                  <a:pt x="3205311" y="865774"/>
                  <a:pt x="3197876" y="883699"/>
                  <a:pt x="3182587" y="890649"/>
                </a:cubicBezTo>
                <a:cubicBezTo>
                  <a:pt x="3152871" y="904157"/>
                  <a:pt x="3118551" y="904078"/>
                  <a:pt x="3087584" y="914400"/>
                </a:cubicBezTo>
                <a:cubicBezTo>
                  <a:pt x="3047917" y="927622"/>
                  <a:pt x="3049182" y="928212"/>
                  <a:pt x="3004457" y="938151"/>
                </a:cubicBezTo>
                <a:cubicBezTo>
                  <a:pt x="2984753" y="942530"/>
                  <a:pt x="2964747" y="945487"/>
                  <a:pt x="2945080" y="950026"/>
                </a:cubicBezTo>
                <a:cubicBezTo>
                  <a:pt x="2913274" y="957366"/>
                  <a:pt x="2881045" y="963455"/>
                  <a:pt x="2850078" y="973777"/>
                </a:cubicBezTo>
                <a:lnTo>
                  <a:pt x="2743200" y="1009403"/>
                </a:lnTo>
                <a:lnTo>
                  <a:pt x="2671948" y="1033153"/>
                </a:lnTo>
                <a:cubicBezTo>
                  <a:pt x="2660073" y="1037112"/>
                  <a:pt x="2648669" y="1042971"/>
                  <a:pt x="2636322" y="1045029"/>
                </a:cubicBezTo>
                <a:cubicBezTo>
                  <a:pt x="2612571" y="1048987"/>
                  <a:pt x="2588614" y="1051859"/>
                  <a:pt x="2565070" y="1056904"/>
                </a:cubicBezTo>
                <a:cubicBezTo>
                  <a:pt x="2533152" y="1063743"/>
                  <a:pt x="2502547" y="1077406"/>
                  <a:pt x="2470067" y="1080654"/>
                </a:cubicBezTo>
                <a:cubicBezTo>
                  <a:pt x="2284239" y="1099238"/>
                  <a:pt x="2391027" y="1090194"/>
                  <a:pt x="2149434" y="1104405"/>
                </a:cubicBezTo>
                <a:cubicBezTo>
                  <a:pt x="1921542" y="1132891"/>
                  <a:pt x="2207567" y="1099738"/>
                  <a:pt x="1781298" y="1128156"/>
                </a:cubicBezTo>
                <a:cubicBezTo>
                  <a:pt x="1753370" y="1130018"/>
                  <a:pt x="1726008" y="1137101"/>
                  <a:pt x="1698171" y="1140031"/>
                </a:cubicBezTo>
                <a:cubicBezTo>
                  <a:pt x="1650767" y="1145021"/>
                  <a:pt x="1603168" y="1147948"/>
                  <a:pt x="1555667" y="1151906"/>
                </a:cubicBezTo>
                <a:cubicBezTo>
                  <a:pt x="1355226" y="1141357"/>
                  <a:pt x="1275350" y="1129773"/>
                  <a:pt x="1068779" y="1151906"/>
                </a:cubicBezTo>
                <a:cubicBezTo>
                  <a:pt x="1043886" y="1154573"/>
                  <a:pt x="1022222" y="1171541"/>
                  <a:pt x="997527" y="1175657"/>
                </a:cubicBezTo>
                <a:cubicBezTo>
                  <a:pt x="973776" y="1179615"/>
                  <a:pt x="950221" y="1185011"/>
                  <a:pt x="926275" y="1187532"/>
                </a:cubicBezTo>
                <a:cubicBezTo>
                  <a:pt x="869454" y="1193513"/>
                  <a:pt x="642497" y="1208034"/>
                  <a:pt x="593766" y="1211283"/>
                </a:cubicBezTo>
                <a:lnTo>
                  <a:pt x="534389" y="1223158"/>
                </a:lnTo>
                <a:cubicBezTo>
                  <a:pt x="510699" y="1227465"/>
                  <a:pt x="486748" y="1230312"/>
                  <a:pt x="463137" y="1235034"/>
                </a:cubicBezTo>
                <a:cubicBezTo>
                  <a:pt x="447133" y="1238235"/>
                  <a:pt x="431329" y="1242425"/>
                  <a:pt x="415636" y="1246909"/>
                </a:cubicBezTo>
                <a:cubicBezTo>
                  <a:pt x="362825" y="1261997"/>
                  <a:pt x="394372" y="1258287"/>
                  <a:pt x="332509" y="1270660"/>
                </a:cubicBezTo>
                <a:cubicBezTo>
                  <a:pt x="308898" y="1275382"/>
                  <a:pt x="284762" y="1277312"/>
                  <a:pt x="261257" y="1282535"/>
                </a:cubicBezTo>
                <a:cubicBezTo>
                  <a:pt x="249037" y="1285250"/>
                  <a:pt x="237708" y="1291116"/>
                  <a:pt x="225631" y="1294410"/>
                </a:cubicBezTo>
                <a:cubicBezTo>
                  <a:pt x="194139" y="1302999"/>
                  <a:pt x="162296" y="1310244"/>
                  <a:pt x="130628" y="1318161"/>
                </a:cubicBezTo>
                <a:lnTo>
                  <a:pt x="83127" y="1330036"/>
                </a:lnTo>
                <a:cubicBezTo>
                  <a:pt x="67293" y="1333995"/>
                  <a:pt x="51947" y="1341912"/>
                  <a:pt x="35626" y="1341912"/>
                </a:cubicBezTo>
                <a:lnTo>
                  <a:pt x="0" y="1341912"/>
                </a:lnTo>
              </a:path>
            </a:pathLst>
          </a:custGeom>
          <a:noFill/>
          <a:ln w="38100">
            <a:solidFill>
              <a:srgbClr val="80000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64D64D4-9D4E-0341-890E-56860177543E}"/>
              </a:ext>
            </a:extLst>
          </p:cNvPr>
          <p:cNvSpPr/>
          <p:nvPr/>
        </p:nvSpPr>
        <p:spPr>
          <a:xfrm>
            <a:off x="7635834" y="5213269"/>
            <a:ext cx="83127" cy="83127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2529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Class Recap</a:t>
            </a:r>
            <a:endParaRPr/>
          </a:p>
        </p:txBody>
      </p:sp>
      <p:grpSp>
        <p:nvGrpSpPr>
          <p:cNvPr id="55" name="Google Shape;55;p24"/>
          <p:cNvGrpSpPr/>
          <p:nvPr/>
        </p:nvGrpSpPr>
        <p:grpSpPr>
          <a:xfrm>
            <a:off x="22197" y="1601932"/>
            <a:ext cx="12126088" cy="4518413"/>
            <a:chOff x="682" y="106620"/>
            <a:chExt cx="12126088" cy="4518413"/>
          </a:xfrm>
        </p:grpSpPr>
        <p:sp>
          <p:nvSpPr>
            <p:cNvPr id="56" name="Google Shape;56;p24"/>
            <p:cNvSpPr/>
            <p:nvPr/>
          </p:nvSpPr>
          <p:spPr>
            <a:xfrm>
              <a:off x="68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accent3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4"/>
            <p:cNvSpPr txBox="1"/>
            <p:nvPr/>
          </p:nvSpPr>
          <p:spPr>
            <a:xfrm>
              <a:off x="3531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Scoping</a:t>
              </a:r>
              <a:endParaRPr/>
            </a:p>
          </p:txBody>
        </p:sp>
        <p:sp>
          <p:nvSpPr>
            <p:cNvPr id="58" name="Google Shape;58;p24"/>
            <p:cNvSpPr/>
            <p:nvPr/>
          </p:nvSpPr>
          <p:spPr>
            <a:xfrm>
              <a:off x="175066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4"/>
            <p:cNvSpPr txBox="1"/>
            <p:nvPr/>
          </p:nvSpPr>
          <p:spPr>
            <a:xfrm>
              <a:off x="175066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24"/>
            <p:cNvSpPr/>
            <p:nvPr/>
          </p:nvSpPr>
          <p:spPr>
            <a:xfrm>
              <a:off x="210262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399A2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4"/>
            <p:cNvSpPr txBox="1"/>
            <p:nvPr/>
          </p:nvSpPr>
          <p:spPr>
            <a:xfrm>
              <a:off x="213725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Acquisition</a:t>
              </a:r>
              <a:endParaRPr/>
            </a:p>
          </p:txBody>
        </p:sp>
        <p:sp>
          <p:nvSpPr>
            <p:cNvPr id="62" name="Google Shape;62;p24"/>
            <p:cNvSpPr/>
            <p:nvPr/>
          </p:nvSpPr>
          <p:spPr>
            <a:xfrm>
              <a:off x="385260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29B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4"/>
            <p:cNvSpPr txBox="1"/>
            <p:nvPr/>
          </p:nvSpPr>
          <p:spPr>
            <a:xfrm>
              <a:off x="385260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4"/>
            <p:cNvSpPr/>
            <p:nvPr/>
          </p:nvSpPr>
          <p:spPr>
            <a:xfrm>
              <a:off x="420456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FA7A8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4"/>
            <p:cNvSpPr txBox="1"/>
            <p:nvPr/>
          </p:nvSpPr>
          <p:spPr>
            <a:xfrm>
              <a:off x="423920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Storage</a:t>
              </a:r>
              <a:endParaRPr/>
            </a:p>
          </p:txBody>
        </p:sp>
        <p:sp>
          <p:nvSpPr>
            <p:cNvPr id="66" name="Google Shape;66;p24"/>
            <p:cNvSpPr/>
            <p:nvPr/>
          </p:nvSpPr>
          <p:spPr>
            <a:xfrm>
              <a:off x="5954552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EA9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4"/>
            <p:cNvSpPr txBox="1"/>
            <p:nvPr/>
          </p:nvSpPr>
          <p:spPr>
            <a:xfrm>
              <a:off x="5954552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24"/>
            <p:cNvSpPr/>
            <p:nvPr/>
          </p:nvSpPr>
          <p:spPr>
            <a:xfrm>
              <a:off x="6306512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AAFA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4"/>
            <p:cNvSpPr txBox="1"/>
            <p:nvPr/>
          </p:nvSpPr>
          <p:spPr>
            <a:xfrm>
              <a:off x="6341144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Linkage</a:t>
              </a:r>
              <a:endParaRPr/>
            </a:p>
          </p:txBody>
        </p:sp>
        <p:sp>
          <p:nvSpPr>
            <p:cNvPr id="70" name="Google Shape;70;p24"/>
            <p:cNvSpPr/>
            <p:nvPr/>
          </p:nvSpPr>
          <p:spPr>
            <a:xfrm>
              <a:off x="8056496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AB0A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4"/>
            <p:cNvSpPr txBox="1"/>
            <p:nvPr/>
          </p:nvSpPr>
          <p:spPr>
            <a:xfrm>
              <a:off x="8056496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4"/>
            <p:cNvSpPr/>
            <p:nvPr/>
          </p:nvSpPr>
          <p:spPr>
            <a:xfrm>
              <a:off x="8408455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6B69B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4"/>
            <p:cNvSpPr txBox="1"/>
            <p:nvPr/>
          </p:nvSpPr>
          <p:spPr>
            <a:xfrm>
              <a:off x="8443087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Data Exploration</a:t>
              </a:r>
              <a:endParaRPr/>
            </a:p>
          </p:txBody>
        </p:sp>
        <p:sp>
          <p:nvSpPr>
            <p:cNvPr id="74" name="Google Shape;74;p24"/>
            <p:cNvSpPr/>
            <p:nvPr/>
          </p:nvSpPr>
          <p:spPr>
            <a:xfrm>
              <a:off x="10158439" y="59594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66B7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4"/>
            <p:cNvSpPr txBox="1"/>
            <p:nvPr/>
          </p:nvSpPr>
          <p:spPr>
            <a:xfrm>
              <a:off x="10158439" y="636697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4"/>
            <p:cNvSpPr/>
            <p:nvPr/>
          </p:nvSpPr>
          <p:spPr>
            <a:xfrm>
              <a:off x="10510399" y="10662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2BC8F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4"/>
            <p:cNvSpPr txBox="1"/>
            <p:nvPr/>
          </p:nvSpPr>
          <p:spPr>
            <a:xfrm>
              <a:off x="10545031" y="14125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Analytical Formulation</a:t>
              </a:r>
              <a:endParaRPr/>
            </a:p>
          </p:txBody>
        </p:sp>
        <p:sp>
          <p:nvSpPr>
            <p:cNvPr id="78" name="Google Shape;78;p24"/>
            <p:cNvSpPr/>
            <p:nvPr/>
          </p:nvSpPr>
          <p:spPr>
            <a:xfrm rot="5400000">
              <a:off x="11216695" y="1422655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4"/>
            <p:cNvSpPr txBox="1"/>
            <p:nvPr/>
          </p:nvSpPr>
          <p:spPr>
            <a:xfrm>
              <a:off x="11257450" y="1422656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24"/>
            <p:cNvSpPr/>
            <p:nvPr/>
          </p:nvSpPr>
          <p:spPr>
            <a:xfrm>
              <a:off x="1051039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FC280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4"/>
            <p:cNvSpPr txBox="1"/>
            <p:nvPr/>
          </p:nvSpPr>
          <p:spPr>
            <a:xfrm>
              <a:off x="1054503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ML Pipelines</a:t>
              </a:r>
              <a:endParaRPr/>
            </a:p>
          </p:txBody>
        </p:sp>
        <p:sp>
          <p:nvSpPr>
            <p:cNvPr id="82" name="Google Shape;82;p24"/>
            <p:cNvSpPr/>
            <p:nvPr/>
          </p:nvSpPr>
          <p:spPr>
            <a:xfrm rot="10800000">
              <a:off x="10173006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DC5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4"/>
            <p:cNvSpPr txBox="1"/>
            <p:nvPr/>
          </p:nvSpPr>
          <p:spPr>
            <a:xfrm>
              <a:off x="10234140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24"/>
            <p:cNvSpPr/>
            <p:nvPr/>
          </p:nvSpPr>
          <p:spPr>
            <a:xfrm>
              <a:off x="840845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CC86D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4"/>
            <p:cNvSpPr txBox="1"/>
            <p:nvPr/>
          </p:nvSpPr>
          <p:spPr>
            <a:xfrm>
              <a:off x="844308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Baselines</a:t>
              </a:r>
              <a:endParaRPr/>
            </a:p>
          </p:txBody>
        </p:sp>
        <p:sp>
          <p:nvSpPr>
            <p:cNvPr id="86" name="Google Shape;86;p24"/>
            <p:cNvSpPr/>
            <p:nvPr/>
          </p:nvSpPr>
          <p:spPr>
            <a:xfrm rot="10800000">
              <a:off x="807106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CB6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4"/>
            <p:cNvSpPr txBox="1"/>
            <p:nvPr/>
          </p:nvSpPr>
          <p:spPr>
            <a:xfrm>
              <a:off x="813219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24"/>
            <p:cNvSpPr/>
            <p:nvPr/>
          </p:nvSpPr>
          <p:spPr>
            <a:xfrm>
              <a:off x="630651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58CE5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4"/>
            <p:cNvSpPr txBox="1"/>
            <p:nvPr/>
          </p:nvSpPr>
          <p:spPr>
            <a:xfrm>
              <a:off x="634114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Feature Generation</a:t>
              </a:r>
              <a:endParaRPr/>
            </a:p>
          </p:txBody>
        </p:sp>
        <p:sp>
          <p:nvSpPr>
            <p:cNvPr id="90" name="Google Shape;90;p24"/>
            <p:cNvSpPr/>
            <p:nvPr/>
          </p:nvSpPr>
          <p:spPr>
            <a:xfrm rot="10800000">
              <a:off x="5969120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5AD1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4"/>
            <p:cNvSpPr txBox="1"/>
            <p:nvPr/>
          </p:nvSpPr>
          <p:spPr>
            <a:xfrm>
              <a:off x="6030254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24"/>
            <p:cNvSpPr/>
            <p:nvPr/>
          </p:nvSpPr>
          <p:spPr>
            <a:xfrm>
              <a:off x="4204569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63D455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4"/>
            <p:cNvSpPr txBox="1"/>
            <p:nvPr/>
          </p:nvSpPr>
          <p:spPr>
            <a:xfrm>
              <a:off x="4239201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Train Test Splits</a:t>
              </a:r>
              <a:endParaRPr/>
            </a:p>
          </p:txBody>
        </p:sp>
        <p:sp>
          <p:nvSpPr>
            <p:cNvPr id="94" name="Google Shape;94;p24"/>
            <p:cNvSpPr/>
            <p:nvPr/>
          </p:nvSpPr>
          <p:spPr>
            <a:xfrm rot="10800000">
              <a:off x="3856288" y="2290642"/>
              <a:ext cx="225557" cy="15037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71D75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4"/>
            <p:cNvSpPr txBox="1"/>
            <p:nvPr/>
          </p:nvSpPr>
          <p:spPr>
            <a:xfrm>
              <a:off x="3901399" y="2320716"/>
              <a:ext cx="180446" cy="9022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24"/>
            <p:cNvSpPr/>
            <p:nvPr/>
          </p:nvSpPr>
          <p:spPr>
            <a:xfrm>
              <a:off x="2102625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78DA5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4"/>
            <p:cNvSpPr txBox="1"/>
            <p:nvPr/>
          </p:nvSpPr>
          <p:spPr>
            <a:xfrm>
              <a:off x="2137257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Evaluation Metrics</a:t>
              </a:r>
              <a:endParaRPr/>
            </a:p>
          </p:txBody>
        </p:sp>
        <p:sp>
          <p:nvSpPr>
            <p:cNvPr id="98" name="Google Shape;98;p24"/>
            <p:cNvSpPr/>
            <p:nvPr/>
          </p:nvSpPr>
          <p:spPr>
            <a:xfrm rot="10800000">
              <a:off x="1765233" y="2263937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87DD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4"/>
            <p:cNvSpPr txBox="1"/>
            <p:nvPr/>
          </p:nvSpPr>
          <p:spPr>
            <a:xfrm>
              <a:off x="1826367" y="2304693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24"/>
            <p:cNvSpPr/>
            <p:nvPr/>
          </p:nvSpPr>
          <p:spPr>
            <a:xfrm>
              <a:off x="682" y="1774615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8FE04E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4"/>
            <p:cNvSpPr txBox="1"/>
            <p:nvPr/>
          </p:nvSpPr>
          <p:spPr>
            <a:xfrm>
              <a:off x="35314" y="1809247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Modeling</a:t>
              </a:r>
              <a:endParaRPr/>
            </a:p>
          </p:txBody>
        </p:sp>
        <p:sp>
          <p:nvSpPr>
            <p:cNvPr id="102" name="Google Shape;102;p24"/>
            <p:cNvSpPr/>
            <p:nvPr/>
          </p:nvSpPr>
          <p:spPr>
            <a:xfrm rot="5400000">
              <a:off x="706978" y="3090651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C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4"/>
            <p:cNvSpPr txBox="1"/>
            <p:nvPr/>
          </p:nvSpPr>
          <p:spPr>
            <a:xfrm>
              <a:off x="747733" y="3090652"/>
              <a:ext cx="122268" cy="14264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4"/>
            <p:cNvSpPr/>
            <p:nvPr/>
          </p:nvSpPr>
          <p:spPr>
            <a:xfrm>
              <a:off x="68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A9E44C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4"/>
            <p:cNvSpPr txBox="1"/>
            <p:nvPr/>
          </p:nvSpPr>
          <p:spPr>
            <a:xfrm>
              <a:off x="3531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Model Selection</a:t>
              </a:r>
              <a:endParaRPr/>
            </a:p>
          </p:txBody>
        </p:sp>
        <p:sp>
          <p:nvSpPr>
            <p:cNvPr id="106" name="Google Shape;106;p24"/>
            <p:cNvSpPr/>
            <p:nvPr/>
          </p:nvSpPr>
          <p:spPr>
            <a:xfrm>
              <a:off x="175066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BCE9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4"/>
            <p:cNvSpPr txBox="1"/>
            <p:nvPr/>
          </p:nvSpPr>
          <p:spPr>
            <a:xfrm>
              <a:off x="175066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4"/>
            <p:cNvSpPr/>
            <p:nvPr/>
          </p:nvSpPr>
          <p:spPr>
            <a:xfrm>
              <a:off x="210262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C7EA49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4"/>
            <p:cNvSpPr txBox="1"/>
            <p:nvPr/>
          </p:nvSpPr>
          <p:spPr>
            <a:xfrm>
              <a:off x="213725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Interpretability</a:t>
              </a:r>
              <a:endParaRPr/>
            </a:p>
          </p:txBody>
        </p:sp>
        <p:sp>
          <p:nvSpPr>
            <p:cNvPr id="110" name="Google Shape;110;p24"/>
            <p:cNvSpPr/>
            <p:nvPr/>
          </p:nvSpPr>
          <p:spPr>
            <a:xfrm>
              <a:off x="385260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E1EE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4"/>
            <p:cNvSpPr txBox="1"/>
            <p:nvPr/>
          </p:nvSpPr>
          <p:spPr>
            <a:xfrm>
              <a:off x="385260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4"/>
            <p:cNvSpPr/>
            <p:nvPr/>
          </p:nvSpPr>
          <p:spPr>
            <a:xfrm>
              <a:off x="420456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E6EF46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4"/>
            <p:cNvSpPr txBox="1"/>
            <p:nvPr/>
          </p:nvSpPr>
          <p:spPr>
            <a:xfrm>
              <a:off x="423920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Bias/Fairness</a:t>
              </a:r>
              <a:endParaRPr/>
            </a:p>
          </p:txBody>
        </p:sp>
        <p:sp>
          <p:nvSpPr>
            <p:cNvPr id="114" name="Google Shape;114;p24"/>
            <p:cNvSpPr/>
            <p:nvPr/>
          </p:nvSpPr>
          <p:spPr>
            <a:xfrm>
              <a:off x="5954552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4E0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4"/>
            <p:cNvSpPr txBox="1"/>
            <p:nvPr/>
          </p:nvSpPr>
          <p:spPr>
            <a:xfrm>
              <a:off x="5954552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4"/>
            <p:cNvSpPr/>
            <p:nvPr/>
          </p:nvSpPr>
          <p:spPr>
            <a:xfrm>
              <a:off x="6306512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rgbClr val="F4DC44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4"/>
            <p:cNvSpPr txBox="1"/>
            <p:nvPr/>
          </p:nvSpPr>
          <p:spPr>
            <a:xfrm>
              <a:off x="6341144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Field Trials</a:t>
              </a:r>
              <a:endParaRPr/>
            </a:p>
          </p:txBody>
        </p:sp>
        <p:sp>
          <p:nvSpPr>
            <p:cNvPr id="118" name="Google Shape;118;p24"/>
            <p:cNvSpPr/>
            <p:nvPr/>
          </p:nvSpPr>
          <p:spPr>
            <a:xfrm>
              <a:off x="8056496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9C6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4"/>
            <p:cNvSpPr txBox="1"/>
            <p:nvPr/>
          </p:nvSpPr>
          <p:spPr>
            <a:xfrm>
              <a:off x="8056496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8408455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4"/>
            <p:cNvSpPr txBox="1"/>
            <p:nvPr/>
          </p:nvSpPr>
          <p:spPr>
            <a:xfrm>
              <a:off x="8443087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Deployment</a:t>
              </a:r>
              <a:endParaRPr/>
            </a:p>
          </p:txBody>
        </p:sp>
        <p:sp>
          <p:nvSpPr>
            <p:cNvPr id="122" name="Google Shape;122;p24"/>
            <p:cNvSpPr/>
            <p:nvPr/>
          </p:nvSpPr>
          <p:spPr>
            <a:xfrm>
              <a:off x="10158439" y="3931932"/>
              <a:ext cx="203779" cy="203780"/>
            </a:xfrm>
            <a:prstGeom prst="rightArrow">
              <a:avLst>
                <a:gd name="adj1" fmla="val 60000"/>
                <a:gd name="adj2" fmla="val 50000"/>
              </a:avLst>
            </a:prstGeom>
            <a:solidFill>
              <a:srgbClr val="FEA93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4"/>
            <p:cNvSpPr txBox="1"/>
            <p:nvPr/>
          </p:nvSpPr>
          <p:spPr>
            <a:xfrm>
              <a:off x="10158439" y="3972688"/>
              <a:ext cx="142645" cy="12226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endParaRPr sz="1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4"/>
            <p:cNvSpPr/>
            <p:nvPr/>
          </p:nvSpPr>
          <p:spPr>
            <a:xfrm>
              <a:off x="10510399" y="3442610"/>
              <a:ext cx="1616371" cy="1182423"/>
            </a:xfrm>
            <a:prstGeom prst="roundRect">
              <a:avLst>
                <a:gd name="adj" fmla="val 10000"/>
              </a:avLst>
            </a:prstGeom>
            <a:solidFill>
              <a:schemeClr val="lt1"/>
            </a:solidFill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4"/>
            <p:cNvSpPr txBox="1"/>
            <p:nvPr/>
          </p:nvSpPr>
          <p:spPr>
            <a:xfrm>
              <a:off x="10545031" y="3477242"/>
              <a:ext cx="1547107" cy="11131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>
                  <a:solidFill>
                    <a:srgbClr val="262626"/>
                  </a:solidFill>
                  <a:latin typeface="Arial"/>
                  <a:ea typeface="Arial"/>
                  <a:cs typeface="Arial"/>
                  <a:sym typeface="Arial"/>
                </a:rPr>
                <a:t>Maintenance &amp; Monitoring</a:t>
              </a: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F0EC1-24D0-2F41-904B-6732FB3D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Causal Inference</a:t>
            </a:r>
          </a:p>
          <a:p>
            <a:pPr algn="ctr"/>
            <a:r>
              <a:rPr lang="en-US" sz="6000" dirty="0"/>
              <a:t>and Field Trials</a:t>
            </a:r>
          </a:p>
        </p:txBody>
      </p:sp>
    </p:spTree>
    <p:extLst>
      <p:ext uri="{BB962C8B-B14F-4D97-AF65-F5344CB8AC3E}">
        <p14:creationId xmlns:p14="http://schemas.microsoft.com/office/powerpoint/2010/main" val="3476251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What is the purpose of doing field validation?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dirty="0"/>
              <a:t>Field Validation: Beyond A/B Testing</a:t>
            </a:r>
            <a:endParaRPr dirty="0"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How well does the model perform in the real world?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Validation on truly unseen future data; only way to ensure against leakage</a:t>
            </a:r>
            <a:br>
              <a:rPr lang="en-US" dirty="0"/>
            </a:br>
            <a:endParaRPr lang="en-US"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What key assumptions in our formulation need to be tested?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with the “right” people?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Are we intervening in the best way possible?</a:t>
            </a:r>
          </a:p>
          <a:p>
            <a:pPr lvl="1" indent="-381000">
              <a:spcBef>
                <a:spcPts val="0"/>
              </a:spcBef>
              <a:buSzPts val="2400"/>
              <a:buChar char="●"/>
            </a:pPr>
            <a:r>
              <a:rPr lang="en-US" sz="2400" dirty="0"/>
              <a:t>Impact of historical decision making / selective labels?</a:t>
            </a:r>
            <a:br>
              <a:rPr lang="en-US" dirty="0"/>
            </a:br>
            <a:endParaRPr lang="en-US" dirty="0"/>
          </a:p>
          <a:p>
            <a:r>
              <a:rPr lang="en-US" dirty="0"/>
              <a:t>Most importantly: </a:t>
            </a:r>
            <a:r>
              <a:rPr lang="en-US" b="1" dirty="0"/>
              <a:t>how well does the ML system we’re building help the organization realize its goals?</a:t>
            </a:r>
            <a:endParaRPr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9" grpId="0" uiExpand="1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Goals of Causal Inference</a:t>
            </a:r>
            <a:endParaRPr/>
          </a:p>
        </p:txBody>
      </p:sp>
      <p:pic>
        <p:nvPicPr>
          <p:cNvPr id="137" name="Google Shape;137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080705"/>
            <a:ext cx="12192000" cy="60520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43" name="Google Shape;143;p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44" name="Google Shape;144;p2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45" name="Google Shape;145;p2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46" name="Google Shape;146;p2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Things to cover today</a:t>
            </a:r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Quick Review and Wrap-Up</a:t>
            </a:r>
            <a:endParaRPr dirty="0"/>
          </a:p>
          <a:p>
            <a:pPr marL="4572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Causal Inference 001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With Observational Data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Methods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Examples</a:t>
            </a:r>
            <a:br>
              <a:rPr lang="en-US" dirty="0"/>
            </a:br>
            <a:endParaRPr dirty="0"/>
          </a:p>
          <a:p>
            <a:pPr lvl="1" indent="-381000">
              <a:lnSpc>
                <a:spcPct val="100000"/>
              </a:lnSpc>
              <a:spcBef>
                <a:spcPts val="0"/>
              </a:spcBef>
              <a:buSzPts val="2400"/>
              <a:buChar char="●"/>
            </a:pPr>
            <a:r>
              <a:rPr lang="en-US" dirty="0"/>
              <a:t>Experiments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Standard Randomized Controlled Trials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  <a:p>
            <a:pPr lvl="2">
              <a:lnSpc>
                <a:spcPct val="100000"/>
              </a:lnSpc>
              <a:spcBef>
                <a:spcPts val="0"/>
              </a:spcBef>
              <a:buChar char="○"/>
            </a:pPr>
            <a:r>
              <a:rPr lang="en-US" dirty="0"/>
              <a:t>Validating ML models/systems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Trial Design</a:t>
            </a:r>
            <a:endParaRPr dirty="0"/>
          </a:p>
          <a:p>
            <a:pPr lvl="3">
              <a:lnSpc>
                <a:spcPct val="100000"/>
              </a:lnSpc>
              <a:spcBef>
                <a:spcPts val="0"/>
              </a:spcBef>
              <a:buChar char="■"/>
            </a:pPr>
            <a:r>
              <a:rPr lang="en-US" dirty="0"/>
              <a:t>Examples</a:t>
            </a: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55" name="Google Shape;155;p27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56" name="Google Shape;156;p27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7" name="Google Shape;157;p27"/>
          <p:cNvCxnSpPr>
            <a:stCxn id="156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58" name="Google Shape;158;p27"/>
          <p:cNvCxnSpPr>
            <a:stCxn id="156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Do sports programs affect school graduation rates?</a:t>
            </a:r>
            <a:endParaRPr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65" name="Google Shape;165;p28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66" name="Google Shape;166;p28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67" name="Google Shape;167;p28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68" name="Google Shape;168;p28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9" name="Google Shape;169;p28"/>
          <p:cNvCxnSpPr>
            <a:stCxn id="168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70" name="Google Shape;170;p28"/>
          <p:cNvCxnSpPr>
            <a:stCxn id="168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71" name="Google Shape;171;p28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marR="0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Arial"/>
              <a:buChar char="●"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Examples?</a:t>
            </a:r>
            <a:endParaRPr sz="24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Research Design</a:t>
            </a:r>
            <a:endParaRPr/>
          </a:p>
        </p:txBody>
      </p:sp>
      <p:sp>
        <p:nvSpPr>
          <p:cNvPr id="177" name="Google Shape;177;p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Quasi-experiments</a:t>
            </a:r>
            <a:endParaRPr/>
          </a:p>
          <a:p>
            <a:pPr marL="609585" lvl="0" indent="-45718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US"/>
              <a:t>Observational studies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Experiment</a:t>
            </a:r>
            <a:endParaRPr/>
          </a:p>
        </p:txBody>
      </p:sp>
      <p:sp>
        <p:nvSpPr>
          <p:cNvPr id="183" name="Google Shape;183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84" name="Google Shape;184;p29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85" name="Google Shape;185;p29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86" name="Google Shape;186;p29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7" name="Google Shape;187;p29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8" name="Google Shape;188;p29"/>
          <p:cNvCxnSpPr>
            <a:stCxn id="187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89" name="Google Shape;189;p29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Researcher randomly assigns sports programs</a:t>
            </a:r>
            <a:endParaRPr/>
          </a:p>
        </p:txBody>
      </p:sp>
      <p:cxnSp>
        <p:nvCxnSpPr>
          <p:cNvPr id="190" name="Google Shape;190;p29"/>
          <p:cNvCxnSpPr>
            <a:stCxn id="189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Quasi-Experimental</a:t>
            </a:r>
            <a:endParaRPr/>
          </a:p>
        </p:txBody>
      </p:sp>
      <p:sp>
        <p:nvSpPr>
          <p:cNvPr id="196" name="Google Shape;196;p3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197" name="Google Shape;197;p30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sp>
        <p:nvSpPr>
          <p:cNvPr id="198" name="Google Shape;198;p30"/>
          <p:cNvSpPr txBox="1">
            <a:spLocks noGrp="1"/>
          </p:cNvSpPr>
          <p:nvPr>
            <p:ph type="body" idx="4294967295"/>
          </p:nvPr>
        </p:nvSpPr>
        <p:spPr>
          <a:xfrm>
            <a:off x="5934996" y="3050646"/>
            <a:ext cx="612775" cy="76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?</a:t>
            </a:r>
            <a:endParaRPr b="1"/>
          </a:p>
        </p:txBody>
      </p:sp>
      <p:cxnSp>
        <p:nvCxnSpPr>
          <p:cNvPr id="199" name="Google Shape;199;p30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0" name="Google Shape;200;p30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1" name="Google Shape;201;p30"/>
          <p:cNvCxnSpPr>
            <a:stCxn id="200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02" name="Google Shape;202;p30"/>
          <p:cNvSpPr txBox="1"/>
          <p:nvPr/>
        </p:nvSpPr>
        <p:spPr>
          <a:xfrm>
            <a:off x="759767" y="5500667"/>
            <a:ext cx="3081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Nature/World randomly assigns sports programs</a:t>
            </a:r>
            <a:endParaRPr/>
          </a:p>
        </p:txBody>
      </p:sp>
      <p:cxnSp>
        <p:nvCxnSpPr>
          <p:cNvPr id="203" name="Google Shape;203;p30"/>
          <p:cNvCxnSpPr>
            <a:stCxn id="202" idx="0"/>
          </p:cNvCxnSpPr>
          <p:nvPr/>
        </p:nvCxnSpPr>
        <p:spPr>
          <a:xfrm rot="10800000" flipH="1">
            <a:off x="2300367" y="4259567"/>
            <a:ext cx="1200" cy="1241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Observational Study</a:t>
            </a:r>
            <a:endParaRPr/>
          </a:p>
        </p:txBody>
      </p:sp>
      <p:sp>
        <p:nvSpPr>
          <p:cNvPr id="209" name="Google Shape;209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2400"/>
              <a:buNone/>
            </a:pPr>
            <a:endParaRPr b="1"/>
          </a:p>
          <a:p>
            <a:pPr marL="0" lvl="0" indent="0" algn="l" rtl="0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sports programs</a:t>
            </a:r>
            <a:endParaRPr b="1"/>
          </a:p>
        </p:txBody>
      </p:sp>
      <p:sp>
        <p:nvSpPr>
          <p:cNvPr id="210" name="Google Shape;210;p31"/>
          <p:cNvSpPr txBox="1">
            <a:spLocks noGrp="1"/>
          </p:cNvSpPr>
          <p:nvPr>
            <p:ph type="body" idx="4294967295"/>
          </p:nvPr>
        </p:nvSpPr>
        <p:spPr>
          <a:xfrm>
            <a:off x="8987118" y="3603251"/>
            <a:ext cx="2667000" cy="76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SzPts val="2400"/>
              <a:buNone/>
            </a:pPr>
            <a:r>
              <a:rPr lang="en-US" b="1"/>
              <a:t>graduation</a:t>
            </a:r>
            <a:endParaRPr b="1"/>
          </a:p>
        </p:txBody>
      </p:sp>
      <p:cxnSp>
        <p:nvCxnSpPr>
          <p:cNvPr id="211" name="Google Shape;211;p31"/>
          <p:cNvCxnSpPr/>
          <p:nvPr/>
        </p:nvCxnSpPr>
        <p:spPr>
          <a:xfrm>
            <a:off x="3850950" y="3985045"/>
            <a:ext cx="4490000" cy="524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2" name="Google Shape;212;p31"/>
          <p:cNvSpPr txBox="1"/>
          <p:nvPr/>
        </p:nvSpPr>
        <p:spPr>
          <a:xfrm>
            <a:off x="4601996" y="1574039"/>
            <a:ext cx="2666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Confounders</a:t>
            </a:r>
            <a:endParaRPr sz="2400" b="1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3" name="Google Shape;213;p31"/>
          <p:cNvCxnSpPr>
            <a:stCxn id="212" idx="2"/>
          </p:cNvCxnSpPr>
          <p:nvPr/>
        </p:nvCxnSpPr>
        <p:spPr>
          <a:xfrm>
            <a:off x="5934996" y="2337639"/>
            <a:ext cx="2535900" cy="119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14" name="Google Shape;214;p31"/>
          <p:cNvCxnSpPr>
            <a:stCxn id="212" idx="2"/>
          </p:cNvCxnSpPr>
          <p:nvPr/>
        </p:nvCxnSpPr>
        <p:spPr>
          <a:xfrm flipH="1">
            <a:off x="3762096" y="2337639"/>
            <a:ext cx="2172900" cy="11643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15" name="Google Shape;215;p31"/>
          <p:cNvSpPr txBox="1"/>
          <p:nvPr/>
        </p:nvSpPr>
        <p:spPr>
          <a:xfrm>
            <a:off x="968667" y="4947600"/>
            <a:ext cx="9379600" cy="156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2133"/>
              </a:spcAft>
              <a:buClr>
                <a:srgbClr val="434343"/>
              </a:buClr>
              <a:buSzPts val="2400"/>
              <a:buFont typeface="Arial"/>
              <a:buNone/>
            </a:pPr>
            <a:r>
              <a:rPr lang="en-US"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Include confounders in regression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4" name="Google Shape;63;p9">
            <a:extLst>
              <a:ext uri="{FF2B5EF4-FFF2-40B4-BE49-F238E27FC236}">
                <a16:creationId xmlns:a16="http://schemas.microsoft.com/office/drawing/2014/main" id="{101348C2-B86F-FD43-A555-E138761C408A}"/>
              </a:ext>
            </a:extLst>
          </p:cNvPr>
          <p:cNvSpPr/>
          <p:nvPr/>
        </p:nvSpPr>
        <p:spPr>
          <a:xfrm>
            <a:off x="1382184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UNMET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NEEDS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Google Shape;64;p9">
            <a:extLst>
              <a:ext uri="{FF2B5EF4-FFF2-40B4-BE49-F238E27FC236}">
                <a16:creationId xmlns:a16="http://schemas.microsoft.com/office/drawing/2014/main" id="{90B171BF-4614-864D-AD83-2EAB6E0F4918}"/>
              </a:ext>
            </a:extLst>
          </p:cNvPr>
          <p:cNvSpPr/>
          <p:nvPr/>
        </p:nvSpPr>
        <p:spPr>
          <a:xfrm>
            <a:off x="5078000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MISDEMEANOR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ARREST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" name="Google Shape;65;p9">
            <a:extLst>
              <a:ext uri="{FF2B5EF4-FFF2-40B4-BE49-F238E27FC236}">
                <a16:creationId xmlns:a16="http://schemas.microsoft.com/office/drawing/2014/main" id="{DF55D5B7-716B-6D45-B6C9-4C3F3598882F}"/>
              </a:ext>
            </a:extLst>
          </p:cNvPr>
          <p:cNvSpPr/>
          <p:nvPr/>
        </p:nvSpPr>
        <p:spPr>
          <a:xfrm>
            <a:off x="8773817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JAIL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" name="Google Shape;66;p9">
            <a:extLst>
              <a:ext uri="{FF2B5EF4-FFF2-40B4-BE49-F238E27FC236}">
                <a16:creationId xmlns:a16="http://schemas.microsoft.com/office/drawing/2014/main" id="{D7190CA9-3CAA-9C48-9722-3EA125A638DD}"/>
              </a:ext>
            </a:extLst>
          </p:cNvPr>
          <p:cNvCxnSpPr>
            <a:stCxn id="14" idx="3"/>
            <a:endCxn id="15" idx="1"/>
          </p:cNvCxnSpPr>
          <p:nvPr/>
        </p:nvCxnSpPr>
        <p:spPr>
          <a:xfrm>
            <a:off x="3418184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67;p9">
            <a:extLst>
              <a:ext uri="{FF2B5EF4-FFF2-40B4-BE49-F238E27FC236}">
                <a16:creationId xmlns:a16="http://schemas.microsoft.com/office/drawing/2014/main" id="{A5B35F6F-F55D-834A-B034-67596A21B238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7114000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9" name="Google Shape;68;p9">
            <a:extLst>
              <a:ext uri="{FF2B5EF4-FFF2-40B4-BE49-F238E27FC236}">
                <a16:creationId xmlns:a16="http://schemas.microsoft.com/office/drawing/2014/main" id="{02B36974-2DB9-264F-A114-77788DBC9A3A}"/>
              </a:ext>
            </a:extLst>
          </p:cNvPr>
          <p:cNvCxnSpPr>
            <a:stCxn id="16" idx="2"/>
            <a:endCxn id="14" idx="2"/>
          </p:cNvCxnSpPr>
          <p:nvPr/>
        </p:nvCxnSpPr>
        <p:spPr>
          <a:xfrm rot="5400000">
            <a:off x="6095617" y="-358367"/>
            <a:ext cx="800" cy="7391600"/>
          </a:xfrm>
          <a:prstGeom prst="curvedConnector3">
            <a:avLst>
              <a:gd name="adj1" fmla="val 174991667"/>
            </a:avLst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" name="Google Shape;70;p9">
            <a:extLst>
              <a:ext uri="{FF2B5EF4-FFF2-40B4-BE49-F238E27FC236}">
                <a16:creationId xmlns:a16="http://schemas.microsoft.com/office/drawing/2014/main" id="{9CFFFC2A-EF74-6244-90BA-AE0EC1F84273}"/>
              </a:ext>
            </a:extLst>
          </p:cNvPr>
          <p:cNvSpPr txBox="1"/>
          <p:nvPr/>
        </p:nvSpPr>
        <p:spPr>
          <a:xfrm>
            <a:off x="4029967" y="4736967"/>
            <a:ext cx="4050400" cy="57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worsening or failing to improve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" name="Google Shape;69;p9">
            <a:extLst>
              <a:ext uri="{FF2B5EF4-FFF2-40B4-BE49-F238E27FC236}">
                <a16:creationId xmlns:a16="http://schemas.microsoft.com/office/drawing/2014/main" id="{2EE88406-084C-7842-9ACA-C23A6C7E978E}"/>
              </a:ext>
            </a:extLst>
          </p:cNvPr>
          <p:cNvSpPr txBox="1"/>
          <p:nvPr/>
        </p:nvSpPr>
        <p:spPr>
          <a:xfrm>
            <a:off x="415600" y="1145433"/>
            <a:ext cx="11694000" cy="1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latin typeface="Century Gothic"/>
                <a:ea typeface="Century Gothic"/>
                <a:cs typeface="Century Gothic"/>
                <a:sym typeface="Century Gothic"/>
              </a:rPr>
              <a:t>Cycle of Incarceration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821717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21" name="Google Shape;69;p9">
            <a:extLst>
              <a:ext uri="{FF2B5EF4-FFF2-40B4-BE49-F238E27FC236}">
                <a16:creationId xmlns:a16="http://schemas.microsoft.com/office/drawing/2014/main" id="{2EE88406-084C-7842-9ACA-C23A6C7E978E}"/>
              </a:ext>
            </a:extLst>
          </p:cNvPr>
          <p:cNvSpPr txBox="1"/>
          <p:nvPr/>
        </p:nvSpPr>
        <p:spPr>
          <a:xfrm>
            <a:off x="415600" y="1145433"/>
            <a:ext cx="11694000" cy="10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3200" dirty="0">
                <a:latin typeface="Century Gothic"/>
                <a:ea typeface="Century Gothic"/>
                <a:cs typeface="Century Gothic"/>
                <a:sym typeface="Century Gothic"/>
              </a:rPr>
              <a:t>Breaking the Cycle</a:t>
            </a:r>
            <a:endParaRPr sz="3200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1382184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UNMET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NEEDS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" name="Google Shape;76;p10">
            <a:extLst>
              <a:ext uri="{FF2B5EF4-FFF2-40B4-BE49-F238E27FC236}">
                <a16:creationId xmlns:a16="http://schemas.microsoft.com/office/drawing/2014/main" id="{6B36B48D-D911-014D-8726-16E92C35FEF1}"/>
              </a:ext>
            </a:extLst>
          </p:cNvPr>
          <p:cNvSpPr/>
          <p:nvPr/>
        </p:nvSpPr>
        <p:spPr>
          <a:xfrm>
            <a:off x="5078000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MISDEMEANOR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ARREST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2" name="Google Shape;77;p10">
            <a:extLst>
              <a:ext uri="{FF2B5EF4-FFF2-40B4-BE49-F238E27FC236}">
                <a16:creationId xmlns:a16="http://schemas.microsoft.com/office/drawing/2014/main" id="{526C5470-8DB2-D149-BBE7-E072920510D1}"/>
              </a:ext>
            </a:extLst>
          </p:cNvPr>
          <p:cNvSpPr/>
          <p:nvPr/>
        </p:nvSpPr>
        <p:spPr>
          <a:xfrm>
            <a:off x="8773817" y="2163433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867">
                <a:latin typeface="Century Gothic"/>
                <a:ea typeface="Century Gothic"/>
                <a:cs typeface="Century Gothic"/>
                <a:sym typeface="Century Gothic"/>
              </a:rPr>
              <a:t>JAIL</a:t>
            </a:r>
            <a:endParaRPr sz="1867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3" name="Google Shape;78;p10">
            <a:extLst>
              <a:ext uri="{FF2B5EF4-FFF2-40B4-BE49-F238E27FC236}">
                <a16:creationId xmlns:a16="http://schemas.microsoft.com/office/drawing/2014/main" id="{4BD5031D-B79B-4943-9F77-C6A4EDFBA6DD}"/>
              </a:ext>
            </a:extLst>
          </p:cNvPr>
          <p:cNvCxnSpPr>
            <a:stCxn id="12" idx="3"/>
            <a:endCxn id="13" idx="1"/>
          </p:cNvCxnSpPr>
          <p:nvPr/>
        </p:nvCxnSpPr>
        <p:spPr>
          <a:xfrm>
            <a:off x="3418184" y="2750233"/>
            <a:ext cx="1660000" cy="0"/>
          </a:xfrm>
          <a:prstGeom prst="straightConnector1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" name="Google Shape;80;p10">
            <a:extLst>
              <a:ext uri="{FF2B5EF4-FFF2-40B4-BE49-F238E27FC236}">
                <a16:creationId xmlns:a16="http://schemas.microsoft.com/office/drawing/2014/main" id="{5812E4DD-93C0-7B4E-BBDE-455D1E0ADBBC}"/>
              </a:ext>
            </a:extLst>
          </p:cNvPr>
          <p:cNvSpPr/>
          <p:nvPr/>
        </p:nvSpPr>
        <p:spPr>
          <a:xfrm>
            <a:off x="5077950" y="5125767"/>
            <a:ext cx="2036000" cy="1173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867" dirty="0">
                <a:latin typeface="Century Gothic"/>
                <a:ea typeface="Century Gothic"/>
                <a:cs typeface="Century Gothic"/>
                <a:sym typeface="Century Gothic"/>
              </a:rPr>
              <a:t>MENTAL HEALTH OUTREACH</a:t>
            </a:r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6" name="Google Shape;82;p10">
            <a:extLst>
              <a:ext uri="{FF2B5EF4-FFF2-40B4-BE49-F238E27FC236}">
                <a16:creationId xmlns:a16="http://schemas.microsoft.com/office/drawing/2014/main" id="{CBABCD8C-EAB1-534C-BE67-A1BAAD3C30FE}"/>
              </a:ext>
            </a:extLst>
          </p:cNvPr>
          <p:cNvCxnSpPr>
            <a:cxnSpLocks/>
            <a:stCxn id="24" idx="1"/>
            <a:endCxn id="12" idx="2"/>
          </p:cNvCxnSpPr>
          <p:nvPr/>
        </p:nvCxnSpPr>
        <p:spPr>
          <a:xfrm rot="10800000">
            <a:off x="2400184" y="3337033"/>
            <a:ext cx="2677766" cy="2375534"/>
          </a:xfrm>
          <a:prstGeom prst="curvedConnector2">
            <a:avLst/>
          </a:prstGeom>
          <a:noFill/>
          <a:ln w="38100" cap="flat" cmpd="sng">
            <a:solidFill>
              <a:srgbClr val="000000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7" name="Google Shape;83;p10">
            <a:extLst>
              <a:ext uri="{FF2B5EF4-FFF2-40B4-BE49-F238E27FC236}">
                <a16:creationId xmlns:a16="http://schemas.microsoft.com/office/drawing/2014/main" id="{2BBE259E-9FFE-BD42-9E46-41C0038E27F8}"/>
              </a:ext>
            </a:extLst>
          </p:cNvPr>
          <p:cNvSpPr/>
          <p:nvPr/>
        </p:nvSpPr>
        <p:spPr>
          <a:xfrm rot="-1593903">
            <a:off x="2005185" y="3358794"/>
            <a:ext cx="748636" cy="44364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1867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2B982B-DB62-ED4B-BE21-46A790B61DF6}"/>
              </a:ext>
            </a:extLst>
          </p:cNvPr>
          <p:cNvSpPr txBox="1"/>
          <p:nvPr/>
        </p:nvSpPr>
        <p:spPr>
          <a:xfrm>
            <a:off x="3831243" y="2249721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2551880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242315" y="1399344"/>
            <a:ext cx="3352656" cy="488872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431EB-4D8A-1442-9803-AA95ADA5372B}"/>
              </a:ext>
            </a:extLst>
          </p:cNvPr>
          <p:cNvSpPr txBox="1"/>
          <p:nvPr/>
        </p:nvSpPr>
        <p:spPr>
          <a:xfrm>
            <a:off x="415600" y="1479367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Released From Jail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In Past 3 Years</a:t>
            </a:r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4DF198BD-39AA-964B-8EB5-FB1B260A34A5}"/>
              </a:ext>
            </a:extLst>
          </p:cNvPr>
          <p:cNvSpPr/>
          <p:nvPr/>
        </p:nvSpPr>
        <p:spPr>
          <a:xfrm>
            <a:off x="789142" y="3429000"/>
            <a:ext cx="2665062" cy="273410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42FA2-6A12-0044-AA06-B868FCDE372D}"/>
              </a:ext>
            </a:extLst>
          </p:cNvPr>
          <p:cNvSpPr txBox="1"/>
          <p:nvPr/>
        </p:nvSpPr>
        <p:spPr>
          <a:xfrm>
            <a:off x="890681" y="361088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…With History of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Mental Health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Needs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8E00-7081-1F47-9553-568F65765633}"/>
              </a:ext>
            </a:extLst>
          </p:cNvPr>
          <p:cNvGrpSpPr/>
          <p:nvPr/>
        </p:nvGrpSpPr>
        <p:grpSpPr>
          <a:xfrm>
            <a:off x="3857489" y="3829293"/>
            <a:ext cx="860597" cy="763501"/>
            <a:chOff x="4389120" y="2462784"/>
            <a:chExt cx="1706830" cy="15142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1938DB-AC52-2A4F-903C-9A0F093EEAA8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3EB63D-67D3-4E45-B65B-3AE6C37117B7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68292F-40CE-8846-909D-8E042F9E787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CBACA9-7504-BE46-A082-FA1F0DB3991A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7DE2BA-187D-4144-BCB9-4822657FE213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7BFEE9-9AB5-0E4D-ACF5-9DFA5671C333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B3BF28-ABC9-CB4E-8050-B49E9B36502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72FECF-6CFC-334F-BE08-5E927AAD8527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C2F4C-E9DD-E64A-8D0A-73CC3AEBD025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9DE789-770A-774A-9861-6E413217C2BC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E7FF1A-B3F7-F844-B958-D27F45E1DC2D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E2131-B1EE-BC43-AF0F-76A74F8C8107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BFED98-B6FA-8B4E-876D-F52C114E602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1D79EA-EDB5-EB44-BFE1-4E1378E764D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8D7F98-F828-4749-89A9-70A2687F9B2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AA8FC4-6819-0342-9A83-42B280E0623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B29A49-FD36-804C-B626-ECEBE343A94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FEABA3-487B-1046-962E-19F31B5554DD}"/>
              </a:ext>
            </a:extLst>
          </p:cNvPr>
          <p:cNvGraphicFramePr>
            <a:graphicFrameLocks noGrp="1"/>
          </p:cNvGraphicFramePr>
          <p:nvPr/>
        </p:nvGraphicFramePr>
        <p:xfrm>
          <a:off x="5382865" y="1803689"/>
          <a:ext cx="1654828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7414">
                  <a:extLst>
                    <a:ext uri="{9D8B030D-6E8A-4147-A177-3AD203B41FA5}">
                      <a16:colId xmlns:a16="http://schemas.microsoft.com/office/drawing/2014/main" val="1088238618"/>
                    </a:ext>
                  </a:extLst>
                </a:gridCol>
                <a:gridCol w="827414">
                  <a:extLst>
                    <a:ext uri="{9D8B030D-6E8A-4147-A177-3AD203B41FA5}">
                      <a16:colId xmlns:a16="http://schemas.microsoft.com/office/drawing/2014/main" val="2545921369"/>
                    </a:ext>
                  </a:extLst>
                </a:gridCol>
              </a:tblGrid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1417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902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167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64280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361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4252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559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95445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0296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52668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5080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4543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6519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285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3918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681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9B6C0F7E-394D-C849-AEEA-57F9432B58C8}"/>
              </a:ext>
            </a:extLst>
          </p:cNvPr>
          <p:cNvSpPr/>
          <p:nvPr/>
        </p:nvSpPr>
        <p:spPr>
          <a:xfrm>
            <a:off x="3454203" y="4622104"/>
            <a:ext cx="1916392" cy="350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EA7B6-012E-3340-9E87-E323487E7303}"/>
              </a:ext>
            </a:extLst>
          </p:cNvPr>
          <p:cNvSpPr txBox="1"/>
          <p:nvPr/>
        </p:nvSpPr>
        <p:spPr>
          <a:xfrm>
            <a:off x="3696510" y="327209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3169F-ADA2-914B-8C32-2AD6FA04C976}"/>
              </a:ext>
            </a:extLst>
          </p:cNvPr>
          <p:cNvSpPr txBox="1"/>
          <p:nvPr/>
        </p:nvSpPr>
        <p:spPr>
          <a:xfrm>
            <a:off x="4955885" y="1187209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Return to Jail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FD78-6ACB-084C-8897-FB70032B66B3}"/>
              </a:ext>
            </a:extLst>
          </p:cNvPr>
          <p:cNvSpPr/>
          <p:nvPr/>
        </p:nvSpPr>
        <p:spPr>
          <a:xfrm>
            <a:off x="5370595" y="2129425"/>
            <a:ext cx="1667098" cy="148145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29C028E-CDA4-604B-9B8F-64BDD06881B5}"/>
              </a:ext>
            </a:extLst>
          </p:cNvPr>
          <p:cNvSpPr/>
          <p:nvPr/>
        </p:nvSpPr>
        <p:spPr>
          <a:xfrm>
            <a:off x="7049963" y="2694787"/>
            <a:ext cx="1943723" cy="35072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75;p10">
            <a:extLst>
              <a:ext uri="{FF2B5EF4-FFF2-40B4-BE49-F238E27FC236}">
                <a16:creationId xmlns:a16="http://schemas.microsoft.com/office/drawing/2014/main" id="{80248251-D983-E945-852F-13ECC4C7A7A1}"/>
              </a:ext>
            </a:extLst>
          </p:cNvPr>
          <p:cNvSpPr/>
          <p:nvPr/>
        </p:nvSpPr>
        <p:spPr>
          <a:xfrm>
            <a:off x="8993687" y="229356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19DD2-A9C7-A543-9B48-E32CF949C9FE}"/>
              </a:ext>
            </a:extLst>
          </p:cNvPr>
          <p:cNvSpPr txBox="1"/>
          <p:nvPr/>
        </p:nvSpPr>
        <p:spPr>
          <a:xfrm>
            <a:off x="9167417" y="2310364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Mental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Health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Outreach</a:t>
            </a:r>
          </a:p>
        </p:txBody>
      </p:sp>
      <p:sp>
        <p:nvSpPr>
          <p:cNvPr id="46" name="Google Shape;75;p10">
            <a:extLst>
              <a:ext uri="{FF2B5EF4-FFF2-40B4-BE49-F238E27FC236}">
                <a16:creationId xmlns:a16="http://schemas.microsoft.com/office/drawing/2014/main" id="{162E5AA6-9B51-DD4C-9E71-D5D0C0DE7EEC}"/>
              </a:ext>
            </a:extLst>
          </p:cNvPr>
          <p:cNvSpPr/>
          <p:nvPr/>
        </p:nvSpPr>
        <p:spPr>
          <a:xfrm>
            <a:off x="9020826" y="464402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3B0C9-A395-0D4E-9870-A399AAC450A3}"/>
              </a:ext>
            </a:extLst>
          </p:cNvPr>
          <p:cNvSpPr txBox="1"/>
          <p:nvPr/>
        </p:nvSpPr>
        <p:spPr>
          <a:xfrm>
            <a:off x="9265200" y="4811209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Return to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Jail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03A189E-3971-8841-B588-03762A073818}"/>
              </a:ext>
            </a:extLst>
          </p:cNvPr>
          <p:cNvSpPr/>
          <p:nvPr/>
        </p:nvSpPr>
        <p:spPr>
          <a:xfrm rot="5400000">
            <a:off x="9467615" y="3882766"/>
            <a:ext cx="1033382" cy="35072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228CA-82BC-764B-B936-59C954EB3F4A}"/>
              </a:ext>
            </a:extLst>
          </p:cNvPr>
          <p:cNvSpPr txBox="1"/>
          <p:nvPr/>
        </p:nvSpPr>
        <p:spPr>
          <a:xfrm>
            <a:off x="9635492" y="3446737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701318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CASE STUDY: Mental Health and Incarceration</a:t>
            </a:r>
            <a:endParaRPr sz="3200" dirty="0"/>
          </a:p>
        </p:txBody>
      </p:sp>
      <p:sp>
        <p:nvSpPr>
          <p:cNvPr id="12" name="Google Shape;75;p10">
            <a:extLst>
              <a:ext uri="{FF2B5EF4-FFF2-40B4-BE49-F238E27FC236}">
                <a16:creationId xmlns:a16="http://schemas.microsoft.com/office/drawing/2014/main" id="{8C379909-E112-AF40-AB06-F3DCE0D1D789}"/>
              </a:ext>
            </a:extLst>
          </p:cNvPr>
          <p:cNvSpPr/>
          <p:nvPr/>
        </p:nvSpPr>
        <p:spPr>
          <a:xfrm>
            <a:off x="242315" y="1399344"/>
            <a:ext cx="3352656" cy="4888721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4431EB-4D8A-1442-9803-AA95ADA5372B}"/>
              </a:ext>
            </a:extLst>
          </p:cNvPr>
          <p:cNvSpPr txBox="1"/>
          <p:nvPr/>
        </p:nvSpPr>
        <p:spPr>
          <a:xfrm>
            <a:off x="415600" y="1479367"/>
            <a:ext cx="29594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Released From Jail</a:t>
            </a:r>
          </a:p>
          <a:p>
            <a:r>
              <a:rPr lang="en-US" sz="2400" dirty="0">
                <a:latin typeface="Century Gothic" panose="020B0502020202020204" pitchFamily="34" charset="0"/>
              </a:rPr>
              <a:t>In Past 3 Years</a:t>
            </a:r>
          </a:p>
        </p:txBody>
      </p:sp>
      <p:sp>
        <p:nvSpPr>
          <p:cNvPr id="14" name="Google Shape;75;p10">
            <a:extLst>
              <a:ext uri="{FF2B5EF4-FFF2-40B4-BE49-F238E27FC236}">
                <a16:creationId xmlns:a16="http://schemas.microsoft.com/office/drawing/2014/main" id="{4DF198BD-39AA-964B-8EB5-FB1B260A34A5}"/>
              </a:ext>
            </a:extLst>
          </p:cNvPr>
          <p:cNvSpPr/>
          <p:nvPr/>
        </p:nvSpPr>
        <p:spPr>
          <a:xfrm>
            <a:off x="789142" y="3429000"/>
            <a:ext cx="2665062" cy="2734106"/>
          </a:xfrm>
          <a:prstGeom prst="rect">
            <a:avLst/>
          </a:prstGeom>
          <a:solidFill>
            <a:srgbClr val="0070C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E42FA2-6A12-0044-AA06-B868FCDE372D}"/>
              </a:ext>
            </a:extLst>
          </p:cNvPr>
          <p:cNvSpPr txBox="1"/>
          <p:nvPr/>
        </p:nvSpPr>
        <p:spPr>
          <a:xfrm>
            <a:off x="890681" y="3610880"/>
            <a:ext cx="25635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…With History of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Mental Health</a:t>
            </a:r>
          </a:p>
          <a:p>
            <a:r>
              <a:rPr lang="en-US" sz="2400" dirty="0">
                <a:solidFill>
                  <a:schemeClr val="bg1"/>
                </a:solidFill>
                <a:latin typeface="Century Gothic" panose="020B0502020202020204" pitchFamily="34" charset="0"/>
              </a:rPr>
              <a:t>Needs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93B8E00-7081-1F47-9553-568F65765633}"/>
              </a:ext>
            </a:extLst>
          </p:cNvPr>
          <p:cNvGrpSpPr/>
          <p:nvPr/>
        </p:nvGrpSpPr>
        <p:grpSpPr>
          <a:xfrm>
            <a:off x="3857489" y="3829293"/>
            <a:ext cx="860597" cy="763501"/>
            <a:chOff x="4389120" y="2462784"/>
            <a:chExt cx="1706830" cy="151425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1938DB-AC52-2A4F-903C-9A0F093EEAA8}"/>
                </a:ext>
              </a:extLst>
            </p:cNvPr>
            <p:cNvSpPr/>
            <p:nvPr/>
          </p:nvSpPr>
          <p:spPr>
            <a:xfrm>
              <a:off x="4389120" y="2462784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43EB63D-67D3-4E45-B65B-3AE6C37117B7}"/>
                </a:ext>
              </a:extLst>
            </p:cNvPr>
            <p:cNvSpPr/>
            <p:nvPr/>
          </p:nvSpPr>
          <p:spPr>
            <a:xfrm>
              <a:off x="4389120" y="301874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68292F-40CE-8846-909D-8E042F9E7876}"/>
                </a:ext>
              </a:extLst>
            </p:cNvPr>
            <p:cNvSpPr/>
            <p:nvPr/>
          </p:nvSpPr>
          <p:spPr>
            <a:xfrm>
              <a:off x="4389120" y="3574706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7CBACA9-7504-BE46-A082-FA1F0DB3991A}"/>
                </a:ext>
              </a:extLst>
            </p:cNvPr>
            <p:cNvSpPr/>
            <p:nvPr/>
          </p:nvSpPr>
          <p:spPr>
            <a:xfrm>
              <a:off x="5029200" y="276880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E7DE2BA-187D-4144-BCB9-4822657FE213}"/>
                </a:ext>
              </a:extLst>
            </p:cNvPr>
            <p:cNvSpPr/>
            <p:nvPr/>
          </p:nvSpPr>
          <p:spPr>
            <a:xfrm>
              <a:off x="5029200" y="3350379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7BFEE9-9AB5-0E4D-ACF5-9DFA5671C333}"/>
                </a:ext>
              </a:extLst>
            </p:cNvPr>
            <p:cNvSpPr/>
            <p:nvPr/>
          </p:nvSpPr>
          <p:spPr>
            <a:xfrm>
              <a:off x="5693614" y="2757135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6B3BF28-ABC9-CB4E-8050-B49E9B365028}"/>
                </a:ext>
              </a:extLst>
            </p:cNvPr>
            <p:cNvSpPr/>
            <p:nvPr/>
          </p:nvSpPr>
          <p:spPr>
            <a:xfrm>
              <a:off x="5669280" y="3338187"/>
              <a:ext cx="402336" cy="402336"/>
            </a:xfrm>
            <a:prstGeom prst="ellipse">
              <a:avLst/>
            </a:prstGeom>
            <a:solidFill>
              <a:schemeClr val="bg2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472FECF-6CFC-334F-BE08-5E927AAD8527}"/>
                </a:ext>
              </a:extLst>
            </p:cNvPr>
            <p:cNvCxnSpPr>
              <a:stCxn id="17" idx="6"/>
              <a:endCxn id="20" idx="2"/>
            </p:cNvCxnSpPr>
            <p:nvPr/>
          </p:nvCxnSpPr>
          <p:spPr>
            <a:xfrm>
              <a:off x="4791456" y="2663952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E2C2F4C-E9DD-E64A-8D0A-73CC3AEBD025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4791456" y="2663952"/>
              <a:ext cx="237744" cy="86198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9DE789-770A-774A-9861-6E413217C2BC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4791456" y="2969977"/>
              <a:ext cx="237744" cy="249936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0E7FF1A-B3F7-F844-B958-D27F45E1DC2D}"/>
                </a:ext>
              </a:extLst>
            </p:cNvPr>
            <p:cNvCxnSpPr/>
            <p:nvPr/>
          </p:nvCxnSpPr>
          <p:spPr>
            <a:xfrm>
              <a:off x="4794479" y="3244297"/>
              <a:ext cx="237744" cy="306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C5E2131-B1EE-BC43-AF0F-76A74F8C8107}"/>
                </a:ext>
              </a:extLst>
            </p:cNvPr>
            <p:cNvCxnSpPr>
              <a:cxnSpLocks/>
              <a:endCxn id="20" idx="2"/>
            </p:cNvCxnSpPr>
            <p:nvPr/>
          </p:nvCxnSpPr>
          <p:spPr>
            <a:xfrm flipV="1">
              <a:off x="4791456" y="2969977"/>
              <a:ext cx="237744" cy="80589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DBFED98-B6FA-8B4E-876D-F52C114E6024}"/>
                </a:ext>
              </a:extLst>
            </p:cNvPr>
            <p:cNvCxnSpPr>
              <a:cxnSpLocks/>
              <a:endCxn id="25" idx="2"/>
            </p:cNvCxnSpPr>
            <p:nvPr/>
          </p:nvCxnSpPr>
          <p:spPr>
            <a:xfrm flipV="1">
              <a:off x="4791456" y="3551547"/>
              <a:ext cx="237744" cy="224327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91D79EA-EDB5-EB44-BFE1-4E1378E764D2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31536" y="2958303"/>
              <a:ext cx="262078" cy="3301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C8D7F98-F828-4749-89A9-70A2687F9B2D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023616"/>
              <a:ext cx="237744" cy="515739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CAA8FC4-6819-0342-9A83-42B280E06237}"/>
                </a:ext>
              </a:extLst>
            </p:cNvPr>
            <p:cNvCxnSpPr>
              <a:cxnSpLocks/>
              <a:endCxn id="28" idx="2"/>
            </p:cNvCxnSpPr>
            <p:nvPr/>
          </p:nvCxnSpPr>
          <p:spPr>
            <a:xfrm flipV="1">
              <a:off x="5428513" y="2958303"/>
              <a:ext cx="265101" cy="58959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DB29A49-FD36-804C-B626-ECEBE343A946}"/>
                </a:ext>
              </a:extLst>
            </p:cNvPr>
            <p:cNvCxnSpPr>
              <a:cxnSpLocks/>
              <a:endCxn id="29" idx="2"/>
            </p:cNvCxnSpPr>
            <p:nvPr/>
          </p:nvCxnSpPr>
          <p:spPr>
            <a:xfrm>
              <a:off x="5431536" y="3510697"/>
              <a:ext cx="237744" cy="28658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7FEABA3-487B-1046-962E-19F31B5554DD}"/>
              </a:ext>
            </a:extLst>
          </p:cNvPr>
          <p:cNvGraphicFramePr>
            <a:graphicFrameLocks noGrp="1"/>
          </p:cNvGraphicFramePr>
          <p:nvPr/>
        </p:nvGraphicFramePr>
        <p:xfrm>
          <a:off x="5382865" y="1803689"/>
          <a:ext cx="1654828" cy="4876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27414">
                  <a:extLst>
                    <a:ext uri="{9D8B030D-6E8A-4147-A177-3AD203B41FA5}">
                      <a16:colId xmlns:a16="http://schemas.microsoft.com/office/drawing/2014/main" val="1088238618"/>
                    </a:ext>
                  </a:extLst>
                </a:gridCol>
                <a:gridCol w="827414">
                  <a:extLst>
                    <a:ext uri="{9D8B030D-6E8A-4147-A177-3AD203B41FA5}">
                      <a16:colId xmlns:a16="http://schemas.microsoft.com/office/drawing/2014/main" val="2545921369"/>
                    </a:ext>
                  </a:extLst>
                </a:gridCol>
              </a:tblGrid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51417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2902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59167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964280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8836163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204252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455559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2195445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90296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052668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450806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9045432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666519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573285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3839184"/>
                  </a:ext>
                </a:extLst>
              </a:tr>
              <a:tr h="2580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3681"/>
                  </a:ext>
                </a:extLst>
              </a:tr>
            </a:tbl>
          </a:graphicData>
        </a:graphic>
      </p:graphicFrame>
      <p:sp>
        <p:nvSpPr>
          <p:cNvPr id="6" name="Right Arrow 5">
            <a:extLst>
              <a:ext uri="{FF2B5EF4-FFF2-40B4-BE49-F238E27FC236}">
                <a16:creationId xmlns:a16="http://schemas.microsoft.com/office/drawing/2014/main" id="{9B6C0F7E-394D-C849-AEEA-57F9432B58C8}"/>
              </a:ext>
            </a:extLst>
          </p:cNvPr>
          <p:cNvSpPr/>
          <p:nvPr/>
        </p:nvSpPr>
        <p:spPr>
          <a:xfrm>
            <a:off x="3454203" y="4622104"/>
            <a:ext cx="1916392" cy="350729"/>
          </a:xfrm>
          <a:prstGeom prst="rightArrow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D8EA7B6-012E-3340-9E87-E323487E7303}"/>
              </a:ext>
            </a:extLst>
          </p:cNvPr>
          <p:cNvSpPr txBox="1"/>
          <p:nvPr/>
        </p:nvSpPr>
        <p:spPr>
          <a:xfrm>
            <a:off x="3696510" y="3272099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Model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E13169F-ADA2-914B-8C32-2AD6FA04C976}"/>
              </a:ext>
            </a:extLst>
          </p:cNvPr>
          <p:cNvSpPr txBox="1"/>
          <p:nvPr/>
        </p:nvSpPr>
        <p:spPr>
          <a:xfrm>
            <a:off x="4955885" y="1187209"/>
            <a:ext cx="27093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entury Gothic" panose="020B0502020202020204" pitchFamily="34" charset="0"/>
              </a:rPr>
              <a:t>Return to Jail Risk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BFFD78-6ACB-084C-8897-FB70032B66B3}"/>
              </a:ext>
            </a:extLst>
          </p:cNvPr>
          <p:cNvSpPr/>
          <p:nvPr/>
        </p:nvSpPr>
        <p:spPr>
          <a:xfrm>
            <a:off x="5370595" y="2129425"/>
            <a:ext cx="1667098" cy="1481455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B29C028E-CDA4-604B-9B8F-64BDD06881B5}"/>
              </a:ext>
            </a:extLst>
          </p:cNvPr>
          <p:cNvSpPr/>
          <p:nvPr/>
        </p:nvSpPr>
        <p:spPr>
          <a:xfrm>
            <a:off x="7049963" y="2694787"/>
            <a:ext cx="1943723" cy="350729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Google Shape;75;p10">
            <a:extLst>
              <a:ext uri="{FF2B5EF4-FFF2-40B4-BE49-F238E27FC236}">
                <a16:creationId xmlns:a16="http://schemas.microsoft.com/office/drawing/2014/main" id="{80248251-D983-E945-852F-13ECC4C7A7A1}"/>
              </a:ext>
            </a:extLst>
          </p:cNvPr>
          <p:cNvSpPr/>
          <p:nvPr/>
        </p:nvSpPr>
        <p:spPr>
          <a:xfrm>
            <a:off x="8993687" y="229356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4819DD2-A9C7-A543-9B48-E32CF949C9FE}"/>
              </a:ext>
            </a:extLst>
          </p:cNvPr>
          <p:cNvSpPr txBox="1"/>
          <p:nvPr/>
        </p:nvSpPr>
        <p:spPr>
          <a:xfrm>
            <a:off x="9167417" y="2310364"/>
            <a:ext cx="16337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Mental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Health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Outreach</a:t>
            </a:r>
          </a:p>
        </p:txBody>
      </p:sp>
      <p:sp>
        <p:nvSpPr>
          <p:cNvPr id="46" name="Google Shape;75;p10">
            <a:extLst>
              <a:ext uri="{FF2B5EF4-FFF2-40B4-BE49-F238E27FC236}">
                <a16:creationId xmlns:a16="http://schemas.microsoft.com/office/drawing/2014/main" id="{162E5AA6-9B51-DD4C-9E71-D5D0C0DE7EEC}"/>
              </a:ext>
            </a:extLst>
          </p:cNvPr>
          <p:cNvSpPr/>
          <p:nvPr/>
        </p:nvSpPr>
        <p:spPr>
          <a:xfrm>
            <a:off x="9020826" y="4644025"/>
            <a:ext cx="1981242" cy="1153172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153B0C9-A395-0D4E-9870-A399AAC450A3}"/>
              </a:ext>
            </a:extLst>
          </p:cNvPr>
          <p:cNvSpPr txBox="1"/>
          <p:nvPr/>
        </p:nvSpPr>
        <p:spPr>
          <a:xfrm>
            <a:off x="9265200" y="4811209"/>
            <a:ext cx="15359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Century Gothic" panose="020B0502020202020204" pitchFamily="34" charset="0"/>
              </a:rPr>
              <a:t>Return to</a:t>
            </a:r>
          </a:p>
          <a:p>
            <a:pPr algn="ctr"/>
            <a:r>
              <a:rPr lang="en-US" sz="2400" dirty="0">
                <a:latin typeface="Century Gothic" panose="020B0502020202020204" pitchFamily="34" charset="0"/>
              </a:rPr>
              <a:t>Jail</a:t>
            </a:r>
          </a:p>
        </p:txBody>
      </p:sp>
      <p:sp>
        <p:nvSpPr>
          <p:cNvPr id="48" name="Right Arrow 47">
            <a:extLst>
              <a:ext uri="{FF2B5EF4-FFF2-40B4-BE49-F238E27FC236}">
                <a16:creationId xmlns:a16="http://schemas.microsoft.com/office/drawing/2014/main" id="{703A189E-3971-8841-B588-03762A073818}"/>
              </a:ext>
            </a:extLst>
          </p:cNvPr>
          <p:cNvSpPr/>
          <p:nvPr/>
        </p:nvSpPr>
        <p:spPr>
          <a:xfrm rot="5400000">
            <a:off x="9467615" y="3882766"/>
            <a:ext cx="1033382" cy="350729"/>
          </a:xfrm>
          <a:prstGeom prst="rightArrow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40228CA-82BC-764B-B936-59C954EB3F4A}"/>
              </a:ext>
            </a:extLst>
          </p:cNvPr>
          <p:cNvSpPr txBox="1"/>
          <p:nvPr/>
        </p:nvSpPr>
        <p:spPr>
          <a:xfrm>
            <a:off x="9635492" y="3446737"/>
            <a:ext cx="6976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Google Shape;75;p10">
            <a:extLst>
              <a:ext uri="{FF2B5EF4-FFF2-40B4-BE49-F238E27FC236}">
                <a16:creationId xmlns:a16="http://schemas.microsoft.com/office/drawing/2014/main" id="{D5082920-162F-DD44-BA9B-9E6805CC049C}"/>
              </a:ext>
            </a:extLst>
          </p:cNvPr>
          <p:cNvSpPr/>
          <p:nvPr/>
        </p:nvSpPr>
        <p:spPr>
          <a:xfrm>
            <a:off x="2172442" y="5310660"/>
            <a:ext cx="7323293" cy="1125750"/>
          </a:xfrm>
          <a:prstGeom prst="rect">
            <a:avLst/>
          </a:prstGeom>
          <a:solidFill>
            <a:schemeClr val="bg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1867" dirty="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4E37C1E-E6DD-DB42-A7ED-5F5845AED4BE}"/>
              </a:ext>
            </a:extLst>
          </p:cNvPr>
          <p:cNvSpPr txBox="1"/>
          <p:nvPr/>
        </p:nvSpPr>
        <p:spPr>
          <a:xfrm>
            <a:off x="2297921" y="5389511"/>
            <a:ext cx="71978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A61B00"/>
                </a:solidFill>
                <a:latin typeface="Century Gothic" panose="020B0502020202020204" pitchFamily="34" charset="0"/>
              </a:rPr>
              <a:t>What would you want to learn </a:t>
            </a:r>
          </a:p>
          <a:p>
            <a:pPr algn="ctr"/>
            <a:r>
              <a:rPr lang="en-US" sz="2800" b="1" dirty="0">
                <a:solidFill>
                  <a:srgbClr val="A61B00"/>
                </a:solidFill>
                <a:latin typeface="Century Gothic" panose="020B0502020202020204" pitchFamily="34" charset="0"/>
              </a:rPr>
              <a:t>through a field trial?</a:t>
            </a:r>
          </a:p>
        </p:txBody>
      </p:sp>
    </p:spTree>
    <p:extLst>
      <p:ext uri="{BB962C8B-B14F-4D97-AF65-F5344CB8AC3E}">
        <p14:creationId xmlns:p14="http://schemas.microsoft.com/office/powerpoint/2010/main" val="26716473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Reports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endParaRPr lang="en-US" b="1" dirty="0">
              <a:solidFill>
                <a:srgbClr val="C00000"/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76200" indent="0" algn="ctr">
              <a:buNone/>
            </a:pPr>
            <a:r>
              <a:rPr lang="en-US" dirty="0">
                <a:solidFill>
                  <a:srgbClr val="9411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https://canvas.cmu.edu/courses/31334/assignments/515888</a:t>
            </a:r>
            <a:endParaRPr lang="en-US" dirty="0">
              <a:solidFill>
                <a:srgbClr val="941100"/>
              </a:solidFill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</p:spTree>
    <p:extLst>
      <p:ext uri="{BB962C8B-B14F-4D97-AF65-F5344CB8AC3E}">
        <p14:creationId xmlns:p14="http://schemas.microsoft.com/office/powerpoint/2010/main" val="25101590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B8D4DC2-30CB-6944-8E76-8DE673FA4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48" y="0"/>
            <a:ext cx="75883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4007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Q1: Is the Model Predictive?</a:t>
            </a:r>
            <a:endParaRPr sz="3200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BD6E424-42EC-EB4B-A9F4-30D8CD970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1689100"/>
            <a:ext cx="5181600" cy="347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3573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6" name="Google Shape;1226;p14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-US" sz="3200" dirty="0"/>
              <a:t>Q2: Does </a:t>
            </a:r>
            <a:r>
              <a:rPr lang="en-US" sz="3200" dirty="0" err="1"/>
              <a:t>Model+Intervention</a:t>
            </a:r>
            <a:r>
              <a:rPr lang="en-US" sz="3200" dirty="0"/>
              <a:t> Affect Outcomes? For Whom?</a:t>
            </a:r>
            <a:endParaRPr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E4B9AA-BD93-304F-ACD3-441BB45FB1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12148"/>
            <a:ext cx="12192000" cy="594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1235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Methods for causal inference</a:t>
            </a:r>
            <a:endParaRPr/>
          </a:p>
        </p:txBody>
      </p:sp>
      <p:sp>
        <p:nvSpPr>
          <p:cNvPr id="221" name="Google Shape;221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Observational Data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Using Experiments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sp>
        <p:nvSpPr>
          <p:cNvPr id="227" name="Google Shape;227;p3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Matching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Difference-in-Difference (DID)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Regression Discontinuity Design (RDD)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Instrumental Variables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Limitations?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4c861a4ed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33" name="Google Shape;233;g74c861a4e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1465663"/>
            <a:ext cx="8324850" cy="4752975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g74c861a4ed_0_0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c861a4ed_0_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observational data</a:t>
            </a:r>
            <a:endParaRPr/>
          </a:p>
        </p:txBody>
      </p:sp>
      <p:pic>
        <p:nvPicPr>
          <p:cNvPr id="240" name="Google Shape;240;g74c861a4ed_0_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5938" y="1520138"/>
            <a:ext cx="8315325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74c861a4ed_0_6"/>
          <p:cNvSpPr txBox="1"/>
          <p:nvPr/>
        </p:nvSpPr>
        <p:spPr>
          <a:xfrm>
            <a:off x="0" y="6363600"/>
            <a:ext cx="11515800" cy="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hlink"/>
                </a:solidFill>
                <a:hlinkClick r:id="rId4"/>
              </a:rPr>
              <a:t>https://www.mdrc.org/sites/default/files/RDD%20Guide_Full%20rev%202016_0.pdf</a:t>
            </a:r>
            <a:endParaRPr sz="18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4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Causal inference with experiments</a:t>
            </a:r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Standard “Randomized Controlled Trials”</a:t>
            </a:r>
            <a:endParaRPr dirty="0"/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dirty="0"/>
              <a:t>Trial Design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Outcome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Sample size</a:t>
            </a:r>
            <a:endParaRPr dirty="0"/>
          </a:p>
          <a:p>
            <a:pPr marL="137160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■"/>
            </a:pPr>
            <a:r>
              <a:rPr lang="en-US" dirty="0"/>
              <a:t>Power</a:t>
            </a:r>
            <a:endParaRPr dirty="0"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 dirty="0"/>
              <a:t>Randomization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450850" indent="-342900"/>
            <a:r>
              <a:rPr lang="en-US" dirty="0"/>
              <a:t>Ethical Concerns</a:t>
            </a: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91AA-5412-CD4A-8776-BA0DF9A1A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keep in mind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32586B-2CF9-8747-B0B9-1DDAB6C5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00" y="1914585"/>
            <a:ext cx="11360700" cy="4555200"/>
          </a:xfrm>
        </p:spPr>
        <p:txBody>
          <a:bodyPr/>
          <a:lstStyle/>
          <a:p>
            <a:pPr marL="76200" indent="0" algn="ctr">
              <a:buNone/>
            </a:pPr>
            <a:r>
              <a:rPr lang="en-US" sz="4000" b="1" dirty="0"/>
              <a:t>Sample Size</a:t>
            </a:r>
          </a:p>
          <a:p>
            <a:pPr marL="76200" indent="0" algn="ctr">
              <a:buNone/>
            </a:pPr>
            <a:endParaRPr lang="en-US" sz="4000" b="1" dirty="0"/>
          </a:p>
          <a:p>
            <a:pPr marL="76200" indent="0" algn="ctr">
              <a:buNone/>
            </a:pPr>
            <a:r>
              <a:rPr lang="en-US" sz="4000" b="1" dirty="0"/>
              <a:t>Power		Effect Size		 Significance Level</a:t>
            </a: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B14A2D3F-E5B2-694D-9C26-32B7C4FB3ADF}"/>
              </a:ext>
            </a:extLst>
          </p:cNvPr>
          <p:cNvSpPr/>
          <p:nvPr/>
        </p:nvSpPr>
        <p:spPr>
          <a:xfrm>
            <a:off x="7717536" y="19145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409D6D70-0E52-9240-9EF5-36CE82B39FB7}"/>
              </a:ext>
            </a:extLst>
          </p:cNvPr>
          <p:cNvSpPr/>
          <p:nvPr/>
        </p:nvSpPr>
        <p:spPr>
          <a:xfrm rot="10800000">
            <a:off x="5992318" y="339970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78DDCD-7764-B647-AEC4-4CE2ECFDA70C}"/>
              </a:ext>
            </a:extLst>
          </p:cNvPr>
          <p:cNvSpPr txBox="1"/>
          <p:nvPr/>
        </p:nvSpPr>
        <p:spPr>
          <a:xfrm>
            <a:off x="1631435" y="5266944"/>
            <a:ext cx="85266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Effect size &gt; what is practically useful and significant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D774E5-1E28-3B48-A9A2-1634C3F0D632}"/>
              </a:ext>
            </a:extLst>
          </p:cNvPr>
          <p:cNvSpPr txBox="1"/>
          <p:nvPr/>
        </p:nvSpPr>
        <p:spPr>
          <a:xfrm>
            <a:off x="790659" y="5790164"/>
            <a:ext cx="104695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Significance Level ~ cost of implementing the new system/model</a:t>
            </a:r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DEDF5BC7-8405-BD40-8C4A-DF1BF10C5DC8}"/>
              </a:ext>
            </a:extLst>
          </p:cNvPr>
          <p:cNvSpPr/>
          <p:nvPr/>
        </p:nvSpPr>
        <p:spPr>
          <a:xfrm>
            <a:off x="2243278" y="3370985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Up Arrow 9">
            <a:extLst>
              <a:ext uri="{FF2B5EF4-FFF2-40B4-BE49-F238E27FC236}">
                <a16:creationId xmlns:a16="http://schemas.microsoft.com/office/drawing/2014/main" id="{752910B2-E129-114B-BD83-B0AB6529D1AE}"/>
              </a:ext>
            </a:extLst>
          </p:cNvPr>
          <p:cNvSpPr/>
          <p:nvPr/>
        </p:nvSpPr>
        <p:spPr>
          <a:xfrm>
            <a:off x="11642187" y="3350937"/>
            <a:ext cx="402336" cy="841248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716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Trials to Validate ML Systems</a:t>
            </a:r>
            <a:endParaRPr/>
          </a:p>
        </p:txBody>
      </p:sp>
      <p:sp>
        <p:nvSpPr>
          <p:cNvPr id="253" name="Google Shape;253;p3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can we do with historical data?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Model Selection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Performance Estimation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select the model to deploy?</a:t>
            </a:r>
            <a:endParaRPr/>
          </a:p>
          <a:p>
            <a:pPr marL="91440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Char char="○"/>
            </a:pPr>
            <a:r>
              <a:rPr lang="en-US"/>
              <a:t>Compare shortlisted models against baseline</a:t>
            </a:r>
            <a:endParaRPr/>
          </a:p>
          <a:p>
            <a:pPr marL="914400" lvl="1" indent="-2286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validate whether our ML system will work when deployed?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Project checklist</a:t>
            </a:r>
            <a:endParaRPr/>
          </a:p>
        </p:txBody>
      </p:sp>
      <p:sp>
        <p:nvSpPr>
          <p:cNvPr id="131" name="Google Shape;131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Train Test Splits – make sure you’re using all of them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Features – make sure you have relevant features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Imputation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scaling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Make sure you have an appropriately large grid and model types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Model Selection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Initial metric (sanity check with PR-k curve), and selection metric over time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Interpretability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Feature </a:t>
            </a:r>
            <a:r>
              <a:rPr lang="en-US" dirty="0" err="1"/>
              <a:t>importances</a:t>
            </a:r>
            <a:r>
              <a:rPr lang="en-US" dirty="0"/>
              <a:t>, Cross-Tabs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 Bias</a:t>
            </a:r>
            <a:endParaRPr dirty="0"/>
          </a:p>
          <a:p>
            <a:pPr marL="91440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dirty="0"/>
              <a:t>Protected Group and Bias Metric</a:t>
            </a: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Designing an experiment</a:t>
            </a:r>
            <a:endParaRPr/>
          </a:p>
        </p:txBody>
      </p:sp>
      <p:sp>
        <p:nvSpPr>
          <p:cNvPr id="259" name="Google Shape;259;p3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are we trying to test?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create different arms of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we do we run the experiment?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What do we measure?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 we evaluate?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1225970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What are we testing in an experiment?</a:t>
            </a:r>
            <a:endParaRPr/>
          </a:p>
        </p:txBody>
      </p:sp>
      <p:sp>
        <p:nvSpPr>
          <p:cNvPr id="265" name="Google Shape;265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Lift?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Classification?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Probability estimates?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Ranking?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/>
              <a:t>How does the experiment design change?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C2FB7B-F091-354D-AB4F-45D5E6CEE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Doing a trial over </a:t>
            </a:r>
            <a:r>
              <a:rPr lang="en-US" dirty="0">
                <a:solidFill>
                  <a:srgbClr val="FF0000"/>
                </a:solidFill>
              </a:rPr>
              <a:t>[y] years </a:t>
            </a:r>
            <a:r>
              <a:rPr lang="en-US" dirty="0"/>
              <a:t>with </a:t>
            </a:r>
            <a:r>
              <a:rPr lang="en-US" dirty="0">
                <a:solidFill>
                  <a:srgbClr val="FF0000"/>
                </a:solidFill>
              </a:rPr>
              <a:t>[n] students </a:t>
            </a:r>
            <a:r>
              <a:rPr lang="en-US" dirty="0"/>
              <a:t>every year will give us a </a:t>
            </a:r>
            <a:r>
              <a:rPr lang="en-US" dirty="0">
                <a:solidFill>
                  <a:srgbClr val="FF0000"/>
                </a:solidFill>
              </a:rPr>
              <a:t>[p%] chance </a:t>
            </a:r>
            <a:r>
              <a:rPr lang="en-US" dirty="0"/>
              <a:t>to detect an </a:t>
            </a:r>
            <a:r>
              <a:rPr lang="en-US" dirty="0">
                <a:solidFill>
                  <a:srgbClr val="FF0000"/>
                </a:solidFill>
              </a:rPr>
              <a:t>[e%] increase </a:t>
            </a:r>
            <a:r>
              <a:rPr lang="en-US" dirty="0"/>
              <a:t>in [outcome] with a </a:t>
            </a:r>
            <a:r>
              <a:rPr lang="en-US" dirty="0">
                <a:solidFill>
                  <a:srgbClr val="FF0000"/>
                </a:solidFill>
              </a:rPr>
              <a:t>statistical significance of [s%]</a:t>
            </a:r>
          </a:p>
          <a:p>
            <a:pPr marL="7620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74c861a4ed_0_20"/>
          <p:cNvSpPr txBox="1">
            <a:spLocks noGrp="1"/>
          </p:cNvSpPr>
          <p:nvPr>
            <p:ph type="title"/>
          </p:nvPr>
        </p:nvSpPr>
        <p:spPr>
          <a:xfrm>
            <a:off x="415600" y="161869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 sz="2400"/>
              <a:t>How many [students, inspections, projects] should we include in our trial?</a:t>
            </a:r>
            <a:endParaRPr/>
          </a:p>
        </p:txBody>
      </p:sp>
      <p:pic>
        <p:nvPicPr>
          <p:cNvPr id="277" name="Google Shape;277;g74c861a4ed_0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30275" y="1169290"/>
            <a:ext cx="6731351" cy="45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g74c861a4ed_0_20"/>
          <p:cNvSpPr txBox="1"/>
          <p:nvPr/>
        </p:nvSpPr>
        <p:spPr>
          <a:xfrm>
            <a:off x="0" y="6343200"/>
            <a:ext cx="8453400" cy="5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hlinkClick r:id="rId4"/>
              </a:rPr>
              <a:t>https://clincalc.com/stats/samplesize.aspx</a:t>
            </a:r>
            <a:endParaRPr sz="300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A7E2E-9CD3-0146-A0C8-FD3ACD0EC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86563"/>
            <a:ext cx="11776400" cy="763500"/>
          </a:xfrm>
        </p:spPr>
        <p:txBody>
          <a:bodyPr/>
          <a:lstStyle/>
          <a:p>
            <a:r>
              <a:rPr lang="en-US" sz="2800" dirty="0"/>
              <a:t>How would you design a trial to validate what you’ve built this semester?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5DBB0-5F79-084D-994A-2895D5994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2304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9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</a:pPr>
            <a:r>
              <a:rPr lang="en-US"/>
              <a:t>Some Readings</a:t>
            </a:r>
            <a:endParaRPr/>
          </a:p>
        </p:txBody>
      </p:sp>
      <p:sp>
        <p:nvSpPr>
          <p:cNvPr id="284" name="Google Shape;284;p3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3"/>
              </a:rPr>
              <a:t>References on causal inference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4"/>
              </a:rPr>
              <a:t>The seven tools of causal inference, with reflections on machine learning</a:t>
            </a:r>
            <a:r>
              <a:rPr lang="en-US"/>
              <a:t> by Pearl, J. Comm ACM. 2019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u="sng">
                <a:solidFill>
                  <a:schemeClr val="hlink"/>
                </a:solidFill>
                <a:hlinkClick r:id="rId5"/>
              </a:rPr>
              <a:t>Elements of Causal Inference</a:t>
            </a:r>
            <a:r>
              <a:rPr lang="en-US"/>
              <a:t> by Peters et al. MIT Press. (Open Access Text)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Counterfactuals and Causal Inference: Methods and Principles for Social Research by Morgan and Winship. Cambridge University Press.</a:t>
            </a:r>
            <a:endParaRPr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Data Analysis Using Regression and Multilevel/Hierarchical Models by Gelman and Hill. Cambridge University Press.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None/>
            </a:pP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Project Presentations on Thursday</a:t>
            </a:r>
            <a:endParaRPr lang="en-US" b="1" dirty="0">
              <a:solidFill>
                <a:srgbClr val="941100"/>
              </a:solidFill>
            </a:endParaRPr>
          </a:p>
          <a:p>
            <a:r>
              <a:rPr lang="en-US" dirty="0"/>
              <a:t>No group meetings on Wednesday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>
                <a:solidFill>
                  <a:srgbClr val="C00000"/>
                </a:solidFill>
              </a:rPr>
              <a:t>Final Reports due on Wednesday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29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4F0EC1-24D0-2F41-904B-6732FB3D532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61B00"/>
          </a:solidFill>
          <a:ln>
            <a:solidFill>
              <a:srgbClr val="A61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Wrap-Up and Review</a:t>
            </a:r>
          </a:p>
        </p:txBody>
      </p:sp>
    </p:spTree>
    <p:extLst>
      <p:ext uri="{BB962C8B-B14F-4D97-AF65-F5344CB8AC3E}">
        <p14:creationId xmlns:p14="http://schemas.microsoft.com/office/powerpoint/2010/main" val="3824639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85892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>
          <a:xfrm>
            <a:off x="268210" y="1632046"/>
            <a:ext cx="11666400" cy="4954500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Scope: </a:t>
            </a:r>
            <a:r>
              <a:rPr lang="en-US" dirty="0">
                <a:solidFill>
                  <a:schemeClr val="tx1"/>
                </a:solidFill>
              </a:rPr>
              <a:t>Goals, Actions, Data, Analysis, Ethics</a:t>
            </a:r>
          </a:p>
          <a:p>
            <a:r>
              <a:rPr lang="en-US" b="1" dirty="0">
                <a:solidFill>
                  <a:schemeClr val="tx1"/>
                </a:solidFill>
              </a:rPr>
              <a:t>Data: </a:t>
            </a:r>
            <a:r>
              <a:rPr lang="en-US" dirty="0">
                <a:solidFill>
                  <a:schemeClr val="tx1"/>
                </a:solidFill>
              </a:rPr>
              <a:t>Getting, storing, linking, exploring, and understanding</a:t>
            </a:r>
          </a:p>
          <a:p>
            <a:r>
              <a:rPr lang="en-US" b="1" dirty="0">
                <a:solidFill>
                  <a:schemeClr val="tx1"/>
                </a:solidFill>
              </a:rPr>
              <a:t>Formulation</a:t>
            </a:r>
            <a:r>
              <a:rPr lang="en-US" dirty="0">
                <a:solidFill>
                  <a:schemeClr val="tx1"/>
                </a:solidFill>
              </a:rPr>
              <a:t>: Rows, Labels, Time, Metric, Baselines</a:t>
            </a:r>
          </a:p>
          <a:p>
            <a:r>
              <a:rPr lang="en-US" b="1" dirty="0">
                <a:solidFill>
                  <a:schemeClr val="tx1"/>
                </a:solidFill>
              </a:rPr>
              <a:t>Pipeline</a:t>
            </a:r>
            <a:r>
              <a:rPr lang="en-US" dirty="0">
                <a:solidFill>
                  <a:schemeClr val="tx1"/>
                </a:solidFill>
              </a:rPr>
              <a:t>: Rows, Labels, Features, Train-Validation Pairs, Metrics, Models + </a:t>
            </a:r>
            <a:r>
              <a:rPr lang="en-US" dirty="0" err="1">
                <a:solidFill>
                  <a:schemeClr val="tx1"/>
                </a:solidFill>
              </a:rPr>
              <a:t>hps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b="1" dirty="0">
                <a:solidFill>
                  <a:schemeClr val="tx1"/>
                </a:solidFill>
              </a:rPr>
              <a:t>Model Selection: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Run Experiments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Analyze results to choose best model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Iterate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325028"/>
            <a:ext cx="12192000" cy="11430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Recap so far</a:t>
            </a:r>
          </a:p>
        </p:txBody>
      </p:sp>
    </p:spTree>
    <p:extLst>
      <p:ext uri="{BB962C8B-B14F-4D97-AF65-F5344CB8AC3E}">
        <p14:creationId xmlns:p14="http://schemas.microsoft.com/office/powerpoint/2010/main" val="356481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5"/>
          <p:cNvSpPr txBox="1"/>
          <p:nvPr/>
        </p:nvSpPr>
        <p:spPr>
          <a:xfrm>
            <a:off x="1981200" y="562451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5"/>
          <p:cNvSpPr txBox="1"/>
          <p:nvPr/>
        </p:nvSpPr>
        <p:spPr>
          <a:xfrm>
            <a:off x="4648200" y="562451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1526024" y="5700726"/>
            <a:ext cx="91440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Center for Data Science and Public Policy</a:t>
            </a:r>
            <a:b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University of Chicago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1739600" y="5624526"/>
            <a:ext cx="1592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dsapp.uchicago.edu</a:t>
            </a:r>
            <a:endParaRPr/>
          </a:p>
        </p:txBody>
      </p:sp>
      <p:sp>
        <p:nvSpPr>
          <p:cNvPr id="100" name="Google Shape;100;p5"/>
          <p:cNvSpPr txBox="1">
            <a:spLocks noGrp="1"/>
          </p:cNvSpPr>
          <p:nvPr>
            <p:ph type="body" idx="1"/>
          </p:nvPr>
        </p:nvSpPr>
        <p:spPr>
          <a:xfrm>
            <a:off x="415600" y="1536625"/>
            <a:ext cx="8421900" cy="5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189" lvl="0" indent="-22859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Goals</a:t>
            </a:r>
            <a:r>
              <a:rPr lang="en-US" sz="2800" dirty="0"/>
              <a:t>: Define the goal(s) of the project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Actions</a:t>
            </a:r>
            <a:r>
              <a:rPr lang="en-US" sz="2800" dirty="0"/>
              <a:t>: What actions/interventions will you inform?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Data</a:t>
            </a:r>
            <a:r>
              <a:rPr lang="en-US" sz="2800" dirty="0"/>
              <a:t>: What data do you have internally? What data do you need? What can you augment from external and public sources?</a:t>
            </a:r>
            <a:br>
              <a:rPr lang="en-US" sz="2800" dirty="0"/>
            </a:br>
            <a:endParaRPr sz="1200" dirty="0"/>
          </a:p>
          <a:p>
            <a:pPr marL="457189" lvl="0" indent="-228594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 b="1" dirty="0"/>
              <a:t> Analysis</a:t>
            </a:r>
            <a:r>
              <a:rPr lang="en-US" sz="2800" dirty="0"/>
              <a:t>: What analysis needs to be done? </a:t>
            </a:r>
            <a:br>
              <a:rPr lang="en-US" sz="2800" dirty="0"/>
            </a:br>
            <a:r>
              <a:rPr lang="en-US" sz="2800" dirty="0"/>
              <a:t>How will it be validated?</a:t>
            </a:r>
            <a:endParaRPr dirty="0"/>
          </a:p>
        </p:txBody>
      </p:sp>
      <p:sp>
        <p:nvSpPr>
          <p:cNvPr id="101" name="Google Shape;101;p5"/>
          <p:cNvSpPr txBox="1">
            <a:spLocks noGrp="1"/>
          </p:cNvSpPr>
          <p:nvPr>
            <p:ph type="title"/>
          </p:nvPr>
        </p:nvSpPr>
        <p:spPr>
          <a:xfrm>
            <a:off x="415600" y="-1"/>
            <a:ext cx="11360700" cy="13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600"/>
              <a:t>Actionable and Goal-Driven Project Scope</a:t>
            </a:r>
            <a:endParaRPr sz="4600"/>
          </a:p>
        </p:txBody>
      </p:sp>
      <p:pic>
        <p:nvPicPr>
          <p:cNvPr id="102" name="Google Shape;10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06232" y="1993197"/>
            <a:ext cx="3068139" cy="3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736F2E3-72B2-8B48-B9B1-B77FD0E1F34E}"/>
              </a:ext>
            </a:extLst>
          </p:cNvPr>
          <p:cNvSpPr/>
          <p:nvPr/>
        </p:nvSpPr>
        <p:spPr>
          <a:xfrm>
            <a:off x="10046043" y="3113903"/>
            <a:ext cx="790832" cy="790832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87942D-D5AE-0D41-99E6-B24EE8D8E5E7}"/>
              </a:ext>
            </a:extLst>
          </p:cNvPr>
          <p:cNvSpPr txBox="1"/>
          <p:nvPr/>
        </p:nvSpPr>
        <p:spPr>
          <a:xfrm>
            <a:off x="10103510" y="3355430"/>
            <a:ext cx="6735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Ethics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1763</Words>
  <Application>Microsoft Macintosh PowerPoint</Application>
  <PresentationFormat>Widescreen</PresentationFormat>
  <Paragraphs>503</Paragraphs>
  <Slides>56</Slides>
  <Notes>37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Calibri Light</vt:lpstr>
      <vt:lpstr>Century Gothic</vt:lpstr>
      <vt:lpstr>Roboto</vt:lpstr>
      <vt:lpstr>Simple Light</vt:lpstr>
      <vt:lpstr>Office Theme</vt:lpstr>
      <vt:lpstr>PowerPoint Presentation</vt:lpstr>
      <vt:lpstr>Reminders</vt:lpstr>
      <vt:lpstr>Things to cover today</vt:lpstr>
      <vt:lpstr>Final Reports</vt:lpstr>
      <vt:lpstr>Project checklist</vt:lpstr>
      <vt:lpstr>PowerPoint Presentation</vt:lpstr>
      <vt:lpstr>PowerPoint Presentation</vt:lpstr>
      <vt:lpstr>Recap so far</vt:lpstr>
      <vt:lpstr>Actionable and Goal-Driven Project Scope</vt:lpstr>
      <vt:lpstr>Analytical Formulation Examples</vt:lpstr>
      <vt:lpstr>Baseline Options</vt:lpstr>
      <vt:lpstr>Train Validation Pairs</vt:lpstr>
      <vt:lpstr>Confusion Matrix-based Metrics Cheatsheet</vt:lpstr>
      <vt:lpstr>Varying the Threshold – Policy Menu</vt:lpstr>
      <vt:lpstr>Feature Generation</vt:lpstr>
      <vt:lpstr>PowerPoint Presentation</vt:lpstr>
      <vt:lpstr>Model Selection</vt:lpstr>
      <vt:lpstr>Model Selection</vt:lpstr>
      <vt:lpstr>Explainability Use Cases</vt:lpstr>
      <vt:lpstr>Initial Interpretability checklist</vt:lpstr>
      <vt:lpstr>Data and AI Ethics Issues</vt:lpstr>
      <vt:lpstr>Translating policy goals to fairness metrics</vt:lpstr>
      <vt:lpstr>Dual Goals: Fairness and Accuracy</vt:lpstr>
      <vt:lpstr>Class Recap</vt:lpstr>
      <vt:lpstr>PowerPoint Presentation</vt:lpstr>
      <vt:lpstr>What is the purpose of doing field validation?</vt:lpstr>
      <vt:lpstr>Field Validation: Beyond A/B Testing</vt:lpstr>
      <vt:lpstr>Goals of Causal Inference</vt:lpstr>
      <vt:lpstr>Do sports programs affect school graduation rates?</vt:lpstr>
      <vt:lpstr>Do sports programs affect school graduation rates?</vt:lpstr>
      <vt:lpstr>Do sports programs affect school graduation rates?</vt:lpstr>
      <vt:lpstr>Causal Research Design</vt:lpstr>
      <vt:lpstr>Experiment</vt:lpstr>
      <vt:lpstr>Quasi-Experimental</vt:lpstr>
      <vt:lpstr>Observational Study</vt:lpstr>
      <vt:lpstr>CASE STUDY: Mental Health and Incarceration</vt:lpstr>
      <vt:lpstr>CASE STUDY: Mental Health and Incarceration</vt:lpstr>
      <vt:lpstr>CASE STUDY: Mental Health and Incarceration</vt:lpstr>
      <vt:lpstr>CASE STUDY: Mental Health and Incarceration</vt:lpstr>
      <vt:lpstr>PowerPoint Presentation</vt:lpstr>
      <vt:lpstr>Q1: Is the Model Predictive?</vt:lpstr>
      <vt:lpstr>Q2: Does Model+Intervention Affect Outcomes? For Whom?</vt:lpstr>
      <vt:lpstr>Methods for causal inference</vt:lpstr>
      <vt:lpstr>Causal inference with observational data</vt:lpstr>
      <vt:lpstr>Causal inference with observational data</vt:lpstr>
      <vt:lpstr>Causal inference with observational data</vt:lpstr>
      <vt:lpstr>Causal inference with experiments</vt:lpstr>
      <vt:lpstr>Some things to keep in mind</vt:lpstr>
      <vt:lpstr>Designing Trials to Validate ML Systems</vt:lpstr>
      <vt:lpstr>Designing an experiment</vt:lpstr>
      <vt:lpstr>What are we testing in an experiment?</vt:lpstr>
      <vt:lpstr>How many [students, inspections, projects] should we include in our trial?</vt:lpstr>
      <vt:lpstr>How many [students, inspections, projects] should we include in our trial?</vt:lpstr>
      <vt:lpstr>How would you design a trial to validate what you’ve built this semester?</vt:lpstr>
      <vt:lpstr>Some Readings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13</cp:revision>
  <dcterms:created xsi:type="dcterms:W3CDTF">2020-01-14T19:43:43Z</dcterms:created>
  <dcterms:modified xsi:type="dcterms:W3CDTF">2022-12-06T17:53:43Z</dcterms:modified>
</cp:coreProperties>
</file>