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471" r:id="rId3"/>
    <p:sldId id="318" r:id="rId4"/>
    <p:sldId id="428" r:id="rId5"/>
    <p:sldId id="475" r:id="rId6"/>
    <p:sldId id="476" r:id="rId7"/>
    <p:sldId id="499" r:id="rId8"/>
    <p:sldId id="323" r:id="rId9"/>
    <p:sldId id="282" r:id="rId10"/>
    <p:sldId id="274" r:id="rId11"/>
    <p:sldId id="309" r:id="rId12"/>
    <p:sldId id="301" r:id="rId13"/>
    <p:sldId id="303" r:id="rId14"/>
    <p:sldId id="320" r:id="rId15"/>
    <p:sldId id="295" r:id="rId16"/>
    <p:sldId id="505" r:id="rId17"/>
    <p:sldId id="503" r:id="rId18"/>
    <p:sldId id="478" r:id="rId19"/>
    <p:sldId id="502" r:id="rId20"/>
    <p:sldId id="500" r:id="rId21"/>
    <p:sldId id="501" r:id="rId22"/>
    <p:sldId id="300" r:id="rId23"/>
    <p:sldId id="302" r:id="rId24"/>
    <p:sldId id="304" r:id="rId25"/>
    <p:sldId id="277" r:id="rId26"/>
    <p:sldId id="278" r:id="rId27"/>
    <p:sldId id="280" r:id="rId28"/>
    <p:sldId id="279" r:id="rId29"/>
    <p:sldId id="306" r:id="rId30"/>
    <p:sldId id="310" r:id="rId31"/>
    <p:sldId id="312" r:id="rId32"/>
    <p:sldId id="313" r:id="rId33"/>
    <p:sldId id="317" r:id="rId34"/>
    <p:sldId id="314" r:id="rId35"/>
    <p:sldId id="316" r:id="rId36"/>
    <p:sldId id="315" r:id="rId37"/>
    <p:sldId id="322" r:id="rId38"/>
    <p:sldId id="473" r:id="rId39"/>
    <p:sldId id="504" r:id="rId4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42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44"/>
    <p:restoredTop sz="93197"/>
  </p:normalViewPr>
  <p:slideViewPr>
    <p:cSldViewPr snapToGrid="0" snapToObjects="1">
      <p:cViewPr varScale="1">
        <p:scale>
          <a:sx n="119" d="100"/>
          <a:sy n="119" d="100"/>
        </p:scale>
        <p:origin x="2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4939A5-61AE-9B4E-A79C-FD07DB0B9193}" type="doc">
      <dgm:prSet loTypeId="urn:microsoft.com/office/officeart/2005/8/layout/cycle2" loCatId="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A8F43522-B62A-3D44-9C1F-1B384D416A21}">
      <dgm:prSet phldrT="[Text]" custT="1"/>
      <dgm:spPr/>
      <dgm:t>
        <a:bodyPr/>
        <a:lstStyle/>
        <a:p>
          <a:r>
            <a:rPr lang="en-US" sz="1600" dirty="0"/>
            <a:t>Come up with Feature Ideas</a:t>
          </a:r>
        </a:p>
      </dgm:t>
    </dgm:pt>
    <dgm:pt modelId="{4A6A2D2E-D070-0542-9834-C49066B1C4BE}" type="parTrans" cxnId="{757EEBEB-396F-F844-97F8-640FF6093CD9}">
      <dgm:prSet/>
      <dgm:spPr/>
      <dgm:t>
        <a:bodyPr/>
        <a:lstStyle/>
        <a:p>
          <a:endParaRPr lang="en-US"/>
        </a:p>
      </dgm:t>
    </dgm:pt>
    <dgm:pt modelId="{54E87F9D-FD2B-B341-9EB0-B864E8CC1934}" type="sibTrans" cxnId="{757EEBEB-396F-F844-97F8-640FF6093CD9}">
      <dgm:prSet/>
      <dgm:spPr/>
      <dgm:t>
        <a:bodyPr/>
        <a:lstStyle/>
        <a:p>
          <a:endParaRPr lang="en-US"/>
        </a:p>
      </dgm:t>
    </dgm:pt>
    <dgm:pt modelId="{B732170C-6367-8F43-81E8-6027E310AEC2}">
      <dgm:prSet phldrT="[Text]" custT="1"/>
      <dgm:spPr/>
      <dgm:t>
        <a:bodyPr/>
        <a:lstStyle/>
        <a:p>
          <a:r>
            <a:rPr lang="en-US" sz="1600" dirty="0"/>
            <a:t>Implement Features</a:t>
          </a:r>
        </a:p>
      </dgm:t>
    </dgm:pt>
    <dgm:pt modelId="{D0625F34-EB09-B342-BBE1-FF212B25C008}" type="parTrans" cxnId="{A2498F5E-391E-0248-A1BB-525FCB3B196E}">
      <dgm:prSet/>
      <dgm:spPr/>
      <dgm:t>
        <a:bodyPr/>
        <a:lstStyle/>
        <a:p>
          <a:endParaRPr lang="en-US"/>
        </a:p>
      </dgm:t>
    </dgm:pt>
    <dgm:pt modelId="{B3AE3CB1-36E1-E441-9DB8-A6A6EB55C7AF}" type="sibTrans" cxnId="{A2498F5E-391E-0248-A1BB-525FCB3B196E}">
      <dgm:prSet/>
      <dgm:spPr/>
      <dgm:t>
        <a:bodyPr/>
        <a:lstStyle/>
        <a:p>
          <a:endParaRPr lang="en-US"/>
        </a:p>
      </dgm:t>
    </dgm:pt>
    <dgm:pt modelId="{56F1EA0B-02BD-B04B-B23B-1DC5FEF08F55}">
      <dgm:prSet phldrT="[Text]" custT="1"/>
      <dgm:spPr/>
      <dgm:t>
        <a:bodyPr lIns="0" rIns="0"/>
        <a:lstStyle/>
        <a:p>
          <a:r>
            <a:rPr lang="en-US" sz="1800" dirty="0"/>
            <a:t>Test Results in ML Pipeline</a:t>
          </a:r>
        </a:p>
      </dgm:t>
    </dgm:pt>
    <dgm:pt modelId="{B6413D34-C7F9-B84F-8AFC-37E43B8FBAA8}" type="parTrans" cxnId="{E1CD659C-AA78-B44F-8D03-A0EB2EA43CA9}">
      <dgm:prSet/>
      <dgm:spPr/>
      <dgm:t>
        <a:bodyPr/>
        <a:lstStyle/>
        <a:p>
          <a:endParaRPr lang="en-US"/>
        </a:p>
      </dgm:t>
    </dgm:pt>
    <dgm:pt modelId="{D63C60B8-C747-A140-952D-0791E1A4BB70}" type="sibTrans" cxnId="{E1CD659C-AA78-B44F-8D03-A0EB2EA43CA9}">
      <dgm:prSet/>
      <dgm:spPr/>
      <dgm:t>
        <a:bodyPr/>
        <a:lstStyle/>
        <a:p>
          <a:endParaRPr lang="en-US"/>
        </a:p>
      </dgm:t>
    </dgm:pt>
    <dgm:pt modelId="{C8AD37E1-663C-B347-B150-404C38F2C8C5}">
      <dgm:prSet phldrT="[Text]" custT="1"/>
      <dgm:spPr/>
      <dgm:t>
        <a:bodyPr lIns="0" rIns="0"/>
        <a:lstStyle/>
        <a:p>
          <a:r>
            <a:rPr lang="en-US" sz="2000" dirty="0"/>
            <a:t>Discard or Keep</a:t>
          </a:r>
        </a:p>
      </dgm:t>
    </dgm:pt>
    <dgm:pt modelId="{835EA2C5-49F6-FF4F-B747-3C6A29083870}" type="parTrans" cxnId="{D3D70B0C-1E0A-1745-9FCA-DCBBF144F974}">
      <dgm:prSet/>
      <dgm:spPr/>
      <dgm:t>
        <a:bodyPr/>
        <a:lstStyle/>
        <a:p>
          <a:endParaRPr lang="en-US"/>
        </a:p>
      </dgm:t>
    </dgm:pt>
    <dgm:pt modelId="{A3302372-969E-DB43-91DC-057F48D48A3D}" type="sibTrans" cxnId="{D3D70B0C-1E0A-1745-9FCA-DCBBF144F974}">
      <dgm:prSet/>
      <dgm:spPr/>
      <dgm:t>
        <a:bodyPr/>
        <a:lstStyle/>
        <a:p>
          <a:endParaRPr lang="en-US"/>
        </a:p>
      </dgm:t>
    </dgm:pt>
    <dgm:pt modelId="{20A9EDF9-2D5D-0446-99E7-FA68FE58A565}" type="pres">
      <dgm:prSet presAssocID="{8B4939A5-61AE-9B4E-A79C-FD07DB0B9193}" presName="cycle" presStyleCnt="0">
        <dgm:presLayoutVars>
          <dgm:dir/>
          <dgm:resizeHandles val="exact"/>
        </dgm:presLayoutVars>
      </dgm:prSet>
      <dgm:spPr/>
    </dgm:pt>
    <dgm:pt modelId="{945B8879-CD04-764C-8AA3-A5E2A795A175}" type="pres">
      <dgm:prSet presAssocID="{A8F43522-B62A-3D44-9C1F-1B384D416A21}" presName="node" presStyleLbl="node1" presStyleIdx="0" presStyleCnt="4" custScaleX="98313" custScaleY="93861">
        <dgm:presLayoutVars>
          <dgm:bulletEnabled val="1"/>
        </dgm:presLayoutVars>
      </dgm:prSet>
      <dgm:spPr/>
    </dgm:pt>
    <dgm:pt modelId="{BADC132D-438F-254E-B43D-E9D312B11D27}" type="pres">
      <dgm:prSet presAssocID="{54E87F9D-FD2B-B341-9EB0-B864E8CC1934}" presName="sibTrans" presStyleLbl="sibTrans2D1" presStyleIdx="0" presStyleCnt="4"/>
      <dgm:spPr/>
    </dgm:pt>
    <dgm:pt modelId="{0A3841EC-3823-264D-93A3-275563A6D934}" type="pres">
      <dgm:prSet presAssocID="{54E87F9D-FD2B-B341-9EB0-B864E8CC1934}" presName="connectorText" presStyleLbl="sibTrans2D1" presStyleIdx="0" presStyleCnt="4"/>
      <dgm:spPr/>
    </dgm:pt>
    <dgm:pt modelId="{C416D91B-292C-E542-87D5-DEA62EC9B70E}" type="pres">
      <dgm:prSet presAssocID="{B732170C-6367-8F43-81E8-6027E310AEC2}" presName="node" presStyleLbl="node1" presStyleIdx="1" presStyleCnt="4" custScaleX="116101" custScaleY="109769">
        <dgm:presLayoutVars>
          <dgm:bulletEnabled val="1"/>
        </dgm:presLayoutVars>
      </dgm:prSet>
      <dgm:spPr/>
    </dgm:pt>
    <dgm:pt modelId="{08BF4C04-F962-A84F-8846-0230D12E3AB8}" type="pres">
      <dgm:prSet presAssocID="{B3AE3CB1-36E1-E441-9DB8-A6A6EB55C7AF}" presName="sibTrans" presStyleLbl="sibTrans2D1" presStyleIdx="1" presStyleCnt="4"/>
      <dgm:spPr/>
    </dgm:pt>
    <dgm:pt modelId="{9BD27105-BE67-6847-99A5-01E96659D6F0}" type="pres">
      <dgm:prSet presAssocID="{B3AE3CB1-36E1-E441-9DB8-A6A6EB55C7AF}" presName="connectorText" presStyleLbl="sibTrans2D1" presStyleIdx="1" presStyleCnt="4"/>
      <dgm:spPr/>
    </dgm:pt>
    <dgm:pt modelId="{7FB53688-E9C7-EB46-8450-86DB276964BF}" type="pres">
      <dgm:prSet presAssocID="{56F1EA0B-02BD-B04B-B23B-1DC5FEF08F55}" presName="node" presStyleLbl="node1" presStyleIdx="2" presStyleCnt="4" custScaleX="115327" custScaleY="105044">
        <dgm:presLayoutVars>
          <dgm:bulletEnabled val="1"/>
        </dgm:presLayoutVars>
      </dgm:prSet>
      <dgm:spPr/>
    </dgm:pt>
    <dgm:pt modelId="{6C03D29D-6D1B-D144-9F79-CE7E97FAEAFF}" type="pres">
      <dgm:prSet presAssocID="{D63C60B8-C747-A140-952D-0791E1A4BB70}" presName="sibTrans" presStyleLbl="sibTrans2D1" presStyleIdx="2" presStyleCnt="4"/>
      <dgm:spPr/>
    </dgm:pt>
    <dgm:pt modelId="{328F1ECC-8133-6943-98E8-B071A82B2F4E}" type="pres">
      <dgm:prSet presAssocID="{D63C60B8-C747-A140-952D-0791E1A4BB70}" presName="connectorText" presStyleLbl="sibTrans2D1" presStyleIdx="2" presStyleCnt="4"/>
      <dgm:spPr/>
    </dgm:pt>
    <dgm:pt modelId="{D7EBC052-ED42-F14B-9C38-1DE104A3278B}" type="pres">
      <dgm:prSet presAssocID="{C8AD37E1-663C-B347-B150-404C38F2C8C5}" presName="node" presStyleLbl="node1" presStyleIdx="3" presStyleCnt="4" custScaleX="116894" custScaleY="113532">
        <dgm:presLayoutVars>
          <dgm:bulletEnabled val="1"/>
        </dgm:presLayoutVars>
      </dgm:prSet>
      <dgm:spPr/>
    </dgm:pt>
    <dgm:pt modelId="{07AB3ADD-E4C5-A04D-B5B1-BE3942CAC30E}" type="pres">
      <dgm:prSet presAssocID="{A3302372-969E-DB43-91DC-057F48D48A3D}" presName="sibTrans" presStyleLbl="sibTrans2D1" presStyleIdx="3" presStyleCnt="4"/>
      <dgm:spPr/>
    </dgm:pt>
    <dgm:pt modelId="{F8B21741-C690-CF4B-A9E1-C9BC40213FFB}" type="pres">
      <dgm:prSet presAssocID="{A3302372-969E-DB43-91DC-057F48D48A3D}" presName="connectorText" presStyleLbl="sibTrans2D1" presStyleIdx="3" presStyleCnt="4"/>
      <dgm:spPr/>
    </dgm:pt>
  </dgm:ptLst>
  <dgm:cxnLst>
    <dgm:cxn modelId="{7EF80305-E719-B248-A2D5-3C10AFB83586}" type="presOf" srcId="{54E87F9D-FD2B-B341-9EB0-B864E8CC1934}" destId="{BADC132D-438F-254E-B43D-E9D312B11D27}" srcOrd="0" destOrd="0" presId="urn:microsoft.com/office/officeart/2005/8/layout/cycle2"/>
    <dgm:cxn modelId="{D3D70B0C-1E0A-1745-9FCA-DCBBF144F974}" srcId="{8B4939A5-61AE-9B4E-A79C-FD07DB0B9193}" destId="{C8AD37E1-663C-B347-B150-404C38F2C8C5}" srcOrd="3" destOrd="0" parTransId="{835EA2C5-49F6-FF4F-B747-3C6A29083870}" sibTransId="{A3302372-969E-DB43-91DC-057F48D48A3D}"/>
    <dgm:cxn modelId="{5D2E3D14-D27B-B644-8363-BF100DD2CF3C}" type="presOf" srcId="{C8AD37E1-663C-B347-B150-404C38F2C8C5}" destId="{D7EBC052-ED42-F14B-9C38-1DE104A3278B}" srcOrd="0" destOrd="0" presId="urn:microsoft.com/office/officeart/2005/8/layout/cycle2"/>
    <dgm:cxn modelId="{8699211A-1EC9-4942-A86A-7E456611DC34}" type="presOf" srcId="{B3AE3CB1-36E1-E441-9DB8-A6A6EB55C7AF}" destId="{9BD27105-BE67-6847-99A5-01E96659D6F0}" srcOrd="1" destOrd="0" presId="urn:microsoft.com/office/officeart/2005/8/layout/cycle2"/>
    <dgm:cxn modelId="{3920B034-6FD4-DC48-8174-7CAC5C65C57E}" type="presOf" srcId="{D63C60B8-C747-A140-952D-0791E1A4BB70}" destId="{6C03D29D-6D1B-D144-9F79-CE7E97FAEAFF}" srcOrd="0" destOrd="0" presId="urn:microsoft.com/office/officeart/2005/8/layout/cycle2"/>
    <dgm:cxn modelId="{5FD1BB4D-43A6-CE43-BEBB-C468FA82B8B5}" type="presOf" srcId="{A8F43522-B62A-3D44-9C1F-1B384D416A21}" destId="{945B8879-CD04-764C-8AA3-A5E2A795A175}" srcOrd="0" destOrd="0" presId="urn:microsoft.com/office/officeart/2005/8/layout/cycle2"/>
    <dgm:cxn modelId="{A2498F5E-391E-0248-A1BB-525FCB3B196E}" srcId="{8B4939A5-61AE-9B4E-A79C-FD07DB0B9193}" destId="{B732170C-6367-8F43-81E8-6027E310AEC2}" srcOrd="1" destOrd="0" parTransId="{D0625F34-EB09-B342-BBE1-FF212B25C008}" sibTransId="{B3AE3CB1-36E1-E441-9DB8-A6A6EB55C7AF}"/>
    <dgm:cxn modelId="{D4818165-FD4E-3040-A814-5F04BA31FB3D}" type="presOf" srcId="{A3302372-969E-DB43-91DC-057F48D48A3D}" destId="{07AB3ADD-E4C5-A04D-B5B1-BE3942CAC30E}" srcOrd="0" destOrd="0" presId="urn:microsoft.com/office/officeart/2005/8/layout/cycle2"/>
    <dgm:cxn modelId="{824DBE81-EB37-3041-8427-7342C8358EDF}" type="presOf" srcId="{8B4939A5-61AE-9B4E-A79C-FD07DB0B9193}" destId="{20A9EDF9-2D5D-0446-99E7-FA68FE58A565}" srcOrd="0" destOrd="0" presId="urn:microsoft.com/office/officeart/2005/8/layout/cycle2"/>
    <dgm:cxn modelId="{26ED5487-5F55-F14D-B2D9-7A173AB741E0}" type="presOf" srcId="{A3302372-969E-DB43-91DC-057F48D48A3D}" destId="{F8B21741-C690-CF4B-A9E1-C9BC40213FFB}" srcOrd="1" destOrd="0" presId="urn:microsoft.com/office/officeart/2005/8/layout/cycle2"/>
    <dgm:cxn modelId="{2B6DF78C-3516-3A46-A0E3-1B6F5C11A849}" type="presOf" srcId="{54E87F9D-FD2B-B341-9EB0-B864E8CC1934}" destId="{0A3841EC-3823-264D-93A3-275563A6D934}" srcOrd="1" destOrd="0" presId="urn:microsoft.com/office/officeart/2005/8/layout/cycle2"/>
    <dgm:cxn modelId="{E1CD659C-AA78-B44F-8D03-A0EB2EA43CA9}" srcId="{8B4939A5-61AE-9B4E-A79C-FD07DB0B9193}" destId="{56F1EA0B-02BD-B04B-B23B-1DC5FEF08F55}" srcOrd="2" destOrd="0" parTransId="{B6413D34-C7F9-B84F-8AFC-37E43B8FBAA8}" sibTransId="{D63C60B8-C747-A140-952D-0791E1A4BB70}"/>
    <dgm:cxn modelId="{BA34C6A5-FBC6-794E-85B8-3D1CCFC88913}" type="presOf" srcId="{56F1EA0B-02BD-B04B-B23B-1DC5FEF08F55}" destId="{7FB53688-E9C7-EB46-8450-86DB276964BF}" srcOrd="0" destOrd="0" presId="urn:microsoft.com/office/officeart/2005/8/layout/cycle2"/>
    <dgm:cxn modelId="{1E74BAAE-5043-DB4A-80C4-A3E014788034}" type="presOf" srcId="{D63C60B8-C747-A140-952D-0791E1A4BB70}" destId="{328F1ECC-8133-6943-98E8-B071A82B2F4E}" srcOrd="1" destOrd="0" presId="urn:microsoft.com/office/officeart/2005/8/layout/cycle2"/>
    <dgm:cxn modelId="{757EEBEB-396F-F844-97F8-640FF6093CD9}" srcId="{8B4939A5-61AE-9B4E-A79C-FD07DB0B9193}" destId="{A8F43522-B62A-3D44-9C1F-1B384D416A21}" srcOrd="0" destOrd="0" parTransId="{4A6A2D2E-D070-0542-9834-C49066B1C4BE}" sibTransId="{54E87F9D-FD2B-B341-9EB0-B864E8CC1934}"/>
    <dgm:cxn modelId="{0CFBB6F1-A6A1-4048-9021-D525B50D7EF3}" type="presOf" srcId="{B732170C-6367-8F43-81E8-6027E310AEC2}" destId="{C416D91B-292C-E542-87D5-DEA62EC9B70E}" srcOrd="0" destOrd="0" presId="urn:microsoft.com/office/officeart/2005/8/layout/cycle2"/>
    <dgm:cxn modelId="{A7B19BF8-68A9-0E4F-BEFF-F7E403FE636B}" type="presOf" srcId="{B3AE3CB1-36E1-E441-9DB8-A6A6EB55C7AF}" destId="{08BF4C04-F962-A84F-8846-0230D12E3AB8}" srcOrd="0" destOrd="0" presId="urn:microsoft.com/office/officeart/2005/8/layout/cycle2"/>
    <dgm:cxn modelId="{AF47558D-6D10-324F-AC28-B644D660FBBC}" type="presParOf" srcId="{20A9EDF9-2D5D-0446-99E7-FA68FE58A565}" destId="{945B8879-CD04-764C-8AA3-A5E2A795A175}" srcOrd="0" destOrd="0" presId="urn:microsoft.com/office/officeart/2005/8/layout/cycle2"/>
    <dgm:cxn modelId="{BC23214D-3FD5-1A49-ACC3-6774845E229D}" type="presParOf" srcId="{20A9EDF9-2D5D-0446-99E7-FA68FE58A565}" destId="{BADC132D-438F-254E-B43D-E9D312B11D27}" srcOrd="1" destOrd="0" presId="urn:microsoft.com/office/officeart/2005/8/layout/cycle2"/>
    <dgm:cxn modelId="{6C5BCC82-F38B-5349-BFE7-A4E596093D04}" type="presParOf" srcId="{BADC132D-438F-254E-B43D-E9D312B11D27}" destId="{0A3841EC-3823-264D-93A3-275563A6D934}" srcOrd="0" destOrd="0" presId="urn:microsoft.com/office/officeart/2005/8/layout/cycle2"/>
    <dgm:cxn modelId="{831A8F5A-5814-7D47-BA86-7F2C4FBC84E6}" type="presParOf" srcId="{20A9EDF9-2D5D-0446-99E7-FA68FE58A565}" destId="{C416D91B-292C-E542-87D5-DEA62EC9B70E}" srcOrd="2" destOrd="0" presId="urn:microsoft.com/office/officeart/2005/8/layout/cycle2"/>
    <dgm:cxn modelId="{185932C2-290B-0F45-8AE2-9C54C862F42F}" type="presParOf" srcId="{20A9EDF9-2D5D-0446-99E7-FA68FE58A565}" destId="{08BF4C04-F962-A84F-8846-0230D12E3AB8}" srcOrd="3" destOrd="0" presId="urn:microsoft.com/office/officeart/2005/8/layout/cycle2"/>
    <dgm:cxn modelId="{B2D62A5C-B58C-1D47-9D1E-6EA7D0034979}" type="presParOf" srcId="{08BF4C04-F962-A84F-8846-0230D12E3AB8}" destId="{9BD27105-BE67-6847-99A5-01E96659D6F0}" srcOrd="0" destOrd="0" presId="urn:microsoft.com/office/officeart/2005/8/layout/cycle2"/>
    <dgm:cxn modelId="{2496C305-B3C1-D441-810A-12CDF81EB2B7}" type="presParOf" srcId="{20A9EDF9-2D5D-0446-99E7-FA68FE58A565}" destId="{7FB53688-E9C7-EB46-8450-86DB276964BF}" srcOrd="4" destOrd="0" presId="urn:microsoft.com/office/officeart/2005/8/layout/cycle2"/>
    <dgm:cxn modelId="{CA407018-839E-C94D-8BA5-8118AAB21318}" type="presParOf" srcId="{20A9EDF9-2D5D-0446-99E7-FA68FE58A565}" destId="{6C03D29D-6D1B-D144-9F79-CE7E97FAEAFF}" srcOrd="5" destOrd="0" presId="urn:microsoft.com/office/officeart/2005/8/layout/cycle2"/>
    <dgm:cxn modelId="{5E9191D2-B489-114F-B890-D80F1D45930C}" type="presParOf" srcId="{6C03D29D-6D1B-D144-9F79-CE7E97FAEAFF}" destId="{328F1ECC-8133-6943-98E8-B071A82B2F4E}" srcOrd="0" destOrd="0" presId="urn:microsoft.com/office/officeart/2005/8/layout/cycle2"/>
    <dgm:cxn modelId="{2FE64227-0902-174E-A3C6-9BA88834A9A7}" type="presParOf" srcId="{20A9EDF9-2D5D-0446-99E7-FA68FE58A565}" destId="{D7EBC052-ED42-F14B-9C38-1DE104A3278B}" srcOrd="6" destOrd="0" presId="urn:microsoft.com/office/officeart/2005/8/layout/cycle2"/>
    <dgm:cxn modelId="{E8F49D42-2D3F-0F49-90CD-4921910A95F9}" type="presParOf" srcId="{20A9EDF9-2D5D-0446-99E7-FA68FE58A565}" destId="{07AB3ADD-E4C5-A04D-B5B1-BE3942CAC30E}" srcOrd="7" destOrd="0" presId="urn:microsoft.com/office/officeart/2005/8/layout/cycle2"/>
    <dgm:cxn modelId="{26ADC31B-865A-A44F-B11D-4A7F25A125FA}" type="presParOf" srcId="{07AB3ADD-E4C5-A04D-B5B1-BE3942CAC30E}" destId="{F8B21741-C690-CF4B-A9E1-C9BC40213FFB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5B8879-CD04-764C-8AA3-A5E2A795A175}">
      <dsp:nvSpPr>
        <dsp:cNvPr id="0" name=""/>
        <dsp:cNvSpPr/>
      </dsp:nvSpPr>
      <dsp:spPr>
        <a:xfrm>
          <a:off x="2857894" y="24372"/>
          <a:ext cx="1302942" cy="124394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Come up with Feature Ideas</a:t>
          </a:r>
        </a:p>
      </dsp:txBody>
      <dsp:txXfrm>
        <a:off x="3048705" y="206543"/>
        <a:ext cx="921320" cy="879598"/>
      </dsp:txXfrm>
    </dsp:sp>
    <dsp:sp modelId="{BADC132D-438F-254E-B43D-E9D312B11D27}">
      <dsp:nvSpPr>
        <dsp:cNvPr id="0" name=""/>
        <dsp:cNvSpPr/>
      </dsp:nvSpPr>
      <dsp:spPr>
        <a:xfrm rot="2700000">
          <a:off x="4006612" y="1081025"/>
          <a:ext cx="322160" cy="4472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020766" y="1136313"/>
        <a:ext cx="225512" cy="268372"/>
      </dsp:txXfrm>
    </dsp:sp>
    <dsp:sp modelId="{C416D91B-292C-E542-87D5-DEA62EC9B70E}">
      <dsp:nvSpPr>
        <dsp:cNvPr id="0" name=""/>
        <dsp:cNvSpPr/>
      </dsp:nvSpPr>
      <dsp:spPr>
        <a:xfrm>
          <a:off x="4148253" y="1327189"/>
          <a:ext cx="1538687" cy="145476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Implement Features</a:t>
          </a:r>
        </a:p>
      </dsp:txBody>
      <dsp:txXfrm>
        <a:off x="4373588" y="1540235"/>
        <a:ext cx="1088017" cy="1028676"/>
      </dsp:txXfrm>
    </dsp:sp>
    <dsp:sp modelId="{08BF4C04-F962-A84F-8846-0230D12E3AB8}">
      <dsp:nvSpPr>
        <dsp:cNvPr id="0" name=""/>
        <dsp:cNvSpPr/>
      </dsp:nvSpPr>
      <dsp:spPr>
        <a:xfrm rot="8100000">
          <a:off x="4075167" y="2536540"/>
          <a:ext cx="273636" cy="4472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10800000">
        <a:off x="4145236" y="2596974"/>
        <a:ext cx="191545" cy="268372"/>
      </dsp:txXfrm>
    </dsp:sp>
    <dsp:sp modelId="{7FB53688-E9C7-EB46-8450-86DB276964BF}">
      <dsp:nvSpPr>
        <dsp:cNvPr id="0" name=""/>
        <dsp:cNvSpPr/>
      </dsp:nvSpPr>
      <dsp:spPr>
        <a:xfrm>
          <a:off x="2745150" y="2766731"/>
          <a:ext cx="1528429" cy="139214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22860" rIns="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Test Results in ML Pipeline</a:t>
          </a:r>
        </a:p>
      </dsp:txBody>
      <dsp:txXfrm>
        <a:off x="2968983" y="2970606"/>
        <a:ext cx="1080763" cy="984398"/>
      </dsp:txXfrm>
    </dsp:sp>
    <dsp:sp modelId="{6C03D29D-6D1B-D144-9F79-CE7E97FAEAFF}">
      <dsp:nvSpPr>
        <dsp:cNvPr id="0" name=""/>
        <dsp:cNvSpPr/>
      </dsp:nvSpPr>
      <dsp:spPr>
        <a:xfrm rot="13500000">
          <a:off x="2690444" y="2552888"/>
          <a:ext cx="265297" cy="4472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10800000">
        <a:off x="2758377" y="2670485"/>
        <a:ext cx="185708" cy="268372"/>
      </dsp:txXfrm>
    </dsp:sp>
    <dsp:sp modelId="{D7EBC052-ED42-F14B-9C38-1DE104A3278B}">
      <dsp:nvSpPr>
        <dsp:cNvPr id="0" name=""/>
        <dsp:cNvSpPr/>
      </dsp:nvSpPr>
      <dsp:spPr>
        <a:xfrm>
          <a:off x="1326535" y="1302253"/>
          <a:ext cx="1549196" cy="150464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25400" rIns="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Discard or Keep</a:t>
          </a:r>
        </a:p>
      </dsp:txBody>
      <dsp:txXfrm>
        <a:off x="1553410" y="1522602"/>
        <a:ext cx="1095446" cy="1063942"/>
      </dsp:txXfrm>
    </dsp:sp>
    <dsp:sp modelId="{07AB3ADD-E4C5-A04D-B5B1-BE3942CAC30E}">
      <dsp:nvSpPr>
        <dsp:cNvPr id="0" name=""/>
        <dsp:cNvSpPr/>
      </dsp:nvSpPr>
      <dsp:spPr>
        <a:xfrm rot="18900000">
          <a:off x="2686962" y="1088190"/>
          <a:ext cx="313821" cy="4472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700749" y="1210934"/>
        <a:ext cx="219675" cy="2683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16DAE-669F-3546-9A68-DB1260F5EB9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602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16DAE-669F-3546-9A68-DB1260F5EB9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84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reviewed briefly in class – should pick back up here + </a:t>
            </a:r>
            <a:r>
              <a:rPr lang="en-US" dirty="0" err="1"/>
              <a:t>slido</a:t>
            </a:r>
            <a:r>
              <a:rPr lang="en-US" dirty="0"/>
              <a:t> </a:t>
            </a:r>
            <a:r>
              <a:rPr lang="en-US"/>
              <a:t>+ collate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4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dad9273e7_0_48"/>
          <p:cNvSpPr/>
          <p:nvPr/>
        </p:nvSpPr>
        <p:spPr>
          <a:xfrm>
            <a:off x="0" y="6434139"/>
            <a:ext cx="12192000" cy="4239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1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Rayid Ghani							University of Chicago                                                                      @rayidghani				</a:t>
            </a:r>
            <a:endParaRPr/>
          </a:p>
        </p:txBody>
      </p:sp>
      <p:sp>
        <p:nvSpPr>
          <p:cNvPr id="59" name="Google Shape;59;g6dad9273e7_0_48"/>
          <p:cNvSpPr/>
          <p:nvPr/>
        </p:nvSpPr>
        <p:spPr>
          <a:xfrm>
            <a:off x="0" y="2"/>
            <a:ext cx="12192000" cy="12066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1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g6dad9273e7_0_48"/>
          <p:cNvSpPr txBox="1">
            <a:spLocks noGrp="1"/>
          </p:cNvSpPr>
          <p:nvPr>
            <p:ph type="body" idx="1"/>
          </p:nvPr>
        </p:nvSpPr>
        <p:spPr>
          <a:xfrm>
            <a:off x="297706" y="1353807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g6dad9273e7_0_48"/>
          <p:cNvSpPr txBox="1">
            <a:spLocks noGrp="1"/>
          </p:cNvSpPr>
          <p:nvPr>
            <p:ph type="title"/>
          </p:nvPr>
        </p:nvSpPr>
        <p:spPr>
          <a:xfrm>
            <a:off x="0" y="23412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solidFill>
                  <a:srgbClr val="F2F2F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97706" y="1353807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0" y="1"/>
            <a:ext cx="12192000" cy="10698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4475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6dad9273e7_0_25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6" name="Google Shape;36;g6dad9273e7_0_25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g6dad9273e7_0_2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g6dad9273e7_0_25"/>
          <p:cNvSpPr/>
          <p:nvPr/>
        </p:nvSpPr>
        <p:spPr>
          <a:xfrm>
            <a:off x="-28367" y="-36767"/>
            <a:ext cx="12220500" cy="14475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6dad9273e7_0_30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41" name="Google Shape;41;g6dad9273e7_0_3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6dad9273e7_0_33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g6dad9273e7_0_33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5" name="Google Shape;45;g6dad9273e7_0_33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6" name="Google Shape;46;g6dad9273e7_0_33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g6dad9273e7_0_3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6dad9273e7_0_39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50" name="Google Shape;50;g6dad9273e7_0_3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6dad9273e7_0_42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3" name="Google Shape;53;g6dad9273e7_0_42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g6dad9273e7_0_4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f"/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tif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0" y="1014225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Feature Engineering and Imputation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595959"/>
                </a:solidFill>
              </a:rPr>
              <a:t>Rayid Ghani</a:t>
            </a:r>
            <a:endParaRPr sz="2800" dirty="0">
              <a:solidFill>
                <a:srgbClr val="595959"/>
              </a:solidFill>
            </a:endParaRPr>
          </a:p>
        </p:txBody>
      </p:sp>
      <p:pic>
        <p:nvPicPr>
          <p:cNvPr id="71" name="Google Shape;7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care?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Features are hints/rules of thumb you give your model</a:t>
            </a:r>
          </a:p>
          <a:p>
            <a:pPr lvl="1"/>
            <a:r>
              <a:rPr lang="en-US" sz="2000" dirty="0"/>
              <a:t>Encoding domain knowledge and context for the model to use</a:t>
            </a:r>
          </a:p>
          <a:p>
            <a:endParaRPr lang="en-US" dirty="0"/>
          </a:p>
          <a:p>
            <a:r>
              <a:rPr lang="en-US" dirty="0"/>
              <a:t>Feature generation is a critical part of the machine learning modeling process, especially with structured data.</a:t>
            </a:r>
          </a:p>
          <a:p>
            <a:endParaRPr lang="en-US" dirty="0"/>
          </a:p>
          <a:p>
            <a:r>
              <a:rPr lang="en-US" dirty="0"/>
              <a:t>Complexity in features may allow us to use less complex models that are faster to run, easier to understand and easier to maintain.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826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Pointers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generating a feature, what did you know and </a:t>
            </a:r>
            <a:r>
              <a:rPr lang="en-US" b="1" u="sng" dirty="0"/>
              <a:t>when</a:t>
            </a:r>
            <a:r>
              <a:rPr lang="en-US" dirty="0"/>
              <a:t> did you know it?</a:t>
            </a:r>
          </a:p>
          <a:p>
            <a:pPr lvl="1"/>
            <a:r>
              <a:rPr lang="en-US" dirty="0"/>
              <a:t>You can only create features from information available </a:t>
            </a:r>
            <a:r>
              <a:rPr lang="en-US" sz="3200" b="1" dirty="0">
                <a:solidFill>
                  <a:srgbClr val="FF0000"/>
                </a:solidFill>
              </a:rPr>
              <a:t>before</a:t>
            </a:r>
            <a:r>
              <a:rPr lang="en-US" dirty="0"/>
              <a:t> the “training” date for a given row</a:t>
            </a:r>
            <a:br>
              <a:rPr lang="en-US" dirty="0"/>
            </a:br>
            <a:endParaRPr lang="en-US" dirty="0"/>
          </a:p>
          <a:p>
            <a:r>
              <a:rPr lang="en-US" dirty="0"/>
              <a:t>Domain/expert knowledge and prior research in the field can help a lot!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32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5600" y="86585"/>
            <a:ext cx="11360700" cy="763500"/>
          </a:xfrm>
        </p:spPr>
        <p:txBody>
          <a:bodyPr/>
          <a:lstStyle/>
          <a:p>
            <a:r>
              <a:rPr lang="en-US" dirty="0"/>
              <a:t>Feature development is an </a:t>
            </a:r>
            <a:r>
              <a:rPr lang="en-US" b="1" dirty="0"/>
              <a:t>iterative</a:t>
            </a:r>
            <a:r>
              <a:rPr lang="en-US" dirty="0"/>
              <a:t> process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865556934"/>
              </p:ext>
            </p:extLst>
          </p:nvPr>
        </p:nvGraphicFramePr>
        <p:xfrm>
          <a:off x="1990675" y="2420472"/>
          <a:ext cx="7013476" cy="41425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62AA2596-889F-CA4A-81F2-861C7AF734E0}"/>
              </a:ext>
            </a:extLst>
          </p:cNvPr>
          <p:cNvSpPr/>
          <p:nvPr/>
        </p:nvSpPr>
        <p:spPr>
          <a:xfrm>
            <a:off x="347830" y="1530907"/>
            <a:ext cx="113606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dirty="0"/>
              <a:t>Start simple: build a couple features (from each data source) you think are most important and expand from there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71801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in Feature Development: Mechanisms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your feature directly measuring what you want it to or a proxy? Is it an equally good proxy across groups?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Is measurement error correlated to group membership?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 does predictiveness of your feature vary by group?</a:t>
            </a:r>
          </a:p>
          <a:p>
            <a:endParaRPr lang="en-US" dirty="0"/>
          </a:p>
          <a:p>
            <a:r>
              <a:rPr lang="en-US" dirty="0"/>
              <a:t>Does missingness vary across groups?</a:t>
            </a:r>
          </a:p>
        </p:txBody>
      </p:sp>
    </p:spTree>
    <p:extLst>
      <p:ext uri="{BB962C8B-B14F-4D97-AF65-F5344CB8AC3E}">
        <p14:creationId xmlns:p14="http://schemas.microsoft.com/office/powerpoint/2010/main" val="3586805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in Feature Development: Examples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Inferring age/gender from name</a:t>
            </a:r>
            <a:br>
              <a:rPr lang="en-US" dirty="0"/>
            </a:br>
            <a:endParaRPr lang="en-US" dirty="0"/>
          </a:p>
          <a:p>
            <a:r>
              <a:rPr lang="en-US" dirty="0"/>
              <a:t>Creating "other" categories, e.g., multi-racial or non-binary gender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 are race and ethnicity collected? Self-reported? Recorded by third party? Inferred from other data?</a:t>
            </a:r>
            <a:br>
              <a:rPr lang="en-US" dirty="0"/>
            </a:br>
            <a:endParaRPr lang="en-US" dirty="0"/>
          </a:p>
          <a:p>
            <a:r>
              <a:rPr lang="en-US" dirty="0"/>
              <a:t>Geocoding for distance or geographic features –– how are homeless and more mobile populations handled?</a:t>
            </a:r>
          </a:p>
        </p:txBody>
      </p:sp>
    </p:spTree>
    <p:extLst>
      <p:ext uri="{BB962C8B-B14F-4D97-AF65-F5344CB8AC3E}">
        <p14:creationId xmlns:p14="http://schemas.microsoft.com/office/powerpoint/2010/main" val="456302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Question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 algn="ctr">
              <a:buNone/>
            </a:pPr>
            <a:r>
              <a:rPr lang="en-US" sz="3600" dirty="0"/>
              <a:t>In the class project, what are two ways bias might </a:t>
            </a:r>
          </a:p>
          <a:p>
            <a:pPr marL="76200" indent="0" algn="ctr">
              <a:buNone/>
            </a:pPr>
            <a:r>
              <a:rPr lang="en-US" sz="3600" dirty="0"/>
              <a:t>be introduced in your feature development?</a:t>
            </a:r>
          </a:p>
        </p:txBody>
      </p:sp>
    </p:spTree>
    <p:extLst>
      <p:ext uri="{BB962C8B-B14F-4D97-AF65-F5344CB8AC3E}">
        <p14:creationId xmlns:p14="http://schemas.microsoft.com/office/powerpoint/2010/main" val="3940342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FE157-27B9-B559-B9D7-D61ECB2A4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for today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70F623-77EE-6ABB-6C57-D5F1265436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Recap on features</a:t>
            </a:r>
          </a:p>
          <a:p>
            <a:r>
              <a:rPr lang="en-US" dirty="0"/>
              <a:t>Triage and Feature Generation</a:t>
            </a:r>
          </a:p>
          <a:p>
            <a:r>
              <a:rPr lang="en-US" dirty="0"/>
              <a:t>Feedback</a:t>
            </a:r>
          </a:p>
          <a:p>
            <a:r>
              <a:rPr lang="en-US" dirty="0"/>
              <a:t>Plan for Thursday</a:t>
            </a:r>
          </a:p>
          <a:p>
            <a:r>
              <a:rPr lang="en-US" dirty="0"/>
              <a:t>Plan for the rest of the semester</a:t>
            </a:r>
          </a:p>
          <a:p>
            <a:pPr lvl="1"/>
            <a:r>
              <a:rPr lang="en-US" dirty="0"/>
              <a:t>No mid-term presentations</a:t>
            </a:r>
          </a:p>
          <a:p>
            <a:pPr lvl="1"/>
            <a:r>
              <a:rPr lang="en-US" dirty="0"/>
              <a:t>Baselines and some features -&gt; More feature and models - &gt; over time - &gt; understanding what the models are/do -&gt; bias audits</a:t>
            </a:r>
          </a:p>
        </p:txBody>
      </p:sp>
    </p:spTree>
    <p:extLst>
      <p:ext uri="{BB962C8B-B14F-4D97-AF65-F5344CB8AC3E}">
        <p14:creationId xmlns:p14="http://schemas.microsoft.com/office/powerpoint/2010/main" val="1527228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Generation: Practical Pointers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415600" y="1536632"/>
            <a:ext cx="11360700" cy="5195471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1800"/>
              </a:spcAft>
            </a:pPr>
            <a:r>
              <a:rPr lang="en-US" sz="2800" dirty="0"/>
              <a:t>Historical aggregations (especially of outcomes) are often the most predictive features (and give the model plenty of variations)</a:t>
            </a:r>
          </a:p>
          <a:p>
            <a:pPr>
              <a:spcAft>
                <a:spcPts val="1800"/>
              </a:spcAft>
            </a:pPr>
            <a:r>
              <a:rPr lang="en-US" sz="2800" dirty="0"/>
              <a:t>Aggregate outcomes for similar entities (for various definitions of “similar” are often very useful as well)</a:t>
            </a:r>
          </a:p>
          <a:p>
            <a:pPr>
              <a:spcAft>
                <a:spcPts val="1800"/>
              </a:spcAft>
            </a:pPr>
            <a:r>
              <a:rPr lang="en-US" sz="2800" dirty="0"/>
              <a:t>So are features that tell you how the current entity compares to the population</a:t>
            </a:r>
          </a:p>
          <a:p>
            <a:pPr>
              <a:spcAft>
                <a:spcPts val="1800"/>
              </a:spcAft>
            </a:pPr>
            <a:r>
              <a:rPr lang="en-US" sz="2800" dirty="0"/>
              <a:t>Make sure you handle missing data, and do so thoughtfully (DON’T throw away the records)</a:t>
            </a:r>
          </a:p>
          <a:p>
            <a:pPr>
              <a:spcAft>
                <a:spcPts val="1800"/>
              </a:spcAft>
            </a:pPr>
            <a:r>
              <a:rPr lang="en-US" sz="2800" dirty="0"/>
              <a:t>Remember to scale your features when necessary</a:t>
            </a:r>
          </a:p>
        </p:txBody>
      </p:sp>
    </p:spTree>
    <p:extLst>
      <p:ext uri="{BB962C8B-B14F-4D97-AF65-F5344CB8AC3E}">
        <p14:creationId xmlns:p14="http://schemas.microsoft.com/office/powerpoint/2010/main" val="1725079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210" y="367459"/>
            <a:ext cx="12080789" cy="763500"/>
          </a:xfrm>
        </p:spPr>
        <p:txBody>
          <a:bodyPr/>
          <a:lstStyle/>
          <a:p>
            <a:r>
              <a:rPr lang="en-US" dirty="0"/>
              <a:t>Is Scaling Important for…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4235913" cy="4555200"/>
          </a:xfrm>
        </p:spPr>
        <p:txBody>
          <a:bodyPr/>
          <a:lstStyle/>
          <a:p>
            <a:r>
              <a:rPr lang="en-US" dirty="0"/>
              <a:t>Decision Trees?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k-Nearest Neighbors?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Random Forest?</a:t>
            </a:r>
            <a:br>
              <a:rPr lang="en-US" dirty="0"/>
            </a:br>
            <a:endParaRPr lang="en-US" dirty="0"/>
          </a:p>
          <a:p>
            <a:r>
              <a:rPr lang="en-US" dirty="0"/>
              <a:t>Logistic Regression?</a:t>
            </a:r>
          </a:p>
          <a:p>
            <a:endParaRPr lang="en-US" dirty="0"/>
          </a:p>
          <a:p>
            <a:r>
              <a:rPr lang="en-US" dirty="0"/>
              <a:t>Neural Nets?</a:t>
            </a:r>
          </a:p>
          <a:p>
            <a:endParaRPr lang="en-US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14BBE1C8-D8BC-2A41-A04B-7C6439BF19C4}"/>
              </a:ext>
            </a:extLst>
          </p:cNvPr>
          <p:cNvSpPr txBox="1">
            <a:spLocks/>
          </p:cNvSpPr>
          <p:nvPr/>
        </p:nvSpPr>
        <p:spPr>
          <a:xfrm>
            <a:off x="6557983" y="2355190"/>
            <a:ext cx="4235913" cy="354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ctr">
              <a:buNone/>
            </a:pPr>
            <a:r>
              <a:rPr lang="en-US" sz="5400" b="1" dirty="0" err="1">
                <a:solidFill>
                  <a:srgbClr val="C00000"/>
                </a:solidFill>
              </a:rPr>
              <a:t>slido.com</a:t>
            </a:r>
            <a:endParaRPr lang="en-US" sz="5400" b="1" dirty="0">
              <a:solidFill>
                <a:srgbClr val="C00000"/>
              </a:solidFill>
            </a:endParaRPr>
          </a:p>
          <a:p>
            <a:pPr marL="76200" indent="0" algn="ctr">
              <a:buNone/>
            </a:pPr>
            <a:endParaRPr lang="en-US" sz="5400" b="1" dirty="0">
              <a:solidFill>
                <a:srgbClr val="C00000"/>
              </a:solidFill>
            </a:endParaRPr>
          </a:p>
          <a:p>
            <a:pPr marL="76200" indent="0" algn="ctr">
              <a:buNone/>
            </a:pPr>
            <a:r>
              <a:rPr lang="en-US" sz="5400" b="1" dirty="0">
                <a:solidFill>
                  <a:srgbClr val="C00000"/>
                </a:solidFill>
              </a:rPr>
              <a:t>#94889</a:t>
            </a:r>
          </a:p>
        </p:txBody>
      </p:sp>
    </p:spTree>
    <p:extLst>
      <p:ext uri="{BB962C8B-B14F-4D97-AF65-F5344CB8AC3E}">
        <p14:creationId xmlns:p14="http://schemas.microsoft.com/office/powerpoint/2010/main" val="8385041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47210-B4BE-4047-93B4-3D7AA966D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in triage: Collate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D9112-B2A1-D142-B67C-41AA10739F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features are temporal aggregates, reflecting nature of data</a:t>
            </a:r>
            <a:br>
              <a:rPr lang="en-US" dirty="0"/>
            </a:br>
            <a:endParaRPr lang="en-US" dirty="0"/>
          </a:p>
          <a:p>
            <a:r>
              <a:rPr lang="en-US" dirty="0"/>
              <a:t>Need to specify what you’re using and when it was known</a:t>
            </a:r>
            <a:br>
              <a:rPr lang="en-US" dirty="0"/>
            </a:br>
            <a:endParaRPr lang="en-US" dirty="0"/>
          </a:p>
          <a:p>
            <a:r>
              <a:rPr lang="en-US" dirty="0"/>
              <a:t>Need to specify how you’ll handle missingness explicitly</a:t>
            </a:r>
            <a:br>
              <a:rPr lang="en-US" dirty="0"/>
            </a:br>
            <a:endParaRPr lang="en-US" dirty="0"/>
          </a:p>
          <a:p>
            <a:r>
              <a:rPr lang="en-US" dirty="0"/>
              <a:t>YAML structure can take a little getting used to, but powerful for specifying many aggregations over many time frames in compact format</a:t>
            </a:r>
          </a:p>
        </p:txBody>
      </p:sp>
    </p:spTree>
    <p:extLst>
      <p:ext uri="{BB962C8B-B14F-4D97-AF65-F5344CB8AC3E}">
        <p14:creationId xmlns:p14="http://schemas.microsoft.com/office/powerpoint/2010/main" val="460448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week: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Tomorrow: Wednesday Group Check-Ins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Thursday: Time for group work (no lecture)</a:t>
            </a:r>
          </a:p>
          <a:p>
            <a:pPr marL="76200" indent="0">
              <a:buNone/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6200" indent="0">
              <a:buNone/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6200" indent="0">
              <a:buNone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Coming up after fall break: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Monday: Project Update 3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Tuesday: Weekly Feedback Form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Tuesday: Readings on Practical ML</a:t>
            </a:r>
          </a:p>
        </p:txBody>
      </p:sp>
    </p:spTree>
    <p:extLst>
      <p:ext uri="{BB962C8B-B14F-4D97-AF65-F5344CB8AC3E}">
        <p14:creationId xmlns:p14="http://schemas.microsoft.com/office/powerpoint/2010/main" val="186046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47210-B4BE-4047-93B4-3D7AA966D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in triage: Collate</a:t>
            </a:r>
          </a:p>
        </p:txBody>
      </p:sp>
      <p:pic>
        <p:nvPicPr>
          <p:cNvPr id="6" name="Google Shape;360;p31">
            <a:extLst>
              <a:ext uri="{FF2B5EF4-FFF2-40B4-BE49-F238E27FC236}">
                <a16:creationId xmlns:a16="http://schemas.microsoft.com/office/drawing/2014/main" id="{F639CF4D-F46A-4A46-9F18-B2A0130E6F2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8552" y="1475202"/>
            <a:ext cx="5464983" cy="507123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362;p31">
            <a:extLst>
              <a:ext uri="{FF2B5EF4-FFF2-40B4-BE49-F238E27FC236}">
                <a16:creationId xmlns:a16="http://schemas.microsoft.com/office/drawing/2014/main" id="{5FA8DA65-E5A6-8F45-BE0B-68902ECB02D6}"/>
              </a:ext>
            </a:extLst>
          </p:cNvPr>
          <p:cNvSpPr txBox="1"/>
          <p:nvPr/>
        </p:nvSpPr>
        <p:spPr>
          <a:xfrm>
            <a:off x="5870067" y="2525206"/>
            <a:ext cx="2575500" cy="6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Calibri"/>
                <a:ea typeface="Calibri"/>
                <a:cs typeface="Calibri"/>
                <a:sym typeface="Calibri"/>
              </a:rPr>
              <a:t>Several options for missing data</a:t>
            </a:r>
            <a:endParaRPr sz="2000" b="1"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" name="Google Shape;363;p31">
            <a:extLst>
              <a:ext uri="{FF2B5EF4-FFF2-40B4-BE49-F238E27FC236}">
                <a16:creationId xmlns:a16="http://schemas.microsoft.com/office/drawing/2014/main" id="{6529FA95-7C73-5B4C-B71F-2B0A41A3A50C}"/>
              </a:ext>
            </a:extLst>
          </p:cNvPr>
          <p:cNvCxnSpPr>
            <a:cxnSpLocks/>
          </p:cNvCxnSpPr>
          <p:nvPr/>
        </p:nvCxnSpPr>
        <p:spPr>
          <a:xfrm flipH="1">
            <a:off x="3064476" y="2879506"/>
            <a:ext cx="2843166" cy="677678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" name="Google Shape;364;p31">
            <a:extLst>
              <a:ext uri="{FF2B5EF4-FFF2-40B4-BE49-F238E27FC236}">
                <a16:creationId xmlns:a16="http://schemas.microsoft.com/office/drawing/2014/main" id="{FBC73B23-CE31-404F-B3DF-3C7B115315E5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3361038" y="2014434"/>
            <a:ext cx="2509029" cy="438403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" name="Google Shape;365;p31">
            <a:extLst>
              <a:ext uri="{FF2B5EF4-FFF2-40B4-BE49-F238E27FC236}">
                <a16:creationId xmlns:a16="http://schemas.microsoft.com/office/drawing/2014/main" id="{FDD009F4-010D-BD4C-9032-29B0D2C08419}"/>
              </a:ext>
            </a:extLst>
          </p:cNvPr>
          <p:cNvSpPr txBox="1"/>
          <p:nvPr/>
        </p:nvSpPr>
        <p:spPr>
          <a:xfrm>
            <a:off x="5870067" y="1777584"/>
            <a:ext cx="2826900" cy="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Calibri"/>
                <a:ea typeface="Calibri"/>
                <a:cs typeface="Calibri"/>
                <a:sym typeface="Calibri"/>
              </a:rPr>
              <a:t>Table or SQL snippet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" name="Google Shape;366;p31">
            <a:extLst>
              <a:ext uri="{FF2B5EF4-FFF2-40B4-BE49-F238E27FC236}">
                <a16:creationId xmlns:a16="http://schemas.microsoft.com/office/drawing/2014/main" id="{2F6DA084-2F60-7645-9E31-EE51047BDCE6}"/>
              </a:ext>
            </a:extLst>
          </p:cNvPr>
          <p:cNvCxnSpPr>
            <a:cxnSpLocks/>
          </p:cNvCxnSpPr>
          <p:nvPr/>
        </p:nvCxnSpPr>
        <p:spPr>
          <a:xfrm flipH="1">
            <a:off x="2483708" y="3897959"/>
            <a:ext cx="3423934" cy="72605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" name="Google Shape;367;p31">
            <a:extLst>
              <a:ext uri="{FF2B5EF4-FFF2-40B4-BE49-F238E27FC236}">
                <a16:creationId xmlns:a16="http://schemas.microsoft.com/office/drawing/2014/main" id="{F2AC1F08-9383-D24B-9D21-A11FD31E42F8}"/>
              </a:ext>
            </a:extLst>
          </p:cNvPr>
          <p:cNvSpPr txBox="1"/>
          <p:nvPr/>
        </p:nvSpPr>
        <p:spPr>
          <a:xfrm>
            <a:off x="5870066" y="3515384"/>
            <a:ext cx="2843165" cy="6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Calibri"/>
                <a:ea typeface="Calibri"/>
                <a:cs typeface="Calibri"/>
                <a:sym typeface="Calibri"/>
              </a:rPr>
              <a:t>Column or SQL snippet</a:t>
            </a:r>
            <a:endParaRPr sz="2000" b="1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Calibri"/>
                <a:ea typeface="Calibri"/>
                <a:cs typeface="Calibri"/>
                <a:sym typeface="Calibri"/>
              </a:rPr>
              <a:t>and aggregation function</a:t>
            </a:r>
            <a:endParaRPr sz="2000" b="1"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" name="Google Shape;368;p31">
            <a:extLst>
              <a:ext uri="{FF2B5EF4-FFF2-40B4-BE49-F238E27FC236}">
                <a16:creationId xmlns:a16="http://schemas.microsoft.com/office/drawing/2014/main" id="{A2EBC366-7C25-3B4D-9EC9-58C6705C2B40}"/>
              </a:ext>
            </a:extLst>
          </p:cNvPr>
          <p:cNvCxnSpPr/>
          <p:nvPr/>
        </p:nvCxnSpPr>
        <p:spPr>
          <a:xfrm flipH="1">
            <a:off x="5588667" y="5542102"/>
            <a:ext cx="609000" cy="1137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" name="Google Shape;369;p31">
            <a:extLst>
              <a:ext uri="{FF2B5EF4-FFF2-40B4-BE49-F238E27FC236}">
                <a16:creationId xmlns:a16="http://schemas.microsoft.com/office/drawing/2014/main" id="{DFCDACD2-5AB9-FB42-9E3E-61E65181D072}"/>
              </a:ext>
            </a:extLst>
          </p:cNvPr>
          <p:cNvSpPr txBox="1"/>
          <p:nvPr/>
        </p:nvSpPr>
        <p:spPr>
          <a:xfrm>
            <a:off x="6121467" y="5129452"/>
            <a:ext cx="2575500" cy="6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Calibri"/>
                <a:ea typeface="Calibri"/>
                <a:cs typeface="Calibri"/>
                <a:sym typeface="Calibri"/>
              </a:rPr>
              <a:t>Time frames for aggregation</a:t>
            </a:r>
            <a:endParaRPr sz="2000" b="1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0963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47210-B4BE-4047-93B4-3D7AA966D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in triage: Collate</a:t>
            </a:r>
          </a:p>
        </p:txBody>
      </p:sp>
      <p:pic>
        <p:nvPicPr>
          <p:cNvPr id="15" name="Google Shape;374;p32">
            <a:extLst>
              <a:ext uri="{FF2B5EF4-FFF2-40B4-BE49-F238E27FC236}">
                <a16:creationId xmlns:a16="http://schemas.microsoft.com/office/drawing/2014/main" id="{96658BB8-39C3-334B-8D4F-2527D220FB5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0638" y="1469856"/>
            <a:ext cx="4868561" cy="500733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376;p32">
            <a:extLst>
              <a:ext uri="{FF2B5EF4-FFF2-40B4-BE49-F238E27FC236}">
                <a16:creationId xmlns:a16="http://schemas.microsoft.com/office/drawing/2014/main" id="{8142FD36-EDCE-734D-8AD5-ACE3E58DF356}"/>
              </a:ext>
            </a:extLst>
          </p:cNvPr>
          <p:cNvSpPr txBox="1"/>
          <p:nvPr/>
        </p:nvSpPr>
        <p:spPr>
          <a:xfrm>
            <a:off x="5262595" y="2791281"/>
            <a:ext cx="2575500" cy="6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Calibri"/>
                <a:ea typeface="Calibri"/>
                <a:cs typeface="Calibri"/>
                <a:sym typeface="Calibri"/>
              </a:rPr>
              <a:t>Similar structure for categoricals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" name="Google Shape;377;p32">
            <a:extLst>
              <a:ext uri="{FF2B5EF4-FFF2-40B4-BE49-F238E27FC236}">
                <a16:creationId xmlns:a16="http://schemas.microsoft.com/office/drawing/2014/main" id="{D23696E0-1F1B-214A-B21A-E9C35A4E337C}"/>
              </a:ext>
            </a:extLst>
          </p:cNvPr>
          <p:cNvCxnSpPr>
            <a:cxnSpLocks/>
          </p:cNvCxnSpPr>
          <p:nvPr/>
        </p:nvCxnSpPr>
        <p:spPr>
          <a:xfrm flipH="1">
            <a:off x="2724670" y="3145581"/>
            <a:ext cx="2575500" cy="60575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" name="Google Shape;378;p32">
            <a:extLst>
              <a:ext uri="{FF2B5EF4-FFF2-40B4-BE49-F238E27FC236}">
                <a16:creationId xmlns:a16="http://schemas.microsoft.com/office/drawing/2014/main" id="{441C19BB-6061-3249-9980-AF2EC0D1FA70}"/>
              </a:ext>
            </a:extLst>
          </p:cNvPr>
          <p:cNvCxnSpPr>
            <a:cxnSpLocks/>
          </p:cNvCxnSpPr>
          <p:nvPr/>
        </p:nvCxnSpPr>
        <p:spPr>
          <a:xfrm flipH="1">
            <a:off x="3793524" y="4133906"/>
            <a:ext cx="1506646" cy="311925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" name="Google Shape;379;p32">
            <a:extLst>
              <a:ext uri="{FF2B5EF4-FFF2-40B4-BE49-F238E27FC236}">
                <a16:creationId xmlns:a16="http://schemas.microsoft.com/office/drawing/2014/main" id="{7BBE3A5B-371F-5F47-AB13-3C53804B9A02}"/>
              </a:ext>
            </a:extLst>
          </p:cNvPr>
          <p:cNvSpPr txBox="1"/>
          <p:nvPr/>
        </p:nvSpPr>
        <p:spPr>
          <a:xfrm>
            <a:off x="5262595" y="3751331"/>
            <a:ext cx="3016432" cy="6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Calibri"/>
                <a:ea typeface="Calibri"/>
                <a:cs typeface="Calibri"/>
                <a:sym typeface="Calibri"/>
              </a:rPr>
              <a:t>Specify categorical values by hand or query</a:t>
            </a:r>
            <a:endParaRPr sz="2000" b="1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08437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Generation – A Deeper Look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Categorical to Binary (Dummies)</a:t>
            </a:r>
          </a:p>
          <a:p>
            <a:r>
              <a:rPr lang="en-US" dirty="0"/>
              <a:t>Features for missing values</a:t>
            </a:r>
          </a:p>
          <a:p>
            <a:r>
              <a:rPr lang="en-US" dirty="0"/>
              <a:t>Discretization</a:t>
            </a:r>
          </a:p>
          <a:p>
            <a:r>
              <a:rPr lang="en-US" dirty="0"/>
              <a:t>Date/Time Features</a:t>
            </a:r>
          </a:p>
          <a:p>
            <a:r>
              <a:rPr lang="en-US" dirty="0"/>
              <a:t>Scaling/Normalizing</a:t>
            </a:r>
          </a:p>
          <a:p>
            <a:r>
              <a:rPr lang="en-US" dirty="0"/>
              <a:t>Transformations</a:t>
            </a:r>
          </a:p>
          <a:p>
            <a:r>
              <a:rPr lang="en-US" b="1" dirty="0"/>
              <a:t>Aggregations (space, time, space and time)</a:t>
            </a:r>
          </a:p>
          <a:p>
            <a:r>
              <a:rPr lang="en-US" b="1" dirty="0"/>
              <a:t>Relative (compared to the average</a:t>
            </a:r>
            <a:r>
              <a:rPr lang="mr-IN" b="1" dirty="0"/>
              <a:t>…</a:t>
            </a:r>
            <a:r>
              <a:rPr lang="en-US" b="1" dirty="0"/>
              <a:t>)</a:t>
            </a:r>
          </a:p>
          <a:p>
            <a:r>
              <a:rPr lang="en-US" dirty="0"/>
              <a:t>Interactions</a:t>
            </a:r>
          </a:p>
        </p:txBody>
      </p:sp>
    </p:spTree>
    <p:extLst>
      <p:ext uri="{BB962C8B-B14F-4D97-AF65-F5344CB8AC3E}">
        <p14:creationId xmlns:p14="http://schemas.microsoft.com/office/powerpoint/2010/main" val="2731843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to Binary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One vs All (Dummy Variables)</a:t>
            </a:r>
            <a:br>
              <a:rPr lang="en-US" dirty="0"/>
            </a:br>
            <a:endParaRPr lang="en-US" dirty="0"/>
          </a:p>
          <a:p>
            <a:r>
              <a:rPr lang="en-US" dirty="0"/>
              <a:t>Groups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Presence vs Absence</a:t>
            </a:r>
          </a:p>
        </p:txBody>
      </p:sp>
    </p:spTree>
    <p:extLst>
      <p:ext uri="{BB962C8B-B14F-4D97-AF65-F5344CB8AC3E}">
        <p14:creationId xmlns:p14="http://schemas.microsoft.com/office/powerpoint/2010/main" val="24197872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Discretization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Equal width bins</a:t>
            </a:r>
          </a:p>
          <a:p>
            <a:r>
              <a:rPr lang="en-US" dirty="0"/>
              <a:t>Equal size bins</a:t>
            </a:r>
          </a:p>
          <a:p>
            <a:r>
              <a:rPr lang="en-US" dirty="0"/>
              <a:t>Entropy-based bins</a:t>
            </a:r>
          </a:p>
          <a:p>
            <a:r>
              <a:rPr lang="en-US" dirty="0"/>
              <a:t>Domain-Specific bins to incorporate domain specific discontinuities</a:t>
            </a:r>
          </a:p>
          <a:p>
            <a:pPr lvl="1"/>
            <a:r>
              <a:rPr lang="en-US" dirty="0"/>
              <a:t>Age in general</a:t>
            </a:r>
          </a:p>
          <a:p>
            <a:pPr lvl="1"/>
            <a:r>
              <a:rPr lang="en-US" dirty="0"/>
              <a:t>Education/school data</a:t>
            </a:r>
          </a:p>
          <a:p>
            <a:pPr lvl="1"/>
            <a:r>
              <a:rPr lang="en-US" dirty="0"/>
              <a:t>High school data</a:t>
            </a:r>
          </a:p>
          <a:p>
            <a:pPr lvl="1"/>
            <a:r>
              <a:rPr lang="en-US" dirty="0"/>
              <a:t>Infant mortality</a:t>
            </a:r>
          </a:p>
        </p:txBody>
      </p:sp>
    </p:spTree>
    <p:extLst>
      <p:ext uri="{BB962C8B-B14F-4D97-AF65-F5344CB8AC3E}">
        <p14:creationId xmlns:p14="http://schemas.microsoft.com/office/powerpoint/2010/main" val="2354600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Scaling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Usually a good idea to scale features to have similar range:  [-1,1] or [0,1] for example</a:t>
            </a:r>
          </a:p>
          <a:p>
            <a:pPr lvl="1"/>
            <a:r>
              <a:rPr lang="en-US" dirty="0"/>
              <a:t>Be careful with outliers</a:t>
            </a:r>
          </a:p>
          <a:p>
            <a:pPr lvl="1"/>
            <a:endParaRPr lang="en-US" dirty="0"/>
          </a:p>
          <a:p>
            <a:r>
              <a:rPr lang="en-US" dirty="0"/>
              <a:t>Standardize/Normalize</a:t>
            </a:r>
          </a:p>
          <a:p>
            <a:pPr lvl="1"/>
            <a:r>
              <a:rPr lang="en-US" dirty="0"/>
              <a:t>Zero mean and unit variance</a:t>
            </a:r>
          </a:p>
          <a:p>
            <a:pPr marL="565150" lvl="1" indent="0">
              <a:buNone/>
            </a:pPr>
            <a:endParaRPr lang="en-US" dirty="0"/>
          </a:p>
          <a:p>
            <a:pPr lvl="1"/>
            <a:r>
              <a:rPr lang="en-US" dirty="0" err="1"/>
              <a:t>Sklearn.preprocessing.normalize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5005" y="4016875"/>
            <a:ext cx="25400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1911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Transformations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Non-linear </a:t>
            </a:r>
          </a:p>
          <a:p>
            <a:endParaRPr lang="en-US" dirty="0"/>
          </a:p>
          <a:p>
            <a:pPr lvl="1"/>
            <a:r>
              <a:rPr lang="en-US" dirty="0"/>
              <a:t>Log (decreasing marginal utility)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(Square) Root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Squared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5452" y="4559577"/>
            <a:ext cx="2042645" cy="16663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703" y="4346687"/>
            <a:ext cx="2502547" cy="19471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5906" y="4633478"/>
            <a:ext cx="1752816" cy="186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5964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Date differences (# of days since…)</a:t>
            </a:r>
          </a:p>
          <a:p>
            <a:r>
              <a:rPr lang="en-US" dirty="0"/>
              <a:t>Aggregates over different time periods</a:t>
            </a:r>
          </a:p>
          <a:p>
            <a:pPr lvl="1"/>
            <a:r>
              <a:rPr lang="en-US" dirty="0"/>
              <a:t>min, max, avg, </a:t>
            </a:r>
            <a:r>
              <a:rPr lang="en-US" dirty="0" err="1"/>
              <a:t>stdev</a:t>
            </a:r>
            <a:endParaRPr lang="en-US" dirty="0"/>
          </a:p>
          <a:p>
            <a:pPr lvl="1"/>
            <a:r>
              <a:rPr lang="en-US" dirty="0" err="1"/>
              <a:t>Avg</a:t>
            </a:r>
            <a:r>
              <a:rPr lang="en-US" dirty="0"/>
              <a:t> spend in the past 3 months</a:t>
            </a:r>
          </a:p>
          <a:p>
            <a:r>
              <a:rPr lang="en-US" dirty="0"/>
              <a:t>Relative aggregates</a:t>
            </a:r>
          </a:p>
          <a:p>
            <a:pPr lvl="1"/>
            <a:r>
              <a:rPr lang="en-US" dirty="0"/>
              <a:t>1.5x </a:t>
            </a:r>
            <a:r>
              <a:rPr lang="en-US" dirty="0" err="1"/>
              <a:t>avg</a:t>
            </a:r>
            <a:r>
              <a:rPr lang="en-US" dirty="0"/>
              <a:t> spend</a:t>
            </a:r>
          </a:p>
          <a:p>
            <a:r>
              <a:rPr lang="en-US" dirty="0"/>
              <a:t>Distances</a:t>
            </a:r>
          </a:p>
          <a:p>
            <a:r>
              <a:rPr lang="en-US" dirty="0"/>
              <a:t>Aggregates over different distances</a:t>
            </a:r>
          </a:p>
          <a:p>
            <a:r>
              <a:rPr lang="en-US" dirty="0"/>
              <a:t>Seasonality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6797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Interactions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Generate features for combination of features</a:t>
            </a:r>
          </a:p>
          <a:p>
            <a:pPr lvl="1"/>
            <a:r>
              <a:rPr lang="en-US" dirty="0"/>
              <a:t>Age x gender</a:t>
            </a:r>
          </a:p>
          <a:p>
            <a:pPr lvl="1"/>
            <a:endParaRPr lang="en-US" dirty="0"/>
          </a:p>
          <a:p>
            <a:r>
              <a:rPr lang="en-US" dirty="0"/>
              <a:t>Allows you to use linear models but still model non linear relationships</a:t>
            </a:r>
          </a:p>
          <a:p>
            <a:endParaRPr lang="en-US" dirty="0"/>
          </a:p>
          <a:p>
            <a:r>
              <a:rPr lang="en-US" dirty="0"/>
              <a:t>Random Forests are one way of discovering useful interactions</a:t>
            </a:r>
          </a:p>
        </p:txBody>
      </p:sp>
    </p:spTree>
    <p:extLst>
      <p:ext uri="{BB962C8B-B14F-4D97-AF65-F5344CB8AC3E}">
        <p14:creationId xmlns:p14="http://schemas.microsoft.com/office/powerpoint/2010/main" val="28357946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0821" y="293023"/>
            <a:ext cx="11360700" cy="763500"/>
          </a:xfrm>
        </p:spPr>
        <p:txBody>
          <a:bodyPr/>
          <a:lstStyle/>
          <a:p>
            <a:r>
              <a:rPr lang="en-US" dirty="0"/>
              <a:t>Features are also model-dependent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76200" indent="0">
              <a:buNone/>
            </a:pPr>
            <a:endParaRPr lang="en-US" dirty="0"/>
          </a:p>
          <a:p>
            <a:r>
              <a:rPr lang="en-US" dirty="0"/>
              <a:t>Linear models may need … ?</a:t>
            </a:r>
            <a:br>
              <a:rPr lang="en-US" dirty="0"/>
            </a:br>
            <a:endParaRPr lang="en-US" dirty="0"/>
          </a:p>
          <a:p>
            <a:r>
              <a:rPr lang="en-US" dirty="0"/>
              <a:t>Non-linear models may need …?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559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B702-ED77-884E-88F7-92D73313F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the week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1BAD4-F7FB-1D48-9D37-2273592A75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you should be discussing this week within your team</a:t>
            </a:r>
          </a:p>
          <a:p>
            <a:pPr lvl="1"/>
            <a:r>
              <a:rPr lang="en-US" dirty="0"/>
              <a:t>Validation strategy &amp; temporal parameters</a:t>
            </a:r>
          </a:p>
          <a:p>
            <a:pPr lvl="1"/>
            <a:r>
              <a:rPr lang="en-US" dirty="0"/>
              <a:t>Initial brainstorming features you’d like to build</a:t>
            </a:r>
          </a:p>
          <a:p>
            <a:pPr lvl="1"/>
            <a:endParaRPr lang="en-US" dirty="0"/>
          </a:p>
          <a:p>
            <a:r>
              <a:rPr lang="en-US" dirty="0"/>
              <a:t>What you should be building this week</a:t>
            </a:r>
          </a:p>
          <a:p>
            <a:pPr lvl="1"/>
            <a:r>
              <a:rPr lang="en-US" dirty="0"/>
              <a:t>Temporal Validation Parameters</a:t>
            </a:r>
          </a:p>
          <a:p>
            <a:pPr lvl="1"/>
            <a:r>
              <a:rPr lang="en-US" dirty="0"/>
              <a:t>Updated Cohort &amp; Label Queries</a:t>
            </a:r>
          </a:p>
        </p:txBody>
      </p:sp>
    </p:spTree>
    <p:extLst>
      <p:ext uri="{BB962C8B-B14F-4D97-AF65-F5344CB8AC3E}">
        <p14:creationId xmlns:p14="http://schemas.microsoft.com/office/powerpoint/2010/main" val="5178007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Impute (Fill in) missing values based on why you think they may be missing and what you want the model to do with those missing values</a:t>
            </a:r>
          </a:p>
          <a:p>
            <a:pPr lvl="1"/>
            <a:r>
              <a:rPr lang="en-US" dirty="0"/>
              <a:t>Missing Completely at Random</a:t>
            </a:r>
          </a:p>
          <a:p>
            <a:pPr lvl="1"/>
            <a:r>
              <a:rPr lang="en-US" dirty="0"/>
              <a:t>Missing at Random</a:t>
            </a:r>
          </a:p>
          <a:p>
            <a:pPr lvl="1"/>
            <a:r>
              <a:rPr lang="en-US" dirty="0"/>
              <a:t>Missing Not at Random</a:t>
            </a:r>
          </a:p>
          <a:p>
            <a:pPr lvl="1"/>
            <a:endParaRPr lang="en-US" dirty="0"/>
          </a:p>
          <a:p>
            <a:r>
              <a:rPr lang="en-US" dirty="0"/>
              <a:t>Typically, also add binary feature (dummy) for missing vs not missing in case “</a:t>
            </a:r>
            <a:r>
              <a:rPr lang="en-US" dirty="0" err="1"/>
              <a:t>missingness</a:t>
            </a:r>
            <a:r>
              <a:rPr lang="en-US" dirty="0"/>
              <a:t>” is predictive of the outcome</a:t>
            </a:r>
          </a:p>
        </p:txBody>
      </p:sp>
    </p:spTree>
    <p:extLst>
      <p:ext uri="{BB962C8B-B14F-4D97-AF65-F5344CB8AC3E}">
        <p14:creationId xmlns:p14="http://schemas.microsoft.com/office/powerpoint/2010/main" val="33570999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Imputing Missing Values: Some Options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415600" y="1601179"/>
            <a:ext cx="11360700" cy="4555200"/>
          </a:xfrm>
        </p:spPr>
        <p:txBody>
          <a:bodyPr/>
          <a:lstStyle/>
          <a:p>
            <a:r>
              <a:rPr lang="en-US" dirty="0"/>
              <a:t>Nothing?</a:t>
            </a:r>
          </a:p>
          <a:p>
            <a:endParaRPr lang="en-US" dirty="0"/>
          </a:p>
          <a:p>
            <a:r>
              <a:rPr lang="en-US" dirty="0"/>
              <a:t>Central Tendency: Mean / Median / Mode</a:t>
            </a:r>
            <a:br>
              <a:rPr lang="en-US" dirty="0"/>
            </a:br>
            <a:endParaRPr lang="en-US" dirty="0"/>
          </a:p>
          <a:p>
            <a:r>
              <a:rPr lang="en-US" dirty="0"/>
              <a:t>ML methods that handle missing data (e.g., </a:t>
            </a:r>
            <a:r>
              <a:rPr lang="en-US" dirty="0" err="1"/>
              <a:t>xgboost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Others</a:t>
            </a:r>
          </a:p>
          <a:p>
            <a:pPr lvl="1"/>
            <a:r>
              <a:rPr lang="en-US" dirty="0"/>
              <a:t>Regression</a:t>
            </a:r>
          </a:p>
          <a:p>
            <a:pPr lvl="1"/>
            <a:r>
              <a:rPr lang="en-US" dirty="0"/>
              <a:t>k-Nearest Neighbor</a:t>
            </a:r>
          </a:p>
          <a:p>
            <a:pPr lvl="1"/>
            <a:r>
              <a:rPr lang="en-US" dirty="0"/>
              <a:t>Multiple Imputation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4145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Imputing – Central Tendency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to calculate and computationally fast</a:t>
            </a:r>
            <a:br>
              <a:rPr lang="en-US" dirty="0"/>
            </a:br>
            <a:endParaRPr lang="en-US" dirty="0"/>
          </a:p>
          <a:p>
            <a:r>
              <a:rPr lang="en-US" dirty="0"/>
              <a:t>Often a reasonable starting point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May be able to capture more nuance by using other, correlated data to help fill in missing values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Under-represents variance/covariance of data</a:t>
            </a:r>
          </a:p>
        </p:txBody>
      </p:sp>
    </p:spTree>
    <p:extLst>
      <p:ext uri="{BB962C8B-B14F-4D97-AF65-F5344CB8AC3E}">
        <p14:creationId xmlns:p14="http://schemas.microsoft.com/office/powerpoint/2010/main" val="239621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Imputing – ML Methods with Missing Data Handling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models have built-in handling of missing data, such as </a:t>
            </a:r>
            <a:r>
              <a:rPr lang="en-US" dirty="0" err="1"/>
              <a:t>xgboost</a:t>
            </a:r>
            <a:r>
              <a:rPr lang="en-US" dirty="0"/>
              <a:t> (which decides which direction to send missing values at each split)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May not be the best modeling method for your problem, don’t want to be locked into certain type of model</a:t>
            </a:r>
            <a:br>
              <a:rPr lang="en-US" dirty="0"/>
            </a:br>
            <a:endParaRPr lang="en-US" dirty="0"/>
          </a:p>
          <a:p>
            <a:r>
              <a:rPr lang="en-US" dirty="0"/>
              <a:t>Nevertheless, worth exploring performance of other imputation methods even when using these models as well</a:t>
            </a:r>
          </a:p>
        </p:txBody>
      </p:sp>
    </p:spTree>
    <p:extLst>
      <p:ext uri="{BB962C8B-B14F-4D97-AF65-F5344CB8AC3E}">
        <p14:creationId xmlns:p14="http://schemas.microsoft.com/office/powerpoint/2010/main" val="2521997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Imputing – Regression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use of information in correlated features, more flexible than central tendency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However, may not be flexible enough to capture complex relationships or interactions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May be somewhat more computationally expensive </a:t>
            </a:r>
            <a:br>
              <a:rPr lang="en-US" dirty="0"/>
            </a:br>
            <a:endParaRPr lang="en-US" dirty="0"/>
          </a:p>
          <a:p>
            <a:r>
              <a:rPr lang="en-US" dirty="0"/>
              <a:t>Generally will still underestimate variation in data</a:t>
            </a:r>
          </a:p>
        </p:txBody>
      </p:sp>
    </p:spTree>
    <p:extLst>
      <p:ext uri="{BB962C8B-B14F-4D97-AF65-F5344CB8AC3E}">
        <p14:creationId xmlns:p14="http://schemas.microsoft.com/office/powerpoint/2010/main" val="380822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Imputing – k-Nearest Neighbor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flexible option, capture more complexity in relationships in data</a:t>
            </a:r>
            <a:br>
              <a:rPr lang="en-US" dirty="0"/>
            </a:br>
            <a:endParaRPr lang="en-US" dirty="0"/>
          </a:p>
          <a:p>
            <a:r>
              <a:rPr lang="en-US" dirty="0"/>
              <a:t>Difficult to choose appropriate distance metric, value of k</a:t>
            </a:r>
            <a:br>
              <a:rPr lang="en-US" dirty="0"/>
            </a:br>
            <a:endParaRPr lang="en-US" dirty="0"/>
          </a:p>
          <a:p>
            <a:r>
              <a:rPr lang="en-US" dirty="0"/>
              <a:t>More computationally expensive than other methods of imputation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Requires entire training set to calculate imputed values for new examples</a:t>
            </a:r>
          </a:p>
        </p:txBody>
      </p:sp>
    </p:spTree>
    <p:extLst>
      <p:ext uri="{BB962C8B-B14F-4D97-AF65-F5344CB8AC3E}">
        <p14:creationId xmlns:p14="http://schemas.microsoft.com/office/powerpoint/2010/main" val="372957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Imputing – Multiple Imputation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multiple “complete” datasets with different values using different regression models</a:t>
            </a:r>
            <a:br>
              <a:rPr lang="en-US" dirty="0"/>
            </a:br>
            <a:endParaRPr lang="en-US" dirty="0"/>
          </a:p>
          <a:p>
            <a:r>
              <a:rPr lang="en-US" dirty="0"/>
              <a:t>Helps analyze sensitivity to handling of missing values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Much more computationally expensive, both for imputation and downstream modeling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Can provide better representation of variability in data</a:t>
            </a:r>
          </a:p>
        </p:txBody>
      </p:sp>
    </p:spTree>
    <p:extLst>
      <p:ext uri="{BB962C8B-B14F-4D97-AF65-F5344CB8AC3E}">
        <p14:creationId xmlns:p14="http://schemas.microsoft.com/office/powerpoint/2010/main" val="2069799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68ADA-C1EF-2741-BD8A-A472FF070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 Tips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AE774-4907-F841-8BD3-E9ECDB6BD8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not remove rows or columns with missing values (unless there is a really really really good reason)</a:t>
            </a:r>
          </a:p>
          <a:p>
            <a:endParaRPr lang="en-US" dirty="0"/>
          </a:p>
          <a:p>
            <a:r>
              <a:rPr lang="en-US" dirty="0"/>
              <a:t>Missingness can be a useful predictor: create a flag even if you impute a value</a:t>
            </a:r>
          </a:p>
          <a:p>
            <a:endParaRPr lang="en-US" dirty="0"/>
          </a:p>
          <a:p>
            <a:r>
              <a:rPr lang="en-US" dirty="0"/>
              <a:t>Data can be missing for different reasons and missingness for each row/column/cell may need to be handled differently</a:t>
            </a:r>
          </a:p>
          <a:p>
            <a:endParaRPr lang="en-US" dirty="0"/>
          </a:p>
          <a:p>
            <a:r>
              <a:rPr lang="en-US" dirty="0"/>
              <a:t>Only use data from the past for imputation</a:t>
            </a:r>
          </a:p>
        </p:txBody>
      </p:sp>
    </p:spTree>
    <p:extLst>
      <p:ext uri="{BB962C8B-B14F-4D97-AF65-F5344CB8AC3E}">
        <p14:creationId xmlns:p14="http://schemas.microsoft.com/office/powerpoint/2010/main" val="25570827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47210-B4BE-4047-93B4-3D7AA966D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imputation introduce bias in your models?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D9112-B2A1-D142-B67C-41AA10739F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152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week: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Tomorrow: Wednesday Group Check-Ins</a:t>
            </a:r>
          </a:p>
          <a:p>
            <a:pPr marL="76200" indent="0">
              <a:buNone/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991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The PR-k Curve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435740" y="1562635"/>
            <a:ext cx="7320520" cy="4944871"/>
            <a:chOff x="616981" y="1325057"/>
            <a:chExt cx="7320520" cy="494487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981" y="1325057"/>
              <a:ext cx="7320520" cy="4944871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4064000" y="1409700"/>
              <a:ext cx="342900" cy="279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buClrTx/>
              </a:pPr>
              <a:endParaRPr lang="en-US" sz="1800" kern="120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00148AF-CA57-0541-9177-560EC8D36156}"/>
              </a:ext>
            </a:extLst>
          </p:cNvPr>
          <p:cNvGrpSpPr/>
          <p:nvPr/>
        </p:nvGrpSpPr>
        <p:grpSpPr>
          <a:xfrm>
            <a:off x="3018798" y="1150982"/>
            <a:ext cx="6607802" cy="882961"/>
            <a:chOff x="1494798" y="1150981"/>
            <a:chExt cx="6607802" cy="882961"/>
          </a:xfrm>
        </p:grpSpPr>
        <p:sp>
          <p:nvSpPr>
            <p:cNvPr id="6" name="TextBox 5"/>
            <p:cNvSpPr txBox="1"/>
            <p:nvPr/>
          </p:nvSpPr>
          <p:spPr>
            <a:xfrm>
              <a:off x="1494798" y="1387611"/>
              <a:ext cx="66078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1         .9     .8                .7        .6            .5    .4  .3.                  .2     .1 </a:t>
              </a:r>
            </a:p>
            <a:p>
              <a:pPr defTabSz="457200">
                <a:buClrTx/>
              </a:pPr>
              <a:r>
                <a:rPr lang="en-US" sz="105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|                  |             |                               |                  |                        |           |        |                                    |            |</a:t>
              </a: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  </a:t>
              </a:r>
              <a:r>
                <a:rPr lang="en-US" sz="1800" kern="1200" dirty="0">
                  <a:solidFill>
                    <a:srgbClr val="EEECE1">
                      <a:lumMod val="25000"/>
                    </a:srgbClr>
                  </a:solidFill>
                  <a:latin typeface="Calibri"/>
                  <a:ea typeface="+mn-ea"/>
                  <a:cs typeface="+mn-cs"/>
                </a:rPr>
                <a:t>     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FA4ED1E-FBFF-4545-BB64-FFD28CAC8A4B}"/>
                </a:ext>
              </a:extLst>
            </p:cNvPr>
            <p:cNvSpPr txBox="1"/>
            <p:nvPr/>
          </p:nvSpPr>
          <p:spPr>
            <a:xfrm>
              <a:off x="4097994" y="1150981"/>
              <a:ext cx="700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Score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9BF13E-AE77-6A46-B2C2-E1985346BF6A}"/>
              </a:ext>
            </a:extLst>
          </p:cNvPr>
          <p:cNvGrpSpPr/>
          <p:nvPr/>
        </p:nvGrpSpPr>
        <p:grpSpPr>
          <a:xfrm>
            <a:off x="1836283" y="5550212"/>
            <a:ext cx="7221578" cy="369332"/>
            <a:chOff x="312283" y="5550212"/>
            <a:chExt cx="7221578" cy="369332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1561906-EEC1-6046-905E-0E55B1D4B60D}"/>
                </a:ext>
              </a:extLst>
            </p:cNvPr>
            <p:cNvCxnSpPr/>
            <p:nvPr/>
          </p:nvCxnSpPr>
          <p:spPr>
            <a:xfrm flipH="1">
              <a:off x="1649896" y="5734878"/>
              <a:ext cx="5883965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F59512-F15A-1445-8C8B-BFD99D51B252}"/>
                </a:ext>
              </a:extLst>
            </p:cNvPr>
            <p:cNvSpPr txBox="1"/>
            <p:nvPr/>
          </p:nvSpPr>
          <p:spPr>
            <a:xfrm>
              <a:off x="312283" y="5550212"/>
              <a:ext cx="10691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Base rate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9A4A58B-B356-1E41-A6F4-EEF6E44A9AD1}"/>
                </a:ext>
              </a:extLst>
            </p:cNvPr>
            <p:cNvCxnSpPr>
              <a:stCxn id="12" idx="3"/>
            </p:cNvCxnSpPr>
            <p:nvPr/>
          </p:nvCxnSpPr>
          <p:spPr>
            <a:xfrm>
              <a:off x="1381422" y="5734878"/>
              <a:ext cx="1989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739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667"/>
            <a:ext cx="11360700" cy="763500"/>
          </a:xfrm>
        </p:spPr>
        <p:txBody>
          <a:bodyPr/>
          <a:lstStyle/>
          <a:p>
            <a:pPr algn="ctr"/>
            <a:r>
              <a:rPr lang="en-US" b="1" dirty="0" err="1"/>
              <a:t>slido.com</a:t>
            </a:r>
            <a:r>
              <a:rPr lang="en-US" b="1" dirty="0"/>
              <a:t>/94889</a:t>
            </a:r>
            <a:br>
              <a:rPr lang="en-US" dirty="0"/>
            </a:br>
            <a:r>
              <a:rPr lang="en-US" sz="2400" dirty="0"/>
              <a:t>Which of these is a </a:t>
            </a:r>
            <a:r>
              <a:rPr lang="en-US" sz="2400" u="sng" dirty="0"/>
              <a:t>possible</a:t>
            </a:r>
            <a:r>
              <a:rPr lang="en-US" sz="2400" dirty="0"/>
              <a:t> PR-k curve on the same dataset as the one outlined?</a:t>
            </a:r>
            <a:r>
              <a:rPr lang="en-US" dirty="0"/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21B651-BAFB-8E46-9563-DD473DB1F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30" y="1484699"/>
            <a:ext cx="3683000" cy="2603500"/>
          </a:xfrm>
          <a:prstGeom prst="rect">
            <a:avLst/>
          </a:prstGeom>
          <a:noFill/>
          <a:ln w="57150"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5614E7-F81E-E446-B0C7-8FD2E9C93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4089" y="1325675"/>
            <a:ext cx="3318819" cy="23906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1734CC-D6CC-D148-9AD3-760F6BBC7F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7481" y="1328644"/>
            <a:ext cx="3318819" cy="23877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E55A37-C444-CB41-A9F1-BA81FEE256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4089" y="3703891"/>
            <a:ext cx="3346946" cy="23906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15DB196-3EE2-434E-B765-C69CAE0F1A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7481" y="3648836"/>
            <a:ext cx="3151434" cy="26863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CF0C0F7-7C05-B341-BF1D-68116ED1E53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88921"/>
          <a:stretch/>
        </p:blipFill>
        <p:spPr>
          <a:xfrm>
            <a:off x="4389601" y="6067076"/>
            <a:ext cx="3151434" cy="29760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137F808-ABB8-7941-9FAE-DE98E8DE45F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2220"/>
          <a:stretch/>
        </p:blipFill>
        <p:spPr>
          <a:xfrm>
            <a:off x="11590780" y="3700215"/>
            <a:ext cx="258193" cy="238770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5DEBDEF-2E84-1E48-8558-7AF3CE99300E}"/>
              </a:ext>
            </a:extLst>
          </p:cNvPr>
          <p:cNvSpPr/>
          <p:nvPr/>
        </p:nvSpPr>
        <p:spPr>
          <a:xfrm>
            <a:off x="6582391" y="2985924"/>
            <a:ext cx="613540" cy="4770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7EC8D8-F48E-1649-A4BD-70F7D4FD0BC6}"/>
              </a:ext>
            </a:extLst>
          </p:cNvPr>
          <p:cNvSpPr/>
          <p:nvPr/>
        </p:nvSpPr>
        <p:spPr>
          <a:xfrm>
            <a:off x="10577922" y="2959419"/>
            <a:ext cx="613540" cy="4770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182DA0-52CD-F14E-A064-789A39327B64}"/>
              </a:ext>
            </a:extLst>
          </p:cNvPr>
          <p:cNvSpPr/>
          <p:nvPr/>
        </p:nvSpPr>
        <p:spPr>
          <a:xfrm>
            <a:off x="6416739" y="5473153"/>
            <a:ext cx="613540" cy="3927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991B48-CAD6-3B45-9058-D4B6799F4CF3}"/>
              </a:ext>
            </a:extLst>
          </p:cNvPr>
          <p:cNvSpPr/>
          <p:nvPr/>
        </p:nvSpPr>
        <p:spPr>
          <a:xfrm>
            <a:off x="10611053" y="5369520"/>
            <a:ext cx="613540" cy="3927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3966B4-C814-5449-8741-2C42DD123299}"/>
              </a:ext>
            </a:extLst>
          </p:cNvPr>
          <p:cNvSpPr/>
          <p:nvPr/>
        </p:nvSpPr>
        <p:spPr>
          <a:xfrm>
            <a:off x="6416739" y="6410197"/>
            <a:ext cx="3346945" cy="3927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E. None of these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73C463E-F1F2-6B40-9DD8-85A9282FFD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2868" y="4152763"/>
            <a:ext cx="2214435" cy="225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935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59BA9-BA2B-D148-89DA-A99081B1F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PR-k Curve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03E0F-5F3D-5B4D-8232-BF72B84A1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62400" y="1536632"/>
            <a:ext cx="7813900" cy="2279993"/>
          </a:xfrm>
        </p:spPr>
        <p:txBody>
          <a:bodyPr/>
          <a:lstStyle/>
          <a:p>
            <a:pPr marL="76200" indent="0">
              <a:buNone/>
            </a:pPr>
            <a:r>
              <a:rPr lang="en-US" sz="3200" dirty="0"/>
              <a:t>For this example, what would the PR-k curve from a random model look like? What about from a perfect model?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8EE1529-648D-3E45-BDB1-18C295D69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30" y="1484699"/>
            <a:ext cx="3683000" cy="2603500"/>
          </a:xfrm>
          <a:prstGeom prst="rect">
            <a:avLst/>
          </a:prstGeom>
          <a:noFill/>
          <a:ln w="57150"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7683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g">
            <a:extLst>
              <a:ext uri="{FF2B5EF4-FFF2-40B4-BE49-F238E27FC236}">
                <a16:creationId xmlns:a16="http://schemas.microsoft.com/office/drawing/2014/main" id="{B0366070-7513-EA4F-8DAA-A5F0BFA2D2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56" t="9859" r="9516" b="10303"/>
          <a:stretch/>
        </p:blipFill>
        <p:spPr bwMode="auto">
          <a:xfrm>
            <a:off x="4419600" y="995516"/>
            <a:ext cx="7772402" cy="486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8E8A16-2F7F-9443-93CD-17932D868828}"/>
              </a:ext>
            </a:extLst>
          </p:cNvPr>
          <p:cNvSpPr txBox="1"/>
          <p:nvPr/>
        </p:nvSpPr>
        <p:spPr>
          <a:xfrm>
            <a:off x="4572001" y="5979885"/>
            <a:ext cx="7738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2014                          2015                              2016                           2017                          2018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52B697-97D8-C045-A58D-BDC94728C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92249"/>
            <a:ext cx="4419600" cy="3873500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A2B6EAB-BB36-1C44-B96D-264CD7B51325}"/>
              </a:ext>
            </a:extLst>
          </p:cNvPr>
          <p:cNvSpPr txBox="1">
            <a:spLocks/>
          </p:cNvSpPr>
          <p:nvPr/>
        </p:nvSpPr>
        <p:spPr>
          <a:xfrm>
            <a:off x="53790" y="107581"/>
            <a:ext cx="7813900" cy="57033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/>
            <a:r>
              <a:rPr lang="en-US" sz="3200" dirty="0"/>
              <a:t>Reminder: Splitting Time with Triage</a:t>
            </a:r>
          </a:p>
        </p:txBody>
      </p:sp>
    </p:spTree>
    <p:extLst>
      <p:ext uri="{BB962C8B-B14F-4D97-AF65-F5344CB8AC3E}">
        <p14:creationId xmlns:p14="http://schemas.microsoft.com/office/powerpoint/2010/main" val="43427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9553197" y="260501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4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59BA9-BA2B-D148-89DA-A99081B1F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We’ll Cover Today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03E0F-5F3D-5B4D-8232-BF72B84A19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 Creation/Engineering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Introducing Bias in Feature Development</a:t>
            </a:r>
            <a:br>
              <a:rPr lang="en-US" dirty="0"/>
            </a:br>
            <a:endParaRPr lang="en-US" dirty="0"/>
          </a:p>
          <a:p>
            <a:r>
              <a:rPr lang="en-US" dirty="0"/>
              <a:t>Dealing with Missing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8533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3049</TotalTime>
  <Words>1517</Words>
  <Application>Microsoft Macintosh PowerPoint</Application>
  <PresentationFormat>Widescreen</PresentationFormat>
  <Paragraphs>256</Paragraphs>
  <Slides>39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2" baseType="lpstr">
      <vt:lpstr>Arial</vt:lpstr>
      <vt:lpstr>Calibri</vt:lpstr>
      <vt:lpstr>Simple Light</vt:lpstr>
      <vt:lpstr>PowerPoint Presentation</vt:lpstr>
      <vt:lpstr>Reminders</vt:lpstr>
      <vt:lpstr>Plan for the week</vt:lpstr>
      <vt:lpstr>Reminder: The PR-k Curve</vt:lpstr>
      <vt:lpstr>slido.com/94889 Which of these is a possible PR-k curve on the same dataset as the one outlined? </vt:lpstr>
      <vt:lpstr>PR-k Curve example</vt:lpstr>
      <vt:lpstr>PowerPoint Presentation</vt:lpstr>
      <vt:lpstr>PowerPoint Presentation</vt:lpstr>
      <vt:lpstr>What We’ll Cover Today</vt:lpstr>
      <vt:lpstr>Why do we care?</vt:lpstr>
      <vt:lpstr>Practical Pointers</vt:lpstr>
      <vt:lpstr>Feature development is an iterative process</vt:lpstr>
      <vt:lpstr>Bias in Feature Development: Mechanisms</vt:lpstr>
      <vt:lpstr>Bias in Feature Development: Examples</vt:lpstr>
      <vt:lpstr>Discussion Question</vt:lpstr>
      <vt:lpstr>Topics for today</vt:lpstr>
      <vt:lpstr>Feature Generation: Practical Pointers</vt:lpstr>
      <vt:lpstr>Is Scaling Important for…</vt:lpstr>
      <vt:lpstr>Features in triage: Collate</vt:lpstr>
      <vt:lpstr>Features in triage: Collate</vt:lpstr>
      <vt:lpstr>Features in triage: Collate</vt:lpstr>
      <vt:lpstr>Feature Generation – A Deeper Look</vt:lpstr>
      <vt:lpstr>Categorical to Binary</vt:lpstr>
      <vt:lpstr>Discretization</vt:lpstr>
      <vt:lpstr>Feature Scaling</vt:lpstr>
      <vt:lpstr>Feature Transformations</vt:lpstr>
      <vt:lpstr>Aggregations</vt:lpstr>
      <vt:lpstr>Feature Interactions</vt:lpstr>
      <vt:lpstr>Features are also model-dependent</vt:lpstr>
      <vt:lpstr>Missing Values</vt:lpstr>
      <vt:lpstr>Imputing Missing Values: Some Options</vt:lpstr>
      <vt:lpstr>Imputing – Central Tendency</vt:lpstr>
      <vt:lpstr>Imputing – ML Methods with Missing Data Handling</vt:lpstr>
      <vt:lpstr>Imputing – Regression</vt:lpstr>
      <vt:lpstr>Imputing – k-Nearest Neighbor</vt:lpstr>
      <vt:lpstr>Imputing – Multiple Imputation</vt:lpstr>
      <vt:lpstr>Missing Value Tips</vt:lpstr>
      <vt:lpstr>How can imputation introduce bias in your models?</vt:lpstr>
      <vt:lpstr>Reminders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Rayid Ghani</cp:lastModifiedBy>
  <cp:revision>53</cp:revision>
  <dcterms:created xsi:type="dcterms:W3CDTF">2020-01-14T19:43:43Z</dcterms:created>
  <dcterms:modified xsi:type="dcterms:W3CDTF">2023-10-10T01:48:11Z</dcterms:modified>
</cp:coreProperties>
</file>