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436" r:id="rId3"/>
    <p:sldId id="424" r:id="rId4"/>
    <p:sldId id="430" r:id="rId5"/>
    <p:sldId id="425" r:id="rId6"/>
    <p:sldId id="434" r:id="rId7"/>
    <p:sldId id="429" r:id="rId8"/>
    <p:sldId id="435" r:id="rId9"/>
    <p:sldId id="443" r:id="rId10"/>
    <p:sldId id="444" r:id="rId11"/>
    <p:sldId id="428" r:id="rId12"/>
    <p:sldId id="441" r:id="rId13"/>
    <p:sldId id="442" r:id="rId14"/>
    <p:sldId id="445" r:id="rId15"/>
    <p:sldId id="427" r:id="rId16"/>
    <p:sldId id="432" r:id="rId17"/>
    <p:sldId id="431" r:id="rId18"/>
    <p:sldId id="433" r:id="rId19"/>
    <p:sldId id="437" r:id="rId20"/>
    <p:sldId id="438" r:id="rId21"/>
    <p:sldId id="439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85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110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mlpp-health-bia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ML Formulation and Baselines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the Analytical Formulation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On the 15</a:t>
            </a:r>
            <a:r>
              <a:rPr lang="en" sz="2600" baseline="30000" dirty="0">
                <a:solidFill>
                  <a:srgbClr val="FF0000"/>
                </a:solidFill>
              </a:rPr>
              <a:t>th</a:t>
            </a:r>
            <a:r>
              <a:rPr lang="en" sz="2600" dirty="0">
                <a:solidFill>
                  <a:srgbClr val="FF0000"/>
                </a:solidFill>
              </a:rPr>
              <a:t> of every month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all households with children under 2 years old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50 highest risk households</a:t>
            </a:r>
            <a:r>
              <a:rPr lang="en" sz="2600" dirty="0"/>
              <a:t> who are </a:t>
            </a:r>
            <a:r>
              <a:rPr lang="en" sz="2600" dirty="0">
                <a:solidFill>
                  <a:srgbClr val="38761D"/>
                </a:solidFill>
              </a:rPr>
              <a:t>likely to be affected by lead hazards </a:t>
            </a:r>
            <a:r>
              <a:rPr lang="en" sz="2600" dirty="0">
                <a:solidFill>
                  <a:srgbClr val="B45F06"/>
                </a:solidFill>
              </a:rPr>
              <a:t>to prioritize for inspection and remediation of lead sources in the following month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4DF15E-A5D3-1C42-BB60-02F791885D32}"/>
              </a:ext>
            </a:extLst>
          </p:cNvPr>
          <p:cNvSpPr/>
          <p:nvPr/>
        </p:nvSpPr>
        <p:spPr>
          <a:xfrm>
            <a:off x="5394960" y="2398130"/>
            <a:ext cx="2834640" cy="470800"/>
          </a:xfrm>
          <a:prstGeom prst="rect">
            <a:avLst/>
          </a:prstGeom>
          <a:solidFill>
            <a:schemeClr val="accent1">
              <a:alpha val="4974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B6305-A4B4-E54B-B09C-6B53EE3A414D}"/>
              </a:ext>
            </a:extLst>
          </p:cNvPr>
          <p:cNvSpPr/>
          <p:nvPr/>
        </p:nvSpPr>
        <p:spPr>
          <a:xfrm>
            <a:off x="7717948" y="3343243"/>
            <a:ext cx="511652" cy="470800"/>
          </a:xfrm>
          <a:prstGeom prst="rect">
            <a:avLst/>
          </a:prstGeom>
          <a:solidFill>
            <a:schemeClr val="accent1">
              <a:alpha val="4974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19EA83-5842-4746-B15E-D431D637C2DD}"/>
              </a:ext>
            </a:extLst>
          </p:cNvPr>
          <p:cNvSpPr/>
          <p:nvPr/>
        </p:nvSpPr>
        <p:spPr>
          <a:xfrm>
            <a:off x="7982465" y="2875108"/>
            <a:ext cx="2088292" cy="470800"/>
          </a:xfrm>
          <a:prstGeom prst="rect">
            <a:avLst/>
          </a:prstGeom>
          <a:solidFill>
            <a:schemeClr val="accent1">
              <a:alpha val="4974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B412C6-0993-8F40-BD06-03BDD703BBF8}"/>
              </a:ext>
            </a:extLst>
          </p:cNvPr>
          <p:cNvSpPr/>
          <p:nvPr/>
        </p:nvSpPr>
        <p:spPr>
          <a:xfrm>
            <a:off x="1688840" y="5723305"/>
            <a:ext cx="8930500" cy="104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Where did these values come from?</a:t>
            </a:r>
          </a:p>
        </p:txBody>
      </p:sp>
    </p:spTree>
    <p:extLst>
      <p:ext uri="{BB962C8B-B14F-4D97-AF65-F5344CB8AC3E}">
        <p14:creationId xmlns:p14="http://schemas.microsoft.com/office/powerpoint/2010/main" val="1708241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</p:spTree>
    <p:extLst>
      <p:ext uri="{BB962C8B-B14F-4D97-AF65-F5344CB8AC3E}">
        <p14:creationId xmlns:p14="http://schemas.microsoft.com/office/powerpoint/2010/main" val="82157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4B1256E-D155-A94C-946A-73C5698C162F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3DB02F29-727A-394F-827F-060277C7B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 the first of every month</a:t>
            </a:r>
            <a:r>
              <a:rPr lang="en" sz="2200"/>
              <a:t>, for </a:t>
            </a:r>
            <a:r>
              <a:rPr lang="en" sz="2200">
                <a:solidFill>
                  <a:srgbClr val="0000FF"/>
                </a:solidFill>
              </a:rPr>
              <a:t>all the individuals who have been released from Johnson County Jail during the past 2 years and have demonstrated mental health needs</a:t>
            </a:r>
            <a:r>
              <a:rPr lang="en" sz="2200"/>
              <a:t>, can we identify the </a:t>
            </a:r>
            <a:r>
              <a:rPr lang="en" sz="2200">
                <a:solidFill>
                  <a:srgbClr val="FF00FF"/>
                </a:solidFill>
              </a:rPr>
              <a:t>200 highest risk individuals</a:t>
            </a:r>
            <a:r>
              <a:rPr lang="en" sz="2200"/>
              <a:t> who are </a:t>
            </a:r>
            <a:r>
              <a:rPr lang="en" sz="2200">
                <a:solidFill>
                  <a:srgbClr val="38761D"/>
                </a:solidFill>
              </a:rPr>
              <a:t>likely to return to jail in the next 6 months </a:t>
            </a:r>
            <a:r>
              <a:rPr lang="en" sz="2200">
                <a:solidFill>
                  <a:srgbClr val="B45F06"/>
                </a:solidFill>
              </a:rPr>
              <a:t>to prioritize for proactive mental health interventions</a:t>
            </a:r>
            <a:r>
              <a:rPr lang="en" sz="2200"/>
              <a:t>?</a:t>
            </a:r>
            <a:endParaRPr sz="220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96C50709-9A9E-324E-8E39-7DE46030D63F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D58617F3-981C-F344-866D-8BB5BAA60B03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C08439B6-F437-E346-AB04-4CB62D828B18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879C4375-7810-EC44-9BE6-A9A6D6D223F2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15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At every primary care appointment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all patients over the age of 25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individuals at least 80% likely</a:t>
            </a:r>
            <a:r>
              <a:rPr lang="en" sz="2600" dirty="0"/>
              <a:t> </a:t>
            </a:r>
            <a:r>
              <a:rPr lang="en" sz="2600" dirty="0">
                <a:solidFill>
                  <a:srgbClr val="38761D"/>
                </a:solidFill>
              </a:rPr>
              <a:t>to develop diabetes in the next 3 years </a:t>
            </a:r>
            <a:r>
              <a:rPr lang="en" sz="2600" dirty="0">
                <a:solidFill>
                  <a:srgbClr val="B45F06"/>
                </a:solidFill>
              </a:rPr>
              <a:t>to prioritize for early screening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66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Every Monday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current Netflix subscribers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10 pieces of content</a:t>
            </a:r>
            <a:r>
              <a:rPr lang="en" sz="2600" dirty="0"/>
              <a:t> </a:t>
            </a:r>
            <a:r>
              <a:rPr lang="en" sz="2600" dirty="0">
                <a:solidFill>
                  <a:srgbClr val="38761D"/>
                </a:solidFill>
              </a:rPr>
              <a:t>with highest expected revenue </a:t>
            </a:r>
            <a:r>
              <a:rPr lang="en" sz="2600" dirty="0">
                <a:solidFill>
                  <a:srgbClr val="B45F06"/>
                </a:solidFill>
              </a:rPr>
              <a:t>to prioritize for suggested viewing in the following week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36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2360141"/>
            <a:ext cx="11666400" cy="4182862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/>
              <a:t>What is the appropriate comparison </a:t>
            </a:r>
          </a:p>
          <a:p>
            <a:pPr marL="114300" indent="0" algn="ctr">
              <a:buNone/>
            </a:pPr>
            <a:r>
              <a:rPr lang="en-US" sz="4800" dirty="0"/>
              <a:t>for your ML model?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</p:spTree>
    <p:extLst>
      <p:ext uri="{BB962C8B-B14F-4D97-AF65-F5344CB8AC3E}">
        <p14:creationId xmlns:p14="http://schemas.microsoft.com/office/powerpoint/2010/main" val="1335110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this prior rarely represents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real-world problems, a good baseline can be difficult to beat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80883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1600078"/>
            <a:ext cx="11666400" cy="49545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Examples</a:t>
            </a:r>
          </a:p>
        </p:txBody>
      </p:sp>
    </p:spTree>
    <p:extLst>
      <p:ext uri="{BB962C8B-B14F-4D97-AF65-F5344CB8AC3E}">
        <p14:creationId xmlns:p14="http://schemas.microsoft.com/office/powerpoint/2010/main" val="4120948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BREAKOUT SESSION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C8A1F-AE56-5146-B94D-D4E3FEFB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572"/>
            <a:ext cx="9144000" cy="3035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88B97A-4F87-8F48-962D-730E499FD613}"/>
              </a:ext>
            </a:extLst>
          </p:cNvPr>
          <p:cNvSpPr/>
          <p:nvPr/>
        </p:nvSpPr>
        <p:spPr>
          <a:xfrm>
            <a:off x="3182382" y="543754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http://bit.ly/mlpp-health-bias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6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/>
              <a:t>Review slides on </a:t>
            </a:r>
            <a:r>
              <a:rPr lang="en-US" dirty="0" err="1"/>
              <a:t>github</a:t>
            </a:r>
            <a:r>
              <a:rPr lang="en-US" dirty="0"/>
              <a:t> for ML Pipelines (for Tuesday)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 </a:t>
            </a:r>
            <a:r>
              <a:rPr lang="en-US" b="1" dirty="0">
                <a:solidFill>
                  <a:srgbClr val="C00000"/>
                </a:solidFill>
              </a:rPr>
              <a:t>project proposal</a:t>
            </a:r>
            <a:r>
              <a:rPr lang="en-US" dirty="0"/>
              <a:t> due next Friday</a:t>
            </a:r>
          </a:p>
          <a:p>
            <a:pPr lvl="1"/>
            <a:r>
              <a:rPr lang="en-US" dirty="0"/>
              <a:t>Time for group work on Thursday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930579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0694BE-69CC-A440-B73A-B5DFD765D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73" y="0"/>
            <a:ext cx="8386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15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/>
              <a:t>Review slides on </a:t>
            </a:r>
            <a:r>
              <a:rPr lang="en-US" dirty="0" err="1"/>
              <a:t>github</a:t>
            </a:r>
            <a:r>
              <a:rPr lang="en-US" dirty="0"/>
              <a:t> for ML Pipelines (for Tuesday)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 </a:t>
            </a:r>
            <a:r>
              <a:rPr lang="en-US" b="1" dirty="0">
                <a:solidFill>
                  <a:srgbClr val="C00000"/>
                </a:solidFill>
              </a:rPr>
              <a:t>project proposal</a:t>
            </a:r>
            <a:r>
              <a:rPr lang="en-US" dirty="0"/>
              <a:t> due next Friday</a:t>
            </a:r>
          </a:p>
          <a:p>
            <a:pPr lvl="1"/>
            <a:r>
              <a:rPr lang="en-US" dirty="0"/>
              <a:t>Time for group work on Thursday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04609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Scoping defines the goals and approach at a high level, the </a:t>
            </a:r>
            <a:r>
              <a:rPr lang="en-US" b="1" dirty="0">
                <a:solidFill>
                  <a:srgbClr val="C00000"/>
                </a:solidFill>
              </a:rPr>
              <a:t>analytical formulation </a:t>
            </a:r>
            <a:r>
              <a:rPr lang="en-US" dirty="0"/>
              <a:t>maps this scope to an ML problem and analytical approach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Should be as detailed and specific as possible, obvious how to code it up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analytical formulation should be guided by –– and map back to –– how the system you’re building will actually be deployed and used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the project goals/scope into an ML problem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316318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Detection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Causal Inference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analytical approach</a:t>
            </a:r>
          </a:p>
        </p:txBody>
      </p:sp>
    </p:spTree>
    <p:extLst>
      <p:ext uri="{BB962C8B-B14F-4D97-AF65-F5344CB8AC3E}">
        <p14:creationId xmlns:p14="http://schemas.microsoft.com/office/powerpoint/2010/main" val="62590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224412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entity that exists?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“Active” entities?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Event-based?</a:t>
            </a:r>
          </a:p>
          <a:p>
            <a:pPr lvl="1"/>
            <a:r>
              <a:rPr lang="en-US" dirty="0"/>
              <a:t>Making predictions when the events occur?</a:t>
            </a:r>
          </a:p>
          <a:p>
            <a:pPr lvl="1"/>
            <a:r>
              <a:rPr lang="en-US" dirty="0"/>
              <a:t>All entities that have had an event in a certain time window?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cohort definition</a:t>
            </a:r>
          </a:p>
        </p:txBody>
      </p:sp>
    </p:spTree>
    <p:extLst>
      <p:ext uri="{BB962C8B-B14F-4D97-AF65-F5344CB8AC3E}">
        <p14:creationId xmlns:p14="http://schemas.microsoft.com/office/powerpoint/2010/main" val="382306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How do you define the outcome/label that you care about?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far into the future are you trying to predict?</a:t>
            </a:r>
          </a:p>
          <a:p>
            <a:pPr marL="11430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14098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the Analytical Formulation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On the 15</a:t>
            </a:r>
            <a:r>
              <a:rPr lang="en" sz="2600" baseline="30000" dirty="0">
                <a:solidFill>
                  <a:srgbClr val="FF0000"/>
                </a:solidFill>
              </a:rPr>
              <a:t>th</a:t>
            </a:r>
            <a:r>
              <a:rPr lang="en" sz="2600" dirty="0">
                <a:solidFill>
                  <a:srgbClr val="FF0000"/>
                </a:solidFill>
              </a:rPr>
              <a:t> of every month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all households with children under 2 years old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50 highest risk households</a:t>
            </a:r>
            <a:r>
              <a:rPr lang="en" sz="2600" dirty="0"/>
              <a:t> who are </a:t>
            </a:r>
            <a:r>
              <a:rPr lang="en" sz="2600" dirty="0">
                <a:solidFill>
                  <a:srgbClr val="38761D"/>
                </a:solidFill>
              </a:rPr>
              <a:t>likely to be affected by lead hazards </a:t>
            </a:r>
            <a:r>
              <a:rPr lang="en" sz="2600" dirty="0">
                <a:solidFill>
                  <a:srgbClr val="B45F06"/>
                </a:solidFill>
              </a:rPr>
              <a:t>to prioritize for inspection and remediation of lead sources in the following month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224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7313</TotalTime>
  <Words>910</Words>
  <Application>Microsoft Macintosh PowerPoint</Application>
  <PresentationFormat>Widescreen</PresentationFormat>
  <Paragraphs>105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Simple Light</vt:lpstr>
      <vt:lpstr>ML Formulation and Baselines</vt:lpstr>
      <vt:lpstr>Things to remember</vt:lpstr>
      <vt:lpstr>Turning the project goals/scope into an ML problem</vt:lpstr>
      <vt:lpstr>Decisions we need to make</vt:lpstr>
      <vt:lpstr>Decisions we need to make: analytical approach</vt:lpstr>
      <vt:lpstr>Decisions we need to make</vt:lpstr>
      <vt:lpstr>Decisions we need to make: cohort definition</vt:lpstr>
      <vt:lpstr>Decisions we need to make</vt:lpstr>
      <vt:lpstr>Structuring the Analytical Formulation</vt:lpstr>
      <vt:lpstr>Structuring the Analytical Formulation</vt:lpstr>
      <vt:lpstr>Analytical Formulation Examples</vt:lpstr>
      <vt:lpstr>Analytical Formulation Examples</vt:lpstr>
      <vt:lpstr>Analytical Formulation Examples</vt:lpstr>
      <vt:lpstr>Analytical Formulation Examples</vt:lpstr>
      <vt:lpstr>Baselines</vt:lpstr>
      <vt:lpstr>Baseline Options</vt:lpstr>
      <vt:lpstr>Baseline Considerations</vt:lpstr>
      <vt:lpstr>Baseline Examples</vt:lpstr>
      <vt:lpstr>BREAKOUT SESSION</vt:lpstr>
      <vt:lpstr>PowerPoint Presentation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43</cp:revision>
  <dcterms:created xsi:type="dcterms:W3CDTF">2020-01-14T19:43:43Z</dcterms:created>
  <dcterms:modified xsi:type="dcterms:W3CDTF">2021-09-16T16:06:53Z</dcterms:modified>
</cp:coreProperties>
</file>