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3" r:id="rId2"/>
  </p:sldMasterIdLst>
  <p:notesMasterIdLst>
    <p:notesMasterId r:id="rId86"/>
  </p:notesMasterIdLst>
  <p:sldIdLst>
    <p:sldId id="256" r:id="rId3"/>
    <p:sldId id="431" r:id="rId4"/>
    <p:sldId id="445" r:id="rId5"/>
    <p:sldId id="435" r:id="rId6"/>
    <p:sldId id="443" r:id="rId7"/>
    <p:sldId id="444" r:id="rId8"/>
    <p:sldId id="452" r:id="rId9"/>
    <p:sldId id="441" r:id="rId10"/>
    <p:sldId id="442" r:id="rId11"/>
    <p:sldId id="453" r:id="rId12"/>
    <p:sldId id="454" r:id="rId13"/>
    <p:sldId id="455" r:id="rId14"/>
    <p:sldId id="456" r:id="rId15"/>
    <p:sldId id="457" r:id="rId16"/>
    <p:sldId id="458" r:id="rId17"/>
    <p:sldId id="427" r:id="rId18"/>
    <p:sldId id="432" r:id="rId19"/>
    <p:sldId id="459" r:id="rId20"/>
    <p:sldId id="460" r:id="rId21"/>
    <p:sldId id="433" r:id="rId22"/>
    <p:sldId id="446" r:id="rId23"/>
    <p:sldId id="295" r:id="rId24"/>
    <p:sldId id="417" r:id="rId25"/>
    <p:sldId id="424" r:id="rId26"/>
    <p:sldId id="419" r:id="rId27"/>
    <p:sldId id="425" r:id="rId28"/>
    <p:sldId id="426" r:id="rId29"/>
    <p:sldId id="447" r:id="rId30"/>
    <p:sldId id="420" r:id="rId31"/>
    <p:sldId id="430" r:id="rId32"/>
    <p:sldId id="357" r:id="rId33"/>
    <p:sldId id="358" r:id="rId34"/>
    <p:sldId id="359" r:id="rId35"/>
    <p:sldId id="360" r:id="rId36"/>
    <p:sldId id="361" r:id="rId37"/>
    <p:sldId id="362" r:id="rId38"/>
    <p:sldId id="421" r:id="rId39"/>
    <p:sldId id="422" r:id="rId40"/>
    <p:sldId id="423" r:id="rId41"/>
    <p:sldId id="363" r:id="rId42"/>
    <p:sldId id="428" r:id="rId43"/>
    <p:sldId id="429" r:id="rId44"/>
    <p:sldId id="451" r:id="rId45"/>
    <p:sldId id="448" r:id="rId46"/>
    <p:sldId id="273" r:id="rId47"/>
    <p:sldId id="297" r:id="rId48"/>
    <p:sldId id="267" r:id="rId49"/>
    <p:sldId id="264" r:id="rId50"/>
    <p:sldId id="263" r:id="rId51"/>
    <p:sldId id="262" r:id="rId52"/>
    <p:sldId id="261" r:id="rId53"/>
    <p:sldId id="260" r:id="rId54"/>
    <p:sldId id="259" r:id="rId55"/>
    <p:sldId id="258" r:id="rId56"/>
    <p:sldId id="257" r:id="rId57"/>
    <p:sldId id="292" r:id="rId58"/>
    <p:sldId id="270" r:id="rId59"/>
    <p:sldId id="268" r:id="rId60"/>
    <p:sldId id="272" r:id="rId61"/>
    <p:sldId id="296" r:id="rId62"/>
    <p:sldId id="287" r:id="rId63"/>
    <p:sldId id="286" r:id="rId64"/>
    <p:sldId id="275" r:id="rId65"/>
    <p:sldId id="288" r:id="rId66"/>
    <p:sldId id="276" r:id="rId67"/>
    <p:sldId id="289" r:id="rId68"/>
    <p:sldId id="277" r:id="rId69"/>
    <p:sldId id="290" r:id="rId70"/>
    <p:sldId id="278" r:id="rId71"/>
    <p:sldId id="291" r:id="rId72"/>
    <p:sldId id="279" r:id="rId73"/>
    <p:sldId id="293" r:id="rId74"/>
    <p:sldId id="280" r:id="rId75"/>
    <p:sldId id="294" r:id="rId76"/>
    <p:sldId id="281" r:id="rId77"/>
    <p:sldId id="449" r:id="rId78"/>
    <p:sldId id="282" r:id="rId79"/>
    <p:sldId id="274" r:id="rId80"/>
    <p:sldId id="283" r:id="rId81"/>
    <p:sldId id="284" r:id="rId82"/>
    <p:sldId id="271" r:id="rId83"/>
    <p:sldId id="285" r:id="rId84"/>
    <p:sldId id="269" r:id="rId8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7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1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71"/>
    <p:restoredTop sz="93002"/>
  </p:normalViewPr>
  <p:slideViewPr>
    <p:cSldViewPr snapToGrid="0" snapToObjects="1">
      <p:cViewPr varScale="1">
        <p:scale>
          <a:sx n="103" d="100"/>
          <a:sy n="103" d="100"/>
        </p:scale>
        <p:origin x="1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heme" Target="theme/theme1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customschemas.google.com/relationships/presentationmetadata" Target="metadata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408397-7BEF-834B-991E-F94AD9BF920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</dgm:pt>
    <dgm:pt modelId="{A381F536-7F5F-AC4A-B7B6-A723EDA19837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329C9C28-B35E-F148-8392-FB33D3753519}" type="parTrans" cxnId="{51716828-F3F0-064F-A2D7-EC67DCCE57F1}">
      <dgm:prSet/>
      <dgm:spPr/>
      <dgm:t>
        <a:bodyPr/>
        <a:lstStyle/>
        <a:p>
          <a:endParaRPr lang="en-US"/>
        </a:p>
      </dgm:t>
    </dgm:pt>
    <dgm:pt modelId="{5DDC021A-F133-1F42-8078-9FD3180EB0BC}" type="sibTrans" cxnId="{51716828-F3F0-064F-A2D7-EC67DCCE57F1}">
      <dgm:prSet/>
      <dgm:spPr/>
      <dgm:t>
        <a:bodyPr/>
        <a:lstStyle/>
        <a:p>
          <a:endParaRPr lang="en-US"/>
        </a:p>
      </dgm:t>
    </dgm:pt>
    <dgm:pt modelId="{BE12651C-271C-DA4D-9449-09F4E570AABC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Integrate Data</a:t>
          </a:r>
        </a:p>
      </dgm:t>
    </dgm:pt>
    <dgm:pt modelId="{DFC12901-C2BA-6642-BB97-7E2A50AD5A2B}" type="parTrans" cxnId="{43056025-73DD-E14D-A36C-970AF2F05166}">
      <dgm:prSet/>
      <dgm:spPr/>
      <dgm:t>
        <a:bodyPr/>
        <a:lstStyle/>
        <a:p>
          <a:endParaRPr lang="en-US"/>
        </a:p>
      </dgm:t>
    </dgm:pt>
    <dgm:pt modelId="{3DBD5F64-F3E6-2D40-90B8-75A613A96296}" type="sibTrans" cxnId="{43056025-73DD-E14D-A36C-970AF2F05166}">
      <dgm:prSet/>
      <dgm:spPr/>
      <dgm:t>
        <a:bodyPr/>
        <a:lstStyle/>
        <a:p>
          <a:endParaRPr lang="en-US"/>
        </a:p>
      </dgm:t>
    </dgm:pt>
    <dgm:pt modelId="{FF8BD3E1-993A-F544-A845-5FDE3384912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Prep for Modeling</a:t>
          </a:r>
        </a:p>
      </dgm:t>
    </dgm:pt>
    <dgm:pt modelId="{8DB932FF-C22D-244A-BA2F-96F206964844}" type="parTrans" cxnId="{9D167533-F805-4A42-AE8A-40768584C5E0}">
      <dgm:prSet/>
      <dgm:spPr/>
      <dgm:t>
        <a:bodyPr/>
        <a:lstStyle/>
        <a:p>
          <a:endParaRPr lang="en-US"/>
        </a:p>
      </dgm:t>
    </dgm:pt>
    <dgm:pt modelId="{BB92FD83-AB0A-9A4C-99D6-B0C95AEFFD58}" type="sibTrans" cxnId="{9D167533-F805-4A42-AE8A-40768584C5E0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9B930AC0-B17B-8645-8D75-5662A6FD630A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Process Data</a:t>
          </a:r>
        </a:p>
      </dgm:t>
    </dgm:pt>
    <dgm:pt modelId="{95D26414-BA6D-1B4A-993F-A426CC97EFB9}" type="parTrans" cxnId="{C69AA131-1988-CB4E-96A8-B46F24621A97}">
      <dgm:prSet/>
      <dgm:spPr/>
      <dgm:t>
        <a:bodyPr/>
        <a:lstStyle/>
        <a:p>
          <a:endParaRPr lang="en-US"/>
        </a:p>
      </dgm:t>
    </dgm:pt>
    <dgm:pt modelId="{FB5FC714-1CDA-A448-84EE-F7946A60030D}" type="sibTrans" cxnId="{C69AA131-1988-CB4E-96A8-B46F24621A97}">
      <dgm:prSet/>
      <dgm:spPr/>
      <dgm:t>
        <a:bodyPr/>
        <a:lstStyle/>
        <a:p>
          <a:endParaRPr lang="en-US"/>
        </a:p>
      </dgm:t>
    </dgm:pt>
    <dgm:pt modelId="{F0227596-1DFA-B04A-9AF8-DBFEA1E361A9}">
      <dgm:prSet phldrT="[Text]"/>
      <dgm:spPr/>
      <dgm:t>
        <a:bodyPr/>
        <a:lstStyle/>
        <a:p>
          <a:r>
            <a:rPr lang="en-US" dirty="0"/>
            <a:t>Explore Data</a:t>
          </a:r>
        </a:p>
      </dgm:t>
    </dgm:pt>
    <dgm:pt modelId="{5D3E9AFD-D31F-D247-B5DE-AEE593D7CBE4}" type="parTrans" cxnId="{EC0A4A9B-F79F-9C46-B62C-5AEA65BFE41B}">
      <dgm:prSet/>
      <dgm:spPr/>
      <dgm:t>
        <a:bodyPr/>
        <a:lstStyle/>
        <a:p>
          <a:endParaRPr lang="en-US"/>
        </a:p>
      </dgm:t>
    </dgm:pt>
    <dgm:pt modelId="{C68DE66F-9E15-D140-B82B-A50863D10ADD}" type="sibTrans" cxnId="{EC0A4A9B-F79F-9C46-B62C-5AEA65BFE41B}">
      <dgm:prSet/>
      <dgm:spPr/>
      <dgm:t>
        <a:bodyPr/>
        <a:lstStyle/>
        <a:p>
          <a:endParaRPr lang="en-US"/>
        </a:p>
      </dgm:t>
    </dgm:pt>
    <dgm:pt modelId="{2D6EBF7C-320A-4843-A7E9-D9646A1B46E6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label generation</a:t>
          </a:r>
        </a:p>
      </dgm:t>
    </dgm:pt>
    <dgm:pt modelId="{ADCEBD33-A65C-CB41-A3E2-2DFC4E17E779}" type="parTrans" cxnId="{8906E2A7-DFB8-B048-9912-CC4EA1A5B321}">
      <dgm:prSet/>
      <dgm:spPr/>
      <dgm:t>
        <a:bodyPr/>
        <a:lstStyle/>
        <a:p>
          <a:endParaRPr lang="en-US"/>
        </a:p>
      </dgm:t>
    </dgm:pt>
    <dgm:pt modelId="{F0DBB5F7-54A4-F244-9377-75D847462ADA}" type="sibTrans" cxnId="{8906E2A7-DFB8-B048-9912-CC4EA1A5B321}">
      <dgm:prSet/>
      <dgm:spPr/>
      <dgm:t>
        <a:bodyPr/>
        <a:lstStyle/>
        <a:p>
          <a:endParaRPr lang="en-US"/>
        </a:p>
      </dgm:t>
    </dgm:pt>
    <dgm:pt modelId="{3E93C2C0-03F5-3B4D-A12E-609D515E424E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train-test sets</a:t>
          </a:r>
        </a:p>
      </dgm:t>
    </dgm:pt>
    <dgm:pt modelId="{37264CC0-D52F-354B-BB70-BA05FD620594}" type="parTrans" cxnId="{C5DEC308-3133-4B4B-9BFC-884707F214FD}">
      <dgm:prSet/>
      <dgm:spPr/>
      <dgm:t>
        <a:bodyPr/>
        <a:lstStyle/>
        <a:p>
          <a:endParaRPr lang="en-US"/>
        </a:p>
      </dgm:t>
    </dgm:pt>
    <dgm:pt modelId="{6B80FDD8-79E8-C946-9E1E-82CCFA448012}" type="sibTrans" cxnId="{C5DEC308-3133-4B4B-9BFC-884707F214FD}">
      <dgm:prSet/>
      <dgm:spPr/>
      <dgm:t>
        <a:bodyPr/>
        <a:lstStyle/>
        <a:p>
          <a:endParaRPr lang="en-US"/>
        </a:p>
      </dgm:t>
    </dgm:pt>
    <dgm:pt modelId="{8C5CB9AB-1E15-5E43-914E-3AA45A61266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feature generation</a:t>
          </a:r>
        </a:p>
      </dgm:t>
    </dgm:pt>
    <dgm:pt modelId="{BAFA9554-5C6B-E54E-B342-6C4B0EABB1A6}" type="parTrans" cxnId="{200648F2-F545-094A-BA37-F8C60B8CFF7F}">
      <dgm:prSet/>
      <dgm:spPr/>
      <dgm:t>
        <a:bodyPr/>
        <a:lstStyle/>
        <a:p>
          <a:endParaRPr lang="en-US"/>
        </a:p>
      </dgm:t>
    </dgm:pt>
    <dgm:pt modelId="{61391F8D-306D-BF4C-8F80-449173B00B0E}" type="sibTrans" cxnId="{200648F2-F545-094A-BA37-F8C60B8CFF7F}">
      <dgm:prSet/>
      <dgm:spPr/>
      <dgm:t>
        <a:bodyPr/>
        <a:lstStyle/>
        <a:p>
          <a:endParaRPr lang="en-US"/>
        </a:p>
      </dgm:t>
    </dgm:pt>
    <dgm:pt modelId="{E0D4C661-1BDE-D542-96AC-C13B57598042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matrix generation</a:t>
          </a:r>
        </a:p>
      </dgm:t>
    </dgm:pt>
    <dgm:pt modelId="{46911794-B163-064A-BB12-AC1E098AE647}" type="parTrans" cxnId="{958607AC-449D-3C40-80DA-7EAF2FDD6AD9}">
      <dgm:prSet/>
      <dgm:spPr/>
      <dgm:t>
        <a:bodyPr/>
        <a:lstStyle/>
        <a:p>
          <a:endParaRPr lang="en-US"/>
        </a:p>
      </dgm:t>
    </dgm:pt>
    <dgm:pt modelId="{AFB7686E-C580-C846-A2BF-1B81BE3C101C}" type="sibTrans" cxnId="{958607AC-449D-3C40-80DA-7EAF2FDD6AD9}">
      <dgm:prSet/>
      <dgm:spPr/>
      <dgm:t>
        <a:bodyPr/>
        <a:lstStyle/>
        <a:p>
          <a:endParaRPr lang="en-US"/>
        </a:p>
      </dgm:t>
    </dgm:pt>
    <dgm:pt modelId="{BB110DD8-6114-8A41-B6D7-E33C2FE2C322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Modeling</a:t>
          </a:r>
        </a:p>
      </dgm:t>
    </dgm:pt>
    <dgm:pt modelId="{71F7E257-9889-1F42-9991-5BA23F0B8E20}" type="parTrans" cxnId="{7A90E8E3-6DED-2946-9799-5F397E10AFEA}">
      <dgm:prSet/>
      <dgm:spPr/>
      <dgm:t>
        <a:bodyPr/>
        <a:lstStyle/>
        <a:p>
          <a:endParaRPr lang="en-US"/>
        </a:p>
      </dgm:t>
    </dgm:pt>
    <dgm:pt modelId="{FC5141FC-D3AA-9941-AF4A-59D1F272FAAF}" type="sibTrans" cxnId="{7A90E8E3-6DED-2946-9799-5F397E10AFEA}">
      <dgm:prSet/>
      <dgm:spPr/>
      <dgm:t>
        <a:bodyPr/>
        <a:lstStyle/>
        <a:p>
          <a:endParaRPr lang="en-US"/>
        </a:p>
      </dgm:t>
    </dgm:pt>
    <dgm:pt modelId="{46B871EE-54CA-3B40-8F0A-062F012E3C09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train, test, generate metrics</a:t>
          </a:r>
        </a:p>
      </dgm:t>
    </dgm:pt>
    <dgm:pt modelId="{EA4BD619-7683-0143-ACB5-684566DDB7FD}" type="parTrans" cxnId="{D2FAF971-F09B-464C-9FBD-513E9A9D0F05}">
      <dgm:prSet/>
      <dgm:spPr/>
      <dgm:t>
        <a:bodyPr/>
        <a:lstStyle/>
        <a:p>
          <a:endParaRPr lang="en-US"/>
        </a:p>
      </dgm:t>
    </dgm:pt>
    <dgm:pt modelId="{04CC6022-1A76-5E43-AC84-F02D925033B8}" type="sibTrans" cxnId="{D2FAF971-F09B-464C-9FBD-513E9A9D0F05}">
      <dgm:prSet/>
      <dgm:spPr/>
      <dgm:t>
        <a:bodyPr/>
        <a:lstStyle/>
        <a:p>
          <a:endParaRPr lang="en-US"/>
        </a:p>
      </dgm:t>
    </dgm:pt>
    <dgm:pt modelId="{DA69D477-02EE-FD47-BFBC-85D110E07938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1D550AEB-862D-864B-9AC9-A1836C2F7753}" type="parTrans" cxnId="{CC041310-122A-8046-AE7D-8EB16B77C716}">
      <dgm:prSet/>
      <dgm:spPr/>
      <dgm:t>
        <a:bodyPr/>
        <a:lstStyle/>
        <a:p>
          <a:endParaRPr lang="en-US"/>
        </a:p>
      </dgm:t>
    </dgm:pt>
    <dgm:pt modelId="{46F97E0E-5E1F-B04C-BAB7-5F58E4E7D302}" type="sibTrans" cxnId="{CC041310-122A-8046-AE7D-8EB16B77C716}">
      <dgm:prSet/>
      <dgm:spPr/>
      <dgm:t>
        <a:bodyPr/>
        <a:lstStyle/>
        <a:p>
          <a:endParaRPr lang="en-US"/>
        </a:p>
      </dgm:t>
    </dgm:pt>
    <dgm:pt modelId="{5D4B2213-3784-6943-AB72-FE894B852DCE}">
      <dgm:prSet phldrT="[Text]"/>
      <dgm:spPr/>
      <dgm:t>
        <a:bodyPr/>
        <a:lstStyle/>
        <a:p>
          <a:r>
            <a:rPr lang="en-US" dirty="0"/>
            <a:t>(Field) Evaluation</a:t>
          </a:r>
        </a:p>
      </dgm:t>
    </dgm:pt>
    <dgm:pt modelId="{75124B2B-D41E-E242-92A6-64384C119997}" type="parTrans" cxnId="{17A3D3A2-9D76-E547-A63F-A5EFD6179CCF}">
      <dgm:prSet/>
      <dgm:spPr/>
      <dgm:t>
        <a:bodyPr/>
        <a:lstStyle/>
        <a:p>
          <a:endParaRPr lang="en-US"/>
        </a:p>
      </dgm:t>
    </dgm:pt>
    <dgm:pt modelId="{C796DA68-6946-334F-AA0D-5F864BF81140}" type="sibTrans" cxnId="{17A3D3A2-9D76-E547-A63F-A5EFD6179CCF}">
      <dgm:prSet/>
      <dgm:spPr/>
      <dgm:t>
        <a:bodyPr/>
        <a:lstStyle/>
        <a:p>
          <a:endParaRPr lang="en-US"/>
        </a:p>
      </dgm:t>
    </dgm:pt>
    <dgm:pt modelId="{F5D61B4A-3417-7347-A0D4-602C2301A695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2394C947-5BA5-2F44-94C4-DA77A323D79F}" type="parTrans" cxnId="{376CD68F-64E0-6C42-8A20-0AE32BFCF4DA}">
      <dgm:prSet/>
      <dgm:spPr/>
      <dgm:t>
        <a:bodyPr/>
        <a:lstStyle/>
        <a:p>
          <a:endParaRPr lang="en-US"/>
        </a:p>
      </dgm:t>
    </dgm:pt>
    <dgm:pt modelId="{2426FD64-F799-8E47-B50B-CAFD9C42378C}" type="sibTrans" cxnId="{376CD68F-64E0-6C42-8A20-0AE32BFCF4DA}">
      <dgm:prSet/>
      <dgm:spPr/>
      <dgm:t>
        <a:bodyPr/>
        <a:lstStyle/>
        <a:p>
          <a:endParaRPr lang="en-US"/>
        </a:p>
      </dgm:t>
    </dgm:pt>
    <dgm:pt modelId="{79FF6E57-03AB-1F4E-8FAC-4913A3A334C7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Maintenance/Update</a:t>
          </a:r>
        </a:p>
      </dgm:t>
    </dgm:pt>
    <dgm:pt modelId="{A7EDC702-9FA3-894B-ADFB-1103BBF4E2C5}" type="parTrans" cxnId="{1CFB965A-F645-2642-A0E1-5F33548B7EF8}">
      <dgm:prSet/>
      <dgm:spPr/>
      <dgm:t>
        <a:bodyPr/>
        <a:lstStyle/>
        <a:p>
          <a:endParaRPr lang="en-US"/>
        </a:p>
      </dgm:t>
    </dgm:pt>
    <dgm:pt modelId="{02228096-0F46-1847-AC8D-4170EFD985FD}" type="sibTrans" cxnId="{1CFB965A-F645-2642-A0E1-5F33548B7EF8}">
      <dgm:prSet/>
      <dgm:spPr/>
      <dgm:t>
        <a:bodyPr/>
        <a:lstStyle/>
        <a:p>
          <a:endParaRPr lang="en-US"/>
        </a:p>
      </dgm:t>
    </dgm:pt>
    <dgm:pt modelId="{49143118-4EC4-B640-8C5A-D09CC10268DE}" type="pres">
      <dgm:prSet presAssocID="{53408397-7BEF-834B-991E-F94AD9BF9205}" presName="diagram" presStyleCnt="0">
        <dgm:presLayoutVars>
          <dgm:dir/>
          <dgm:resizeHandles val="exact"/>
        </dgm:presLayoutVars>
      </dgm:prSet>
      <dgm:spPr/>
    </dgm:pt>
    <dgm:pt modelId="{7701DEB5-F741-C347-9B4C-2922656CB7D6}" type="pres">
      <dgm:prSet presAssocID="{A381F536-7F5F-AC4A-B7B6-A723EDA19837}" presName="node" presStyleLbl="node1" presStyleIdx="0" presStyleCnt="10">
        <dgm:presLayoutVars>
          <dgm:bulletEnabled val="1"/>
        </dgm:presLayoutVars>
      </dgm:prSet>
      <dgm:spPr/>
    </dgm:pt>
    <dgm:pt modelId="{5681F244-185D-BB4B-950B-713F466570DA}" type="pres">
      <dgm:prSet presAssocID="{5DDC021A-F133-1F42-8078-9FD3180EB0BC}" presName="sibTrans" presStyleLbl="sibTrans2D1" presStyleIdx="0" presStyleCnt="9"/>
      <dgm:spPr/>
    </dgm:pt>
    <dgm:pt modelId="{3DC26FF5-56EA-7C4A-9DF8-6F6417F2A0D7}" type="pres">
      <dgm:prSet presAssocID="{5DDC021A-F133-1F42-8078-9FD3180EB0BC}" presName="connectorText" presStyleLbl="sibTrans2D1" presStyleIdx="0" presStyleCnt="9"/>
      <dgm:spPr/>
    </dgm:pt>
    <dgm:pt modelId="{08012776-5F8A-CD42-B350-4F213480EEE6}" type="pres">
      <dgm:prSet presAssocID="{BE12651C-271C-DA4D-9449-09F4E570AABC}" presName="node" presStyleLbl="node1" presStyleIdx="1" presStyleCnt="10">
        <dgm:presLayoutVars>
          <dgm:bulletEnabled val="1"/>
        </dgm:presLayoutVars>
      </dgm:prSet>
      <dgm:spPr/>
    </dgm:pt>
    <dgm:pt modelId="{6239EBE0-D4CE-FF43-BD25-C63735294CC6}" type="pres">
      <dgm:prSet presAssocID="{3DBD5F64-F3E6-2D40-90B8-75A613A96296}" presName="sibTrans" presStyleLbl="sibTrans2D1" presStyleIdx="1" presStyleCnt="9"/>
      <dgm:spPr/>
    </dgm:pt>
    <dgm:pt modelId="{5AC6CAE5-9193-384D-9EE2-CF51BC174DD6}" type="pres">
      <dgm:prSet presAssocID="{3DBD5F64-F3E6-2D40-90B8-75A613A96296}" presName="connectorText" presStyleLbl="sibTrans2D1" presStyleIdx="1" presStyleCnt="9"/>
      <dgm:spPr/>
    </dgm:pt>
    <dgm:pt modelId="{8E91D48A-AF0F-6B49-A3A4-A04982AD432C}" type="pres">
      <dgm:prSet presAssocID="{9B930AC0-B17B-8645-8D75-5662A6FD630A}" presName="node" presStyleLbl="node1" presStyleIdx="2" presStyleCnt="10">
        <dgm:presLayoutVars>
          <dgm:bulletEnabled val="1"/>
        </dgm:presLayoutVars>
      </dgm:prSet>
      <dgm:spPr/>
    </dgm:pt>
    <dgm:pt modelId="{74098E3D-DA85-B84E-86B0-7B90E8C1847E}" type="pres">
      <dgm:prSet presAssocID="{FB5FC714-1CDA-A448-84EE-F7946A60030D}" presName="sibTrans" presStyleLbl="sibTrans2D1" presStyleIdx="2" presStyleCnt="9"/>
      <dgm:spPr/>
    </dgm:pt>
    <dgm:pt modelId="{0B565E8D-FA7C-5B4B-8746-56A4B62D194E}" type="pres">
      <dgm:prSet presAssocID="{FB5FC714-1CDA-A448-84EE-F7946A60030D}" presName="connectorText" presStyleLbl="sibTrans2D1" presStyleIdx="2" presStyleCnt="9"/>
      <dgm:spPr/>
    </dgm:pt>
    <dgm:pt modelId="{D29C2B53-E1C9-9746-8675-5932C807E1A9}" type="pres">
      <dgm:prSet presAssocID="{F0227596-1DFA-B04A-9AF8-DBFEA1E361A9}" presName="node" presStyleLbl="node1" presStyleIdx="3" presStyleCnt="10">
        <dgm:presLayoutVars>
          <dgm:bulletEnabled val="1"/>
        </dgm:presLayoutVars>
      </dgm:prSet>
      <dgm:spPr/>
    </dgm:pt>
    <dgm:pt modelId="{514134DF-8D4D-4343-A2AF-E5BDF0F6B357}" type="pres">
      <dgm:prSet presAssocID="{C68DE66F-9E15-D140-B82B-A50863D10ADD}" presName="sibTrans" presStyleLbl="sibTrans2D1" presStyleIdx="3" presStyleCnt="9"/>
      <dgm:spPr/>
    </dgm:pt>
    <dgm:pt modelId="{4B9597FD-3109-F24E-888F-380DE8436BBF}" type="pres">
      <dgm:prSet presAssocID="{C68DE66F-9E15-D140-B82B-A50863D10ADD}" presName="connectorText" presStyleLbl="sibTrans2D1" presStyleIdx="3" presStyleCnt="9"/>
      <dgm:spPr/>
    </dgm:pt>
    <dgm:pt modelId="{FDD9AA42-34A8-4A4A-B773-8DFEE194A196}" type="pres">
      <dgm:prSet presAssocID="{FF8BD3E1-993A-F544-A845-5FDE33849123}" presName="node" presStyleLbl="node1" presStyleIdx="4" presStyleCnt="10">
        <dgm:presLayoutVars>
          <dgm:bulletEnabled val="1"/>
        </dgm:presLayoutVars>
      </dgm:prSet>
      <dgm:spPr/>
    </dgm:pt>
    <dgm:pt modelId="{F6079404-8DFE-6B4F-B984-74995EF78CEF}" type="pres">
      <dgm:prSet presAssocID="{BB92FD83-AB0A-9A4C-99D6-B0C95AEFFD58}" presName="sibTrans" presStyleLbl="sibTrans2D1" presStyleIdx="4" presStyleCnt="9"/>
      <dgm:spPr/>
    </dgm:pt>
    <dgm:pt modelId="{252A18B4-640E-5A4B-9870-E120E2911766}" type="pres">
      <dgm:prSet presAssocID="{BB92FD83-AB0A-9A4C-99D6-B0C95AEFFD58}" presName="connectorText" presStyleLbl="sibTrans2D1" presStyleIdx="4" presStyleCnt="9"/>
      <dgm:spPr/>
    </dgm:pt>
    <dgm:pt modelId="{A376AB59-0D87-B34C-A258-80F2DE22F1B2}" type="pres">
      <dgm:prSet presAssocID="{BB110DD8-6114-8A41-B6D7-E33C2FE2C322}" presName="node" presStyleLbl="node1" presStyleIdx="5" presStyleCnt="10">
        <dgm:presLayoutVars>
          <dgm:bulletEnabled val="1"/>
        </dgm:presLayoutVars>
      </dgm:prSet>
      <dgm:spPr/>
    </dgm:pt>
    <dgm:pt modelId="{46EC6974-58E8-9B4B-B340-4C77ADD4C9B9}" type="pres">
      <dgm:prSet presAssocID="{FC5141FC-D3AA-9941-AF4A-59D1F272FAAF}" presName="sibTrans" presStyleLbl="sibTrans2D1" presStyleIdx="5" presStyleCnt="9"/>
      <dgm:spPr/>
    </dgm:pt>
    <dgm:pt modelId="{D48D1F4C-E94B-044F-A46A-2189EBE61603}" type="pres">
      <dgm:prSet presAssocID="{FC5141FC-D3AA-9941-AF4A-59D1F272FAAF}" presName="connectorText" presStyleLbl="sibTrans2D1" presStyleIdx="5" presStyleCnt="9"/>
      <dgm:spPr/>
    </dgm:pt>
    <dgm:pt modelId="{A8E6A842-E110-0E42-AEEE-3AAA62F9B98B}" type="pres">
      <dgm:prSet presAssocID="{DA69D477-02EE-FD47-BFBC-85D110E07938}" presName="node" presStyleLbl="node1" presStyleIdx="6" presStyleCnt="10">
        <dgm:presLayoutVars>
          <dgm:bulletEnabled val="1"/>
        </dgm:presLayoutVars>
      </dgm:prSet>
      <dgm:spPr/>
    </dgm:pt>
    <dgm:pt modelId="{DE7618B1-A375-7B4F-8D72-5D2FD5716DCA}" type="pres">
      <dgm:prSet presAssocID="{46F97E0E-5E1F-B04C-BAB7-5F58E4E7D302}" presName="sibTrans" presStyleLbl="sibTrans2D1" presStyleIdx="6" presStyleCnt="9"/>
      <dgm:spPr/>
    </dgm:pt>
    <dgm:pt modelId="{2DECBB58-FA24-E64B-BABA-E980490541C3}" type="pres">
      <dgm:prSet presAssocID="{46F97E0E-5E1F-B04C-BAB7-5F58E4E7D302}" presName="connectorText" presStyleLbl="sibTrans2D1" presStyleIdx="6" presStyleCnt="9"/>
      <dgm:spPr/>
    </dgm:pt>
    <dgm:pt modelId="{1C6D6C8F-61BC-804B-A02A-F1E41BFFAE7D}" type="pres">
      <dgm:prSet presAssocID="{5D4B2213-3784-6943-AB72-FE894B852DCE}" presName="node" presStyleLbl="node1" presStyleIdx="7" presStyleCnt="10">
        <dgm:presLayoutVars>
          <dgm:bulletEnabled val="1"/>
        </dgm:presLayoutVars>
      </dgm:prSet>
      <dgm:spPr/>
    </dgm:pt>
    <dgm:pt modelId="{19C64962-A697-8340-B219-236B05177FAF}" type="pres">
      <dgm:prSet presAssocID="{C796DA68-6946-334F-AA0D-5F864BF81140}" presName="sibTrans" presStyleLbl="sibTrans2D1" presStyleIdx="7" presStyleCnt="9"/>
      <dgm:spPr/>
    </dgm:pt>
    <dgm:pt modelId="{18417CB2-18FC-1741-834C-4F9306C1C43C}" type="pres">
      <dgm:prSet presAssocID="{C796DA68-6946-334F-AA0D-5F864BF81140}" presName="connectorText" presStyleLbl="sibTrans2D1" presStyleIdx="7" presStyleCnt="9"/>
      <dgm:spPr/>
    </dgm:pt>
    <dgm:pt modelId="{FDE7F5A7-A857-6443-96EC-3785EE65F296}" type="pres">
      <dgm:prSet presAssocID="{F5D61B4A-3417-7347-A0D4-602C2301A695}" presName="node" presStyleLbl="node1" presStyleIdx="8" presStyleCnt="10">
        <dgm:presLayoutVars>
          <dgm:bulletEnabled val="1"/>
        </dgm:presLayoutVars>
      </dgm:prSet>
      <dgm:spPr/>
    </dgm:pt>
    <dgm:pt modelId="{79104E31-0F31-D148-A9AF-883F3C634927}" type="pres">
      <dgm:prSet presAssocID="{2426FD64-F799-8E47-B50B-CAFD9C42378C}" presName="sibTrans" presStyleLbl="sibTrans2D1" presStyleIdx="8" presStyleCnt="9"/>
      <dgm:spPr/>
    </dgm:pt>
    <dgm:pt modelId="{32C37E79-0CF2-F349-86BF-F796687EF9C8}" type="pres">
      <dgm:prSet presAssocID="{2426FD64-F799-8E47-B50B-CAFD9C42378C}" presName="connectorText" presStyleLbl="sibTrans2D1" presStyleIdx="8" presStyleCnt="9"/>
      <dgm:spPr/>
    </dgm:pt>
    <dgm:pt modelId="{9F9A02F9-F6D6-4E40-AE9D-C9F36A8A4DFA}" type="pres">
      <dgm:prSet presAssocID="{79FF6E57-03AB-1F4E-8FAC-4913A3A334C7}" presName="node" presStyleLbl="node1" presStyleIdx="9" presStyleCnt="10">
        <dgm:presLayoutVars>
          <dgm:bulletEnabled val="1"/>
        </dgm:presLayoutVars>
      </dgm:prSet>
      <dgm:spPr/>
    </dgm:pt>
  </dgm:ptLst>
  <dgm:cxnLst>
    <dgm:cxn modelId="{C5DEC308-3133-4B4B-9BFC-884707F214FD}" srcId="{FF8BD3E1-993A-F544-A845-5FDE33849123}" destId="{3E93C2C0-03F5-3B4D-A12E-609D515E424E}" srcOrd="2" destOrd="0" parTransId="{37264CC0-D52F-354B-BB70-BA05FD620594}" sibTransId="{6B80FDD8-79E8-C946-9E1E-82CCFA448012}"/>
    <dgm:cxn modelId="{CC041310-122A-8046-AE7D-8EB16B77C716}" srcId="{53408397-7BEF-834B-991E-F94AD9BF9205}" destId="{DA69D477-02EE-FD47-BFBC-85D110E07938}" srcOrd="6" destOrd="0" parTransId="{1D550AEB-862D-864B-9AC9-A1836C2F7753}" sibTransId="{46F97E0E-5E1F-B04C-BAB7-5F58E4E7D302}"/>
    <dgm:cxn modelId="{D9F58919-EAAF-824B-8608-D87216F21434}" type="presOf" srcId="{C796DA68-6946-334F-AA0D-5F864BF81140}" destId="{19C64962-A697-8340-B219-236B05177FAF}" srcOrd="0" destOrd="0" presId="urn:microsoft.com/office/officeart/2005/8/layout/process5"/>
    <dgm:cxn modelId="{EDDAD324-6800-524F-89C9-E9F5C51D9851}" type="presOf" srcId="{BB92FD83-AB0A-9A4C-99D6-B0C95AEFFD58}" destId="{252A18B4-640E-5A4B-9870-E120E2911766}" srcOrd="1" destOrd="0" presId="urn:microsoft.com/office/officeart/2005/8/layout/process5"/>
    <dgm:cxn modelId="{43056025-73DD-E14D-A36C-970AF2F05166}" srcId="{53408397-7BEF-834B-991E-F94AD9BF9205}" destId="{BE12651C-271C-DA4D-9449-09F4E570AABC}" srcOrd="1" destOrd="0" parTransId="{DFC12901-C2BA-6642-BB97-7E2A50AD5A2B}" sibTransId="{3DBD5F64-F3E6-2D40-90B8-75A613A96296}"/>
    <dgm:cxn modelId="{B6647525-93BB-5247-9E5E-7A69B790F1C6}" type="presOf" srcId="{2426FD64-F799-8E47-B50B-CAFD9C42378C}" destId="{32C37E79-0CF2-F349-86BF-F796687EF9C8}" srcOrd="1" destOrd="0" presId="urn:microsoft.com/office/officeart/2005/8/layout/process5"/>
    <dgm:cxn modelId="{D6A0A625-BB00-5A4B-930A-E60B1AD1689C}" type="presOf" srcId="{9B930AC0-B17B-8645-8D75-5662A6FD630A}" destId="{8E91D48A-AF0F-6B49-A3A4-A04982AD432C}" srcOrd="0" destOrd="0" presId="urn:microsoft.com/office/officeart/2005/8/layout/process5"/>
    <dgm:cxn modelId="{A50FFC27-E6CE-3E46-A5D4-C50DD1858CE4}" type="presOf" srcId="{3E93C2C0-03F5-3B4D-A12E-609D515E424E}" destId="{FDD9AA42-34A8-4A4A-B773-8DFEE194A196}" srcOrd="0" destOrd="3" presId="urn:microsoft.com/office/officeart/2005/8/layout/process5"/>
    <dgm:cxn modelId="{51716828-F3F0-064F-A2D7-EC67DCCE57F1}" srcId="{53408397-7BEF-834B-991E-F94AD9BF9205}" destId="{A381F536-7F5F-AC4A-B7B6-A723EDA19837}" srcOrd="0" destOrd="0" parTransId="{329C9C28-B35E-F148-8392-FB33D3753519}" sibTransId="{5DDC021A-F133-1F42-8078-9FD3180EB0BC}"/>
    <dgm:cxn modelId="{0F1AF629-08A9-0B44-9F90-27EE60AC85DE}" type="presOf" srcId="{A381F536-7F5F-AC4A-B7B6-A723EDA19837}" destId="{7701DEB5-F741-C347-9B4C-2922656CB7D6}" srcOrd="0" destOrd="0" presId="urn:microsoft.com/office/officeart/2005/8/layout/process5"/>
    <dgm:cxn modelId="{C69AA131-1988-CB4E-96A8-B46F24621A97}" srcId="{53408397-7BEF-834B-991E-F94AD9BF9205}" destId="{9B930AC0-B17B-8645-8D75-5662A6FD630A}" srcOrd="2" destOrd="0" parTransId="{95D26414-BA6D-1B4A-993F-A426CC97EFB9}" sibTransId="{FB5FC714-1CDA-A448-84EE-F7946A60030D}"/>
    <dgm:cxn modelId="{0D81FB31-159C-2343-BD8F-18EF93368AFE}" type="presOf" srcId="{3DBD5F64-F3E6-2D40-90B8-75A613A96296}" destId="{5AC6CAE5-9193-384D-9EE2-CF51BC174DD6}" srcOrd="1" destOrd="0" presId="urn:microsoft.com/office/officeart/2005/8/layout/process5"/>
    <dgm:cxn modelId="{9D167533-F805-4A42-AE8A-40768584C5E0}" srcId="{53408397-7BEF-834B-991E-F94AD9BF9205}" destId="{FF8BD3E1-993A-F544-A845-5FDE33849123}" srcOrd="4" destOrd="0" parTransId="{8DB932FF-C22D-244A-BA2F-96F206964844}" sibTransId="{BB92FD83-AB0A-9A4C-99D6-B0C95AEFFD58}"/>
    <dgm:cxn modelId="{64E7B235-5993-F742-86A0-D5A285F8100B}" type="presOf" srcId="{53408397-7BEF-834B-991E-F94AD9BF9205}" destId="{49143118-4EC4-B640-8C5A-D09CC10268DE}" srcOrd="0" destOrd="0" presId="urn:microsoft.com/office/officeart/2005/8/layout/process5"/>
    <dgm:cxn modelId="{75D46037-A89C-324D-958C-DBFFB7EBC2BC}" type="presOf" srcId="{2D6EBF7C-320A-4843-A7E9-D9646A1B46E6}" destId="{FDD9AA42-34A8-4A4A-B773-8DFEE194A196}" srcOrd="0" destOrd="1" presId="urn:microsoft.com/office/officeart/2005/8/layout/process5"/>
    <dgm:cxn modelId="{4611163A-AB0F-274C-B3C5-BA1DF0982F3F}" type="presOf" srcId="{46F97E0E-5E1F-B04C-BAB7-5F58E4E7D302}" destId="{DE7618B1-A375-7B4F-8D72-5D2FD5716DCA}" srcOrd="0" destOrd="0" presId="urn:microsoft.com/office/officeart/2005/8/layout/process5"/>
    <dgm:cxn modelId="{02D4DE3B-E270-1548-830D-3CABB9C42122}" type="presOf" srcId="{FF8BD3E1-993A-F544-A845-5FDE33849123}" destId="{FDD9AA42-34A8-4A4A-B773-8DFEE194A196}" srcOrd="0" destOrd="0" presId="urn:microsoft.com/office/officeart/2005/8/layout/process5"/>
    <dgm:cxn modelId="{8B4D5A3C-37D5-684E-9D22-B7421D0FFB91}" type="presOf" srcId="{2426FD64-F799-8E47-B50B-CAFD9C42378C}" destId="{79104E31-0F31-D148-A9AF-883F3C634927}" srcOrd="0" destOrd="0" presId="urn:microsoft.com/office/officeart/2005/8/layout/process5"/>
    <dgm:cxn modelId="{844B5140-F402-344B-B4A4-F23033E09972}" type="presOf" srcId="{FB5FC714-1CDA-A448-84EE-F7946A60030D}" destId="{0B565E8D-FA7C-5B4B-8746-56A4B62D194E}" srcOrd="1" destOrd="0" presId="urn:microsoft.com/office/officeart/2005/8/layout/process5"/>
    <dgm:cxn modelId="{7E748F52-B9AD-764A-9E7B-426402F5A8F2}" type="presOf" srcId="{79FF6E57-03AB-1F4E-8FAC-4913A3A334C7}" destId="{9F9A02F9-F6D6-4E40-AE9D-C9F36A8A4DFA}" srcOrd="0" destOrd="0" presId="urn:microsoft.com/office/officeart/2005/8/layout/process5"/>
    <dgm:cxn modelId="{1CFB965A-F645-2642-A0E1-5F33548B7EF8}" srcId="{53408397-7BEF-834B-991E-F94AD9BF9205}" destId="{79FF6E57-03AB-1F4E-8FAC-4913A3A334C7}" srcOrd="9" destOrd="0" parTransId="{A7EDC702-9FA3-894B-ADFB-1103BBF4E2C5}" sibTransId="{02228096-0F46-1847-AC8D-4170EFD985FD}"/>
    <dgm:cxn modelId="{2F9F0E5E-9504-7B4C-8FCE-ECC0C5D6AC83}" type="presOf" srcId="{BB110DD8-6114-8A41-B6D7-E33C2FE2C322}" destId="{A376AB59-0D87-B34C-A258-80F2DE22F1B2}" srcOrd="0" destOrd="0" presId="urn:microsoft.com/office/officeart/2005/8/layout/process5"/>
    <dgm:cxn modelId="{A1CB0661-4926-434B-846F-185C14713DBB}" type="presOf" srcId="{C68DE66F-9E15-D140-B82B-A50863D10ADD}" destId="{514134DF-8D4D-4343-A2AF-E5BDF0F6B357}" srcOrd="0" destOrd="0" presId="urn:microsoft.com/office/officeart/2005/8/layout/process5"/>
    <dgm:cxn modelId="{2F901E71-B49A-D443-A3D6-F6AF6F72632A}" type="presOf" srcId="{E0D4C661-1BDE-D542-96AC-C13B57598042}" destId="{FDD9AA42-34A8-4A4A-B773-8DFEE194A196}" srcOrd="0" destOrd="4" presId="urn:microsoft.com/office/officeart/2005/8/layout/process5"/>
    <dgm:cxn modelId="{D2FAF971-F09B-464C-9FBD-513E9A9D0F05}" srcId="{BB110DD8-6114-8A41-B6D7-E33C2FE2C322}" destId="{46B871EE-54CA-3B40-8F0A-062F012E3C09}" srcOrd="0" destOrd="0" parTransId="{EA4BD619-7683-0143-ACB5-684566DDB7FD}" sibTransId="{04CC6022-1A76-5E43-AC84-F02D925033B8}"/>
    <dgm:cxn modelId="{F5FFC47B-2931-8E48-8F8F-BD7C35D45310}" type="presOf" srcId="{FC5141FC-D3AA-9941-AF4A-59D1F272FAAF}" destId="{46EC6974-58E8-9B4B-B340-4C77ADD4C9B9}" srcOrd="0" destOrd="0" presId="urn:microsoft.com/office/officeart/2005/8/layout/process5"/>
    <dgm:cxn modelId="{0FF0E97D-E3C5-4C44-A3FE-BCD95E2B701A}" type="presOf" srcId="{FC5141FC-D3AA-9941-AF4A-59D1F272FAAF}" destId="{D48D1F4C-E94B-044F-A46A-2189EBE61603}" srcOrd="1" destOrd="0" presId="urn:microsoft.com/office/officeart/2005/8/layout/process5"/>
    <dgm:cxn modelId="{CCEB5081-F43A-7043-AB06-A100801D13FF}" type="presOf" srcId="{5D4B2213-3784-6943-AB72-FE894B852DCE}" destId="{1C6D6C8F-61BC-804B-A02A-F1E41BFFAE7D}" srcOrd="0" destOrd="0" presId="urn:microsoft.com/office/officeart/2005/8/layout/process5"/>
    <dgm:cxn modelId="{9EB84586-29DA-0447-AA28-1B94FB595B04}" type="presOf" srcId="{8C5CB9AB-1E15-5E43-914E-3AA45A61266F}" destId="{FDD9AA42-34A8-4A4A-B773-8DFEE194A196}" srcOrd="0" destOrd="2" presId="urn:microsoft.com/office/officeart/2005/8/layout/process5"/>
    <dgm:cxn modelId="{141D128C-5845-DC43-8070-680C682AC830}" type="presOf" srcId="{BE12651C-271C-DA4D-9449-09F4E570AABC}" destId="{08012776-5F8A-CD42-B350-4F213480EEE6}" srcOrd="0" destOrd="0" presId="urn:microsoft.com/office/officeart/2005/8/layout/process5"/>
    <dgm:cxn modelId="{376CD68F-64E0-6C42-8A20-0AE32BFCF4DA}" srcId="{53408397-7BEF-834B-991E-F94AD9BF9205}" destId="{F5D61B4A-3417-7347-A0D4-602C2301A695}" srcOrd="8" destOrd="0" parTransId="{2394C947-5BA5-2F44-94C4-DA77A323D79F}" sibTransId="{2426FD64-F799-8E47-B50B-CAFD9C42378C}"/>
    <dgm:cxn modelId="{C67E5A92-2D18-774B-9B47-4C9A14CB4AEE}" type="presOf" srcId="{F5D61B4A-3417-7347-A0D4-602C2301A695}" destId="{FDE7F5A7-A857-6443-96EC-3785EE65F296}" srcOrd="0" destOrd="0" presId="urn:microsoft.com/office/officeart/2005/8/layout/process5"/>
    <dgm:cxn modelId="{EC0A4A9B-F79F-9C46-B62C-5AEA65BFE41B}" srcId="{53408397-7BEF-834B-991E-F94AD9BF9205}" destId="{F0227596-1DFA-B04A-9AF8-DBFEA1E361A9}" srcOrd="3" destOrd="0" parTransId="{5D3E9AFD-D31F-D247-B5DE-AEE593D7CBE4}" sibTransId="{C68DE66F-9E15-D140-B82B-A50863D10ADD}"/>
    <dgm:cxn modelId="{CC27DAA0-6F58-F549-A0C6-6E68CE8373CA}" type="presOf" srcId="{FB5FC714-1CDA-A448-84EE-F7946A60030D}" destId="{74098E3D-DA85-B84E-86B0-7B90E8C1847E}" srcOrd="0" destOrd="0" presId="urn:microsoft.com/office/officeart/2005/8/layout/process5"/>
    <dgm:cxn modelId="{8DA73CA2-7C1F-014F-BA11-C2C75A7E0DB3}" type="presOf" srcId="{C68DE66F-9E15-D140-B82B-A50863D10ADD}" destId="{4B9597FD-3109-F24E-888F-380DE8436BBF}" srcOrd="1" destOrd="0" presId="urn:microsoft.com/office/officeart/2005/8/layout/process5"/>
    <dgm:cxn modelId="{17A3D3A2-9D76-E547-A63F-A5EFD6179CCF}" srcId="{53408397-7BEF-834B-991E-F94AD9BF9205}" destId="{5D4B2213-3784-6943-AB72-FE894B852DCE}" srcOrd="7" destOrd="0" parTransId="{75124B2B-D41E-E242-92A6-64384C119997}" sibTransId="{C796DA68-6946-334F-AA0D-5F864BF81140}"/>
    <dgm:cxn modelId="{8906E2A7-DFB8-B048-9912-CC4EA1A5B321}" srcId="{FF8BD3E1-993A-F544-A845-5FDE33849123}" destId="{2D6EBF7C-320A-4843-A7E9-D9646A1B46E6}" srcOrd="0" destOrd="0" parTransId="{ADCEBD33-A65C-CB41-A3E2-2DFC4E17E779}" sibTransId="{F0DBB5F7-54A4-F244-9377-75D847462ADA}"/>
    <dgm:cxn modelId="{958607AC-449D-3C40-80DA-7EAF2FDD6AD9}" srcId="{FF8BD3E1-993A-F544-A845-5FDE33849123}" destId="{E0D4C661-1BDE-D542-96AC-C13B57598042}" srcOrd="3" destOrd="0" parTransId="{46911794-B163-064A-BB12-AC1E098AE647}" sibTransId="{AFB7686E-C580-C846-A2BF-1B81BE3C101C}"/>
    <dgm:cxn modelId="{B14262AF-BA45-7047-AE06-E64AB35797EB}" type="presOf" srcId="{DA69D477-02EE-FD47-BFBC-85D110E07938}" destId="{A8E6A842-E110-0E42-AEEE-3AAA62F9B98B}" srcOrd="0" destOrd="0" presId="urn:microsoft.com/office/officeart/2005/8/layout/process5"/>
    <dgm:cxn modelId="{FFE8B2B7-AC93-1447-B8C6-D19CA9626C8E}" type="presOf" srcId="{C796DA68-6946-334F-AA0D-5F864BF81140}" destId="{18417CB2-18FC-1741-834C-4F9306C1C43C}" srcOrd="1" destOrd="0" presId="urn:microsoft.com/office/officeart/2005/8/layout/process5"/>
    <dgm:cxn modelId="{DB55D6B8-6DAE-C443-B2D4-DF6C60326E31}" type="presOf" srcId="{5DDC021A-F133-1F42-8078-9FD3180EB0BC}" destId="{3DC26FF5-56EA-7C4A-9DF8-6F6417F2A0D7}" srcOrd="1" destOrd="0" presId="urn:microsoft.com/office/officeart/2005/8/layout/process5"/>
    <dgm:cxn modelId="{44BCEFBA-6A14-9D49-9796-0FDD31CFA06B}" type="presOf" srcId="{BB92FD83-AB0A-9A4C-99D6-B0C95AEFFD58}" destId="{F6079404-8DFE-6B4F-B984-74995EF78CEF}" srcOrd="0" destOrd="0" presId="urn:microsoft.com/office/officeart/2005/8/layout/process5"/>
    <dgm:cxn modelId="{5DFC1ABC-074D-2C41-A35C-413F0F4862C5}" type="presOf" srcId="{3DBD5F64-F3E6-2D40-90B8-75A613A96296}" destId="{6239EBE0-D4CE-FF43-BD25-C63735294CC6}" srcOrd="0" destOrd="0" presId="urn:microsoft.com/office/officeart/2005/8/layout/process5"/>
    <dgm:cxn modelId="{D8816FC2-DBF1-AA44-8DEC-1267C1EEF96B}" type="presOf" srcId="{F0227596-1DFA-B04A-9AF8-DBFEA1E361A9}" destId="{D29C2B53-E1C9-9746-8675-5932C807E1A9}" srcOrd="0" destOrd="0" presId="urn:microsoft.com/office/officeart/2005/8/layout/process5"/>
    <dgm:cxn modelId="{8D6455D0-F557-6A4B-A7B4-F5B3DCC94DE9}" type="presOf" srcId="{5DDC021A-F133-1F42-8078-9FD3180EB0BC}" destId="{5681F244-185D-BB4B-950B-713F466570DA}" srcOrd="0" destOrd="0" presId="urn:microsoft.com/office/officeart/2005/8/layout/process5"/>
    <dgm:cxn modelId="{896AF0D0-CC9D-3041-BCF5-787184947717}" type="presOf" srcId="{46B871EE-54CA-3B40-8F0A-062F012E3C09}" destId="{A376AB59-0D87-B34C-A258-80F2DE22F1B2}" srcOrd="0" destOrd="1" presId="urn:microsoft.com/office/officeart/2005/8/layout/process5"/>
    <dgm:cxn modelId="{7A90E8E3-6DED-2946-9799-5F397E10AFEA}" srcId="{53408397-7BEF-834B-991E-F94AD9BF9205}" destId="{BB110DD8-6114-8A41-B6D7-E33C2FE2C322}" srcOrd="5" destOrd="0" parTransId="{71F7E257-9889-1F42-9991-5BA23F0B8E20}" sibTransId="{FC5141FC-D3AA-9941-AF4A-59D1F272FAAF}"/>
    <dgm:cxn modelId="{200648F2-F545-094A-BA37-F8C60B8CFF7F}" srcId="{FF8BD3E1-993A-F544-A845-5FDE33849123}" destId="{8C5CB9AB-1E15-5E43-914E-3AA45A61266F}" srcOrd="1" destOrd="0" parTransId="{BAFA9554-5C6B-E54E-B342-6C4B0EABB1A6}" sibTransId="{61391F8D-306D-BF4C-8F80-449173B00B0E}"/>
    <dgm:cxn modelId="{BB6196F6-5621-1349-9CB5-715636E2E96E}" type="presOf" srcId="{46F97E0E-5E1F-B04C-BAB7-5F58E4E7D302}" destId="{2DECBB58-FA24-E64B-BABA-E980490541C3}" srcOrd="1" destOrd="0" presId="urn:microsoft.com/office/officeart/2005/8/layout/process5"/>
    <dgm:cxn modelId="{8AAC8C75-425F-FF4F-AAFF-85C5B0CB26F6}" type="presParOf" srcId="{49143118-4EC4-B640-8C5A-D09CC10268DE}" destId="{7701DEB5-F741-C347-9B4C-2922656CB7D6}" srcOrd="0" destOrd="0" presId="urn:microsoft.com/office/officeart/2005/8/layout/process5"/>
    <dgm:cxn modelId="{5211AC52-EAE1-7040-9976-7EB5C57FEEE9}" type="presParOf" srcId="{49143118-4EC4-B640-8C5A-D09CC10268DE}" destId="{5681F244-185D-BB4B-950B-713F466570DA}" srcOrd="1" destOrd="0" presId="urn:microsoft.com/office/officeart/2005/8/layout/process5"/>
    <dgm:cxn modelId="{ADCC39AC-8B8C-1944-9349-D9B4368C22DD}" type="presParOf" srcId="{5681F244-185D-BB4B-950B-713F466570DA}" destId="{3DC26FF5-56EA-7C4A-9DF8-6F6417F2A0D7}" srcOrd="0" destOrd="0" presId="urn:microsoft.com/office/officeart/2005/8/layout/process5"/>
    <dgm:cxn modelId="{67089E4A-428F-0943-8C09-EBE498818934}" type="presParOf" srcId="{49143118-4EC4-B640-8C5A-D09CC10268DE}" destId="{08012776-5F8A-CD42-B350-4F213480EEE6}" srcOrd="2" destOrd="0" presId="urn:microsoft.com/office/officeart/2005/8/layout/process5"/>
    <dgm:cxn modelId="{8542AE8E-0675-3A41-B0EA-996D33EAF951}" type="presParOf" srcId="{49143118-4EC4-B640-8C5A-D09CC10268DE}" destId="{6239EBE0-D4CE-FF43-BD25-C63735294CC6}" srcOrd="3" destOrd="0" presId="urn:microsoft.com/office/officeart/2005/8/layout/process5"/>
    <dgm:cxn modelId="{C1291472-D655-7D45-8A89-CA6BEE1594F2}" type="presParOf" srcId="{6239EBE0-D4CE-FF43-BD25-C63735294CC6}" destId="{5AC6CAE5-9193-384D-9EE2-CF51BC174DD6}" srcOrd="0" destOrd="0" presId="urn:microsoft.com/office/officeart/2005/8/layout/process5"/>
    <dgm:cxn modelId="{B7E1FF1A-F03A-A844-8490-36AB37BBA075}" type="presParOf" srcId="{49143118-4EC4-B640-8C5A-D09CC10268DE}" destId="{8E91D48A-AF0F-6B49-A3A4-A04982AD432C}" srcOrd="4" destOrd="0" presId="urn:microsoft.com/office/officeart/2005/8/layout/process5"/>
    <dgm:cxn modelId="{FD01BD06-2533-F442-8D4F-E60434675C49}" type="presParOf" srcId="{49143118-4EC4-B640-8C5A-D09CC10268DE}" destId="{74098E3D-DA85-B84E-86B0-7B90E8C1847E}" srcOrd="5" destOrd="0" presId="urn:microsoft.com/office/officeart/2005/8/layout/process5"/>
    <dgm:cxn modelId="{6367377B-7F08-114B-89CE-AD441A01DC30}" type="presParOf" srcId="{74098E3D-DA85-B84E-86B0-7B90E8C1847E}" destId="{0B565E8D-FA7C-5B4B-8746-56A4B62D194E}" srcOrd="0" destOrd="0" presId="urn:microsoft.com/office/officeart/2005/8/layout/process5"/>
    <dgm:cxn modelId="{83B41385-BE43-4141-AED7-178F1C3BCBB8}" type="presParOf" srcId="{49143118-4EC4-B640-8C5A-D09CC10268DE}" destId="{D29C2B53-E1C9-9746-8675-5932C807E1A9}" srcOrd="6" destOrd="0" presId="urn:microsoft.com/office/officeart/2005/8/layout/process5"/>
    <dgm:cxn modelId="{97786434-ED49-9F44-8835-1AD2565292DB}" type="presParOf" srcId="{49143118-4EC4-B640-8C5A-D09CC10268DE}" destId="{514134DF-8D4D-4343-A2AF-E5BDF0F6B357}" srcOrd="7" destOrd="0" presId="urn:microsoft.com/office/officeart/2005/8/layout/process5"/>
    <dgm:cxn modelId="{D10B821F-A868-C346-809F-F3E546253C54}" type="presParOf" srcId="{514134DF-8D4D-4343-A2AF-E5BDF0F6B357}" destId="{4B9597FD-3109-F24E-888F-380DE8436BBF}" srcOrd="0" destOrd="0" presId="urn:microsoft.com/office/officeart/2005/8/layout/process5"/>
    <dgm:cxn modelId="{A2B89FE7-B96D-7D47-B150-71BEE8F3A516}" type="presParOf" srcId="{49143118-4EC4-B640-8C5A-D09CC10268DE}" destId="{FDD9AA42-34A8-4A4A-B773-8DFEE194A196}" srcOrd="8" destOrd="0" presId="urn:microsoft.com/office/officeart/2005/8/layout/process5"/>
    <dgm:cxn modelId="{7F98052C-CC0A-A746-9D6C-B05DF3B639D5}" type="presParOf" srcId="{49143118-4EC4-B640-8C5A-D09CC10268DE}" destId="{F6079404-8DFE-6B4F-B984-74995EF78CEF}" srcOrd="9" destOrd="0" presId="urn:microsoft.com/office/officeart/2005/8/layout/process5"/>
    <dgm:cxn modelId="{44C851E3-5CEF-5948-B5BA-3C72586E52CF}" type="presParOf" srcId="{F6079404-8DFE-6B4F-B984-74995EF78CEF}" destId="{252A18B4-640E-5A4B-9870-E120E2911766}" srcOrd="0" destOrd="0" presId="urn:microsoft.com/office/officeart/2005/8/layout/process5"/>
    <dgm:cxn modelId="{798468B8-783A-9F4E-829E-BCB1B02ECE12}" type="presParOf" srcId="{49143118-4EC4-B640-8C5A-D09CC10268DE}" destId="{A376AB59-0D87-B34C-A258-80F2DE22F1B2}" srcOrd="10" destOrd="0" presId="urn:microsoft.com/office/officeart/2005/8/layout/process5"/>
    <dgm:cxn modelId="{3314CF19-A546-DB4D-A25F-0B12BBC71F8D}" type="presParOf" srcId="{49143118-4EC4-B640-8C5A-D09CC10268DE}" destId="{46EC6974-58E8-9B4B-B340-4C77ADD4C9B9}" srcOrd="11" destOrd="0" presId="urn:microsoft.com/office/officeart/2005/8/layout/process5"/>
    <dgm:cxn modelId="{D8583919-97D5-8D4B-B2A3-306C87097E4E}" type="presParOf" srcId="{46EC6974-58E8-9B4B-B340-4C77ADD4C9B9}" destId="{D48D1F4C-E94B-044F-A46A-2189EBE61603}" srcOrd="0" destOrd="0" presId="urn:microsoft.com/office/officeart/2005/8/layout/process5"/>
    <dgm:cxn modelId="{44EBA0B4-976A-FC46-A1DC-55B71DD3D6A0}" type="presParOf" srcId="{49143118-4EC4-B640-8C5A-D09CC10268DE}" destId="{A8E6A842-E110-0E42-AEEE-3AAA62F9B98B}" srcOrd="12" destOrd="0" presId="urn:microsoft.com/office/officeart/2005/8/layout/process5"/>
    <dgm:cxn modelId="{CE3F5E8E-34D5-5B4B-AC7F-42CAE6E58CCD}" type="presParOf" srcId="{49143118-4EC4-B640-8C5A-D09CC10268DE}" destId="{DE7618B1-A375-7B4F-8D72-5D2FD5716DCA}" srcOrd="13" destOrd="0" presId="urn:microsoft.com/office/officeart/2005/8/layout/process5"/>
    <dgm:cxn modelId="{5C19A9B5-BA81-2244-B8D6-1DB520A0AA43}" type="presParOf" srcId="{DE7618B1-A375-7B4F-8D72-5D2FD5716DCA}" destId="{2DECBB58-FA24-E64B-BABA-E980490541C3}" srcOrd="0" destOrd="0" presId="urn:microsoft.com/office/officeart/2005/8/layout/process5"/>
    <dgm:cxn modelId="{25BDA7C4-CD0D-BD48-AF5B-B65822E57D7B}" type="presParOf" srcId="{49143118-4EC4-B640-8C5A-D09CC10268DE}" destId="{1C6D6C8F-61BC-804B-A02A-F1E41BFFAE7D}" srcOrd="14" destOrd="0" presId="urn:microsoft.com/office/officeart/2005/8/layout/process5"/>
    <dgm:cxn modelId="{B2896502-9959-A54C-A101-059E45AD09A0}" type="presParOf" srcId="{49143118-4EC4-B640-8C5A-D09CC10268DE}" destId="{19C64962-A697-8340-B219-236B05177FAF}" srcOrd="15" destOrd="0" presId="urn:microsoft.com/office/officeart/2005/8/layout/process5"/>
    <dgm:cxn modelId="{06AC28FD-A9E0-8141-9C87-C76BFCE9F859}" type="presParOf" srcId="{19C64962-A697-8340-B219-236B05177FAF}" destId="{18417CB2-18FC-1741-834C-4F9306C1C43C}" srcOrd="0" destOrd="0" presId="urn:microsoft.com/office/officeart/2005/8/layout/process5"/>
    <dgm:cxn modelId="{EE791C75-C35C-1B45-A383-2EFBBEA8E6FE}" type="presParOf" srcId="{49143118-4EC4-B640-8C5A-D09CC10268DE}" destId="{FDE7F5A7-A857-6443-96EC-3785EE65F296}" srcOrd="16" destOrd="0" presId="urn:microsoft.com/office/officeart/2005/8/layout/process5"/>
    <dgm:cxn modelId="{163237D3-D577-1648-A9B8-B011DE847A4A}" type="presParOf" srcId="{49143118-4EC4-B640-8C5A-D09CC10268DE}" destId="{79104E31-0F31-D148-A9AF-883F3C634927}" srcOrd="17" destOrd="0" presId="urn:microsoft.com/office/officeart/2005/8/layout/process5"/>
    <dgm:cxn modelId="{A238C635-16E9-7A43-8F33-74187046E9E2}" type="presParOf" srcId="{79104E31-0F31-D148-A9AF-883F3C634927}" destId="{32C37E79-0CF2-F349-86BF-F796687EF9C8}" srcOrd="0" destOrd="0" presId="urn:microsoft.com/office/officeart/2005/8/layout/process5"/>
    <dgm:cxn modelId="{D8D00CF3-8182-7540-8DC1-0F85CA4087DA}" type="presParOf" srcId="{49143118-4EC4-B640-8C5A-D09CC10268DE}" destId="{9F9A02F9-F6D6-4E40-AE9D-C9F36A8A4DFA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1DEB5-F741-C347-9B4C-2922656CB7D6}">
      <dsp:nvSpPr>
        <dsp:cNvPr id="0" name=""/>
        <dsp:cNvSpPr/>
      </dsp:nvSpPr>
      <dsp:spPr>
        <a:xfrm>
          <a:off x="572778" y="1311"/>
          <a:ext cx="2102939" cy="1261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Get Data</a:t>
          </a:r>
        </a:p>
      </dsp:txBody>
      <dsp:txXfrm>
        <a:off x="609734" y="38267"/>
        <a:ext cx="2029027" cy="1187851"/>
      </dsp:txXfrm>
    </dsp:sp>
    <dsp:sp modelId="{5681F244-185D-BB4B-950B-713F466570DA}">
      <dsp:nvSpPr>
        <dsp:cNvPr id="0" name=""/>
        <dsp:cNvSpPr/>
      </dsp:nvSpPr>
      <dsp:spPr>
        <a:xfrm>
          <a:off x="2860775" y="371428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860775" y="475734"/>
        <a:ext cx="312076" cy="312916"/>
      </dsp:txXfrm>
    </dsp:sp>
    <dsp:sp modelId="{08012776-5F8A-CD42-B350-4F213480EEE6}">
      <dsp:nvSpPr>
        <dsp:cNvPr id="0" name=""/>
        <dsp:cNvSpPr/>
      </dsp:nvSpPr>
      <dsp:spPr>
        <a:xfrm>
          <a:off x="3516892" y="1311"/>
          <a:ext cx="2102939" cy="126176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Integrate Data</a:t>
          </a:r>
        </a:p>
      </dsp:txBody>
      <dsp:txXfrm>
        <a:off x="3553848" y="38267"/>
        <a:ext cx="2029027" cy="1187851"/>
      </dsp:txXfrm>
    </dsp:sp>
    <dsp:sp modelId="{6239EBE0-D4CE-FF43-BD25-C63735294CC6}">
      <dsp:nvSpPr>
        <dsp:cNvPr id="0" name=""/>
        <dsp:cNvSpPr/>
      </dsp:nvSpPr>
      <dsp:spPr>
        <a:xfrm>
          <a:off x="5804890" y="371428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804890" y="475734"/>
        <a:ext cx="312076" cy="312916"/>
      </dsp:txXfrm>
    </dsp:sp>
    <dsp:sp modelId="{8E91D48A-AF0F-6B49-A3A4-A04982AD432C}">
      <dsp:nvSpPr>
        <dsp:cNvPr id="0" name=""/>
        <dsp:cNvSpPr/>
      </dsp:nvSpPr>
      <dsp:spPr>
        <a:xfrm>
          <a:off x="6461007" y="1311"/>
          <a:ext cx="2102939" cy="1261763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 Data</a:t>
          </a:r>
        </a:p>
      </dsp:txBody>
      <dsp:txXfrm>
        <a:off x="6497963" y="38267"/>
        <a:ext cx="2029027" cy="1187851"/>
      </dsp:txXfrm>
    </dsp:sp>
    <dsp:sp modelId="{74098E3D-DA85-B84E-86B0-7B90E8C1847E}">
      <dsp:nvSpPr>
        <dsp:cNvPr id="0" name=""/>
        <dsp:cNvSpPr/>
      </dsp:nvSpPr>
      <dsp:spPr>
        <a:xfrm>
          <a:off x="8749004" y="371428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749004" y="475734"/>
        <a:ext cx="312076" cy="312916"/>
      </dsp:txXfrm>
    </dsp:sp>
    <dsp:sp modelId="{D29C2B53-E1C9-9746-8675-5932C807E1A9}">
      <dsp:nvSpPr>
        <dsp:cNvPr id="0" name=""/>
        <dsp:cNvSpPr/>
      </dsp:nvSpPr>
      <dsp:spPr>
        <a:xfrm>
          <a:off x="9405121" y="1311"/>
          <a:ext cx="2102939" cy="1261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Explore Data</a:t>
          </a:r>
        </a:p>
      </dsp:txBody>
      <dsp:txXfrm>
        <a:off x="9442077" y="38267"/>
        <a:ext cx="2029027" cy="1187851"/>
      </dsp:txXfrm>
    </dsp:sp>
    <dsp:sp modelId="{514134DF-8D4D-4343-A2AF-E5BDF0F6B357}">
      <dsp:nvSpPr>
        <dsp:cNvPr id="0" name=""/>
        <dsp:cNvSpPr/>
      </dsp:nvSpPr>
      <dsp:spPr>
        <a:xfrm rot="5400000">
          <a:off x="10233679" y="1410280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10300133" y="1448133"/>
        <a:ext cx="312916" cy="312076"/>
      </dsp:txXfrm>
    </dsp:sp>
    <dsp:sp modelId="{FDD9AA42-34A8-4A4A-B773-8DFEE194A196}">
      <dsp:nvSpPr>
        <dsp:cNvPr id="0" name=""/>
        <dsp:cNvSpPr/>
      </dsp:nvSpPr>
      <dsp:spPr>
        <a:xfrm>
          <a:off x="9405121" y="2104250"/>
          <a:ext cx="2102939" cy="126176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Prep for Modeling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label generation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feature generation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train-test sets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matrix generation</a:t>
          </a:r>
        </a:p>
      </dsp:txBody>
      <dsp:txXfrm>
        <a:off x="9442077" y="2141206"/>
        <a:ext cx="2029027" cy="1187851"/>
      </dsp:txXfrm>
    </dsp:sp>
    <dsp:sp modelId="{F6079404-8DFE-6B4F-B984-74995EF78CEF}">
      <dsp:nvSpPr>
        <dsp:cNvPr id="0" name=""/>
        <dsp:cNvSpPr/>
      </dsp:nvSpPr>
      <dsp:spPr>
        <a:xfrm rot="10800000">
          <a:off x="8774240" y="2474367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8907987" y="2578673"/>
        <a:ext cx="312076" cy="312916"/>
      </dsp:txXfrm>
    </dsp:sp>
    <dsp:sp modelId="{A376AB59-0D87-B34C-A258-80F2DE22F1B2}">
      <dsp:nvSpPr>
        <dsp:cNvPr id="0" name=""/>
        <dsp:cNvSpPr/>
      </dsp:nvSpPr>
      <dsp:spPr>
        <a:xfrm>
          <a:off x="6461007" y="2104250"/>
          <a:ext cx="2102939" cy="1261763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train, test, generate metrics</a:t>
          </a:r>
        </a:p>
      </dsp:txBody>
      <dsp:txXfrm>
        <a:off x="6497963" y="2141206"/>
        <a:ext cx="2029027" cy="1187851"/>
      </dsp:txXfrm>
    </dsp:sp>
    <dsp:sp modelId="{46EC6974-58E8-9B4B-B340-4C77ADD4C9B9}">
      <dsp:nvSpPr>
        <dsp:cNvPr id="0" name=""/>
        <dsp:cNvSpPr/>
      </dsp:nvSpPr>
      <dsp:spPr>
        <a:xfrm rot="10800000">
          <a:off x="5830125" y="2474367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5963872" y="2578673"/>
        <a:ext cx="312076" cy="312916"/>
      </dsp:txXfrm>
    </dsp:sp>
    <dsp:sp modelId="{A8E6A842-E110-0E42-AEEE-3AAA62F9B98B}">
      <dsp:nvSpPr>
        <dsp:cNvPr id="0" name=""/>
        <dsp:cNvSpPr/>
      </dsp:nvSpPr>
      <dsp:spPr>
        <a:xfrm>
          <a:off x="3516892" y="2104250"/>
          <a:ext cx="2102939" cy="126176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Selection</a:t>
          </a:r>
        </a:p>
      </dsp:txBody>
      <dsp:txXfrm>
        <a:off x="3553848" y="2141206"/>
        <a:ext cx="2029027" cy="1187851"/>
      </dsp:txXfrm>
    </dsp:sp>
    <dsp:sp modelId="{DE7618B1-A375-7B4F-8D72-5D2FD5716DCA}">
      <dsp:nvSpPr>
        <dsp:cNvPr id="0" name=""/>
        <dsp:cNvSpPr/>
      </dsp:nvSpPr>
      <dsp:spPr>
        <a:xfrm rot="10800000">
          <a:off x="2886010" y="2474367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019757" y="2578673"/>
        <a:ext cx="312076" cy="312916"/>
      </dsp:txXfrm>
    </dsp:sp>
    <dsp:sp modelId="{1C6D6C8F-61BC-804B-A02A-F1E41BFFAE7D}">
      <dsp:nvSpPr>
        <dsp:cNvPr id="0" name=""/>
        <dsp:cNvSpPr/>
      </dsp:nvSpPr>
      <dsp:spPr>
        <a:xfrm>
          <a:off x="572778" y="2104250"/>
          <a:ext cx="2102939" cy="12617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(Field) Evaluation</a:t>
          </a:r>
        </a:p>
      </dsp:txBody>
      <dsp:txXfrm>
        <a:off x="609734" y="2141206"/>
        <a:ext cx="2029027" cy="1187851"/>
      </dsp:txXfrm>
    </dsp:sp>
    <dsp:sp modelId="{19C64962-A697-8340-B219-236B05177FAF}">
      <dsp:nvSpPr>
        <dsp:cNvPr id="0" name=""/>
        <dsp:cNvSpPr/>
      </dsp:nvSpPr>
      <dsp:spPr>
        <a:xfrm rot="5400000">
          <a:off x="1401336" y="3513219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1467790" y="3551072"/>
        <a:ext cx="312916" cy="312076"/>
      </dsp:txXfrm>
    </dsp:sp>
    <dsp:sp modelId="{FDE7F5A7-A857-6443-96EC-3785EE65F296}">
      <dsp:nvSpPr>
        <dsp:cNvPr id="0" name=""/>
        <dsp:cNvSpPr/>
      </dsp:nvSpPr>
      <dsp:spPr>
        <a:xfrm>
          <a:off x="572778" y="4207189"/>
          <a:ext cx="2102939" cy="1261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Deployment</a:t>
          </a:r>
        </a:p>
      </dsp:txBody>
      <dsp:txXfrm>
        <a:off x="609734" y="4244145"/>
        <a:ext cx="2029027" cy="1187851"/>
      </dsp:txXfrm>
    </dsp:sp>
    <dsp:sp modelId="{79104E31-0F31-D148-A9AF-883F3C634927}">
      <dsp:nvSpPr>
        <dsp:cNvPr id="0" name=""/>
        <dsp:cNvSpPr/>
      </dsp:nvSpPr>
      <dsp:spPr>
        <a:xfrm>
          <a:off x="2860775" y="4577306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860775" y="4681612"/>
        <a:ext cx="312076" cy="312916"/>
      </dsp:txXfrm>
    </dsp:sp>
    <dsp:sp modelId="{9F9A02F9-F6D6-4E40-AE9D-C9F36A8A4DFA}">
      <dsp:nvSpPr>
        <dsp:cNvPr id="0" name=""/>
        <dsp:cNvSpPr/>
      </dsp:nvSpPr>
      <dsp:spPr>
        <a:xfrm>
          <a:off x="3516892" y="4207189"/>
          <a:ext cx="2102939" cy="1261763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Maintenance/Update</a:t>
          </a:r>
        </a:p>
      </dsp:txBody>
      <dsp:txXfrm>
        <a:off x="3553848" y="4244145"/>
        <a:ext cx="2029027" cy="1187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4dcc1e60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4dcc1e60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a827b83f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a827b83f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a827b83f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a827b83f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a827b83f3_7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a827b83f3_7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4e0ee0e3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34e0ee0e3b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7307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27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053D-B8F2-1140-B298-17E31F2D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5E245-6B86-9942-883C-9BD518B2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136BF-EB6D-6941-8256-EEC57AB2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A5500-1EC7-BC4A-A52E-16CA896C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4F34D-E8A2-9547-956E-825343F2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4B9EE-62CF-0E40-9F92-C938C9AE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959C1-9D7C-5B40-A9C8-25D17BF1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58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E4F3-84F3-3E43-92E2-4627063B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1F08-8CC0-A247-AA67-18EE368B2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CA6C9-21E4-D34F-9CA4-E37F5322A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0D60D-3A94-0548-B4EA-93D133BF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C02D5-B0B7-ED41-96A9-0D226FB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987C2-50ED-6E43-B73B-9CCD0608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39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3092-BED0-6949-8F82-C7C2C554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B18E8-0155-5944-82BA-20A29A45A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DCDC9-5DCD-4D46-BA5D-CEB71D43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277B-759F-6A4A-8C3B-9007D64A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BBAB2-CBEE-464A-B4AA-A27D1095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3BB92-B746-2E47-A18B-7676D0A3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30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4D1F-630D-9847-AA0A-1B400867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049E-0ECE-FD44-84D9-A0B23DD0C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FCB44-DA7A-E44C-B91A-00A49F4F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CBD6-7AD5-CE47-955D-5944618D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1107-8B0D-7A42-AF19-57DC52AB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26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003A2-2323-3444-94BD-F4A1FB460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92BF3-6197-1541-93E5-DD4283A9F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2B0F1-3F63-E64C-9AFA-796F39F3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8260-523F-6B46-B5DF-168BFC30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884-284B-5041-B49D-377865FC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1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03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AFE0-E5BE-7646-87FF-AE2D826C6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A5BC2-44DE-194A-98A4-2B512B7D5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5134-43B7-B142-957A-17825724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AE57E-7903-D140-A3BA-816F2456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0F8CE-5F86-D149-9023-23560038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2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7606-7675-F949-9617-DC22A90F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E357-0F39-F749-931F-7218F9E4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7D2A-D459-A149-9848-F04FE0FB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DB7AD-10B3-5A4A-8CA6-EFE036A3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258A0-361E-8B42-9D39-3E1D1BAB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3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345A-183C-D640-A7B1-DB2A1F14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1426-CD8F-2540-AB38-13A556AA0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AE03-A0BC-E54B-B48C-923DE050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980F-E099-AC44-91EA-1600DDE6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2E6B3-70B5-7D41-AF40-E3E6ACC1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8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182E-D829-004A-8DDB-A207851F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59D7-99B5-FD45-B153-609B8084F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E79BA-3AB1-D74D-A963-2495D0854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B19A-E734-7D4E-A522-A21A80F3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3E82-D098-2946-9E65-7DE365BB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DCEA2-65E0-5148-B46F-7D82E217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1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DEC9-BDC3-1B41-BE53-6B872252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9BAFA-3E26-D545-BE8F-DB2B0A98E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CF83C-3933-1041-97EA-AD73497B8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1C2E4-519A-9849-8C30-EAF28CD56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0899B-9668-FE41-8B0E-F2570752D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CFDC9-950D-2047-BE94-65721E7D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6A8DB-7CA1-0D4D-BC08-EA45924E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90BB9-4CD5-0547-86CB-E0E74C28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6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6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45931-5D2D-8A43-854E-8F38155A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AB368-F8CC-2B4F-9E54-B9888557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3C35F-2B0D-8047-9AF1-D109DA22F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42B79-8861-BC41-8C11-7D76094F6B8E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28A0-CA12-AC4D-B7F2-56A6AF29C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92DB-D29E-0340-9304-2F173DC2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6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ssg/triage/tree/master/src/triage/component/results_schema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sg/direccion_trabajo_inspections/blob/master/experiments/test.yaml" TargetMode="External"/><Relationship Id="rId2" Type="http://schemas.openxmlformats.org/officeDocument/2006/relationships/hyperlink" Target="https://github.com/dssg/san_jose_housing/blob/master/example_experiment_config.ya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dssg/direccion_trabajo_inspections/blob/master/experiments/test.yaml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Machine Learning 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 and Kit </a:t>
            </a:r>
            <a:r>
              <a:rPr lang="en-US" dirty="0" err="1"/>
              <a:t>Rodolfa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1008A05-00C0-7C4B-9E7A-F5D9E79C776A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A503C09B-93C0-FB43-BCF8-DB719EF203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dirty="0">
                <a:solidFill>
                  <a:srgbClr val="FF0000"/>
                </a:solidFill>
              </a:rPr>
              <a:t>Every Monday</a:t>
            </a:r>
            <a:r>
              <a:rPr lang="en" sz="2600" dirty="0"/>
              <a:t>, for </a:t>
            </a:r>
            <a:r>
              <a:rPr lang="en" sz="2600" dirty="0">
                <a:solidFill>
                  <a:srgbClr val="0000FF"/>
                </a:solidFill>
              </a:rPr>
              <a:t>current Netflix subscribers</a:t>
            </a:r>
            <a:r>
              <a:rPr lang="en" sz="2600" dirty="0"/>
              <a:t>, can we identify the </a:t>
            </a:r>
            <a:r>
              <a:rPr lang="en" sz="2600" dirty="0">
                <a:solidFill>
                  <a:srgbClr val="FF00FF"/>
                </a:solidFill>
              </a:rPr>
              <a:t>10 pieces of content</a:t>
            </a:r>
            <a:r>
              <a:rPr lang="en" sz="2600" dirty="0"/>
              <a:t> </a:t>
            </a:r>
            <a:r>
              <a:rPr lang="en" sz="2600" dirty="0">
                <a:solidFill>
                  <a:srgbClr val="38761D"/>
                </a:solidFill>
              </a:rPr>
              <a:t>with highest expected revenue </a:t>
            </a:r>
            <a:r>
              <a:rPr lang="en" sz="2600" dirty="0">
                <a:solidFill>
                  <a:srgbClr val="B45F06"/>
                </a:solidFill>
              </a:rPr>
              <a:t>to prioritize for suggested viewing in the following week</a:t>
            </a:r>
            <a:r>
              <a:rPr lang="en" sz="2600" dirty="0"/>
              <a:t>?</a:t>
            </a:r>
            <a:endParaRPr sz="2600" dirty="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37D6DBA9-5D69-154C-A120-4ADBF03F7CF7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6A2D549C-59C2-0340-9130-F3B04EEF3F59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A7B784C6-E226-7546-90BA-7A3243A70F6B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0D4F98CB-D85C-3F48-A552-B472AA7D6F71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936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FE356-1ECD-E2A9-D4E2-8BCE7296D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5" name="Google Shape;145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</a:t>
            </a:r>
            <a:endParaRPr/>
          </a:p>
        </p:txBody>
      </p:sp>
      <p:sp>
        <p:nvSpPr>
          <p:cNvPr id="146" name="Google Shape;146;p30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147" name="Google Shape;147;p30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3467">
                <a:solidFill>
                  <a:srgbClr val="FF0000"/>
                </a:solidFill>
              </a:rPr>
              <a:t>On the 1</a:t>
            </a:r>
            <a:r>
              <a:rPr lang="en" sz="3467" baseline="30000">
                <a:solidFill>
                  <a:srgbClr val="FF0000"/>
                </a:solidFill>
              </a:rPr>
              <a:t>st</a:t>
            </a:r>
            <a:r>
              <a:rPr lang="en" sz="3467">
                <a:solidFill>
                  <a:srgbClr val="FF0000"/>
                </a:solidFill>
              </a:rPr>
              <a:t> of every month</a:t>
            </a:r>
            <a:r>
              <a:rPr lang="en" sz="3467">
                <a:solidFill>
                  <a:srgbClr val="595959"/>
                </a:solidFill>
              </a:rPr>
              <a:t>, for </a:t>
            </a:r>
            <a:r>
              <a:rPr lang="en" sz="3467">
                <a:solidFill>
                  <a:srgbClr val="0000FF"/>
                </a:solidFill>
              </a:rPr>
              <a:t>all individuals who have interacted with MyRC sources in the last 3 years</a:t>
            </a:r>
            <a:r>
              <a:rPr lang="en" sz="3467">
                <a:solidFill>
                  <a:srgbClr val="595959"/>
                </a:solidFill>
              </a:rPr>
              <a:t>, can we identify the </a:t>
            </a:r>
            <a:r>
              <a:rPr lang="en" sz="3467">
                <a:solidFill>
                  <a:srgbClr val="FF00FF"/>
                </a:solidFill>
              </a:rPr>
              <a:t>100 (JoCo) and 30 (DoCo) individuals </a:t>
            </a:r>
            <a:r>
              <a:rPr lang="en" sz="3467">
                <a:solidFill>
                  <a:srgbClr val="595959"/>
                </a:solidFill>
              </a:rPr>
              <a:t>who are </a:t>
            </a:r>
            <a:r>
              <a:rPr lang="en" sz="3467">
                <a:solidFill>
                  <a:srgbClr val="38761D"/>
                </a:solidFill>
              </a:rPr>
              <a:t>at highest risk to die by suicide or overdose in the next 6 months </a:t>
            </a:r>
            <a:r>
              <a:rPr lang="en" sz="3467">
                <a:solidFill>
                  <a:srgbClr val="B45F06"/>
                </a:solidFill>
              </a:rPr>
              <a:t>to recommend for proactive behavioral health outreach</a:t>
            </a:r>
            <a:r>
              <a:rPr lang="en" sz="3467">
                <a:solidFill>
                  <a:srgbClr val="595959"/>
                </a:solidFill>
              </a:rPr>
              <a:t>?</a:t>
            </a:r>
            <a:endParaRPr sz="3467">
              <a:solidFill>
                <a:srgbClr val="595959"/>
              </a:solidFill>
            </a:endParaRPr>
          </a:p>
        </p:txBody>
      </p:sp>
      <p:sp>
        <p:nvSpPr>
          <p:cNvPr id="148" name="Google Shape;148;p30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149" name="Google Shape;149;p30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150" name="Google Shape;150;p30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151" name="Google Shape;151;p30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E49ADA-B971-3A74-683D-F7E6AB709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3" name="Google Shape;20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</a:t>
            </a:r>
            <a:endParaRPr/>
          </a:p>
        </p:txBody>
      </p:sp>
      <p:sp>
        <p:nvSpPr>
          <p:cNvPr id="204" name="Google Shape;204;p38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05" name="Google Shape;205;p38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3467" dirty="0">
                <a:solidFill>
                  <a:srgbClr val="FF0000"/>
                </a:solidFill>
              </a:rPr>
              <a:t>Every year, when new aerial data arrives</a:t>
            </a:r>
            <a:r>
              <a:rPr lang="en" sz="3467" dirty="0">
                <a:solidFill>
                  <a:srgbClr val="595959"/>
                </a:solidFill>
              </a:rPr>
              <a:t>, for </a:t>
            </a:r>
            <a:r>
              <a:rPr lang="en" sz="3467" dirty="0">
                <a:solidFill>
                  <a:srgbClr val="0000FF"/>
                </a:solidFill>
              </a:rPr>
              <a:t>all </a:t>
            </a:r>
            <a:r>
              <a:rPr lang="en" sz="3467" dirty="0" err="1">
                <a:solidFill>
                  <a:srgbClr val="0000FF"/>
                </a:solidFill>
              </a:rPr>
              <a:t>blocklots</a:t>
            </a:r>
            <a:r>
              <a:rPr lang="en" sz="3467" dirty="0">
                <a:solidFill>
                  <a:srgbClr val="0000FF"/>
                </a:solidFill>
              </a:rPr>
              <a:t> in Baltimore City</a:t>
            </a:r>
            <a:r>
              <a:rPr lang="en" sz="3467" dirty="0">
                <a:solidFill>
                  <a:srgbClr val="595959"/>
                </a:solidFill>
              </a:rPr>
              <a:t>, can we identify </a:t>
            </a:r>
            <a:r>
              <a:rPr lang="en" sz="3467" dirty="0">
                <a:solidFill>
                  <a:srgbClr val="FF00FF"/>
                </a:solidFill>
              </a:rPr>
              <a:t>1,000 </a:t>
            </a:r>
            <a:r>
              <a:rPr lang="en" sz="3467" dirty="0" err="1">
                <a:solidFill>
                  <a:srgbClr val="FF00FF"/>
                </a:solidFill>
              </a:rPr>
              <a:t>blocklots</a:t>
            </a:r>
            <a:r>
              <a:rPr lang="en" sz="3467" dirty="0">
                <a:solidFill>
                  <a:srgbClr val="FF00FF"/>
                </a:solidFill>
              </a:rPr>
              <a:t> </a:t>
            </a:r>
            <a:r>
              <a:rPr lang="en" sz="3467" dirty="0">
                <a:solidFill>
                  <a:srgbClr val="595959"/>
                </a:solidFill>
              </a:rPr>
              <a:t>with a </a:t>
            </a:r>
            <a:r>
              <a:rPr lang="en" sz="3467" dirty="0">
                <a:solidFill>
                  <a:srgbClr val="38761D"/>
                </a:solidFill>
              </a:rPr>
              <a:t>“high” level of roof damage </a:t>
            </a:r>
            <a:r>
              <a:rPr lang="en" sz="3467" dirty="0">
                <a:solidFill>
                  <a:srgbClr val="B45F06"/>
                </a:solidFill>
              </a:rPr>
              <a:t>to prioritize for demo or stabilization inspection in the next year</a:t>
            </a:r>
            <a:r>
              <a:rPr lang="en" sz="3467" dirty="0">
                <a:solidFill>
                  <a:srgbClr val="595959"/>
                </a:solidFill>
              </a:rPr>
              <a:t>?</a:t>
            </a:r>
            <a:endParaRPr sz="3467" dirty="0">
              <a:solidFill>
                <a:srgbClr val="595959"/>
              </a:solidFill>
            </a:endParaRPr>
          </a:p>
        </p:txBody>
      </p:sp>
      <p:sp>
        <p:nvSpPr>
          <p:cNvPr id="206" name="Google Shape;206;p38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07" name="Google Shape;207;p38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08" name="Google Shape;208;p38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09" name="Google Shape;209;p38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D41A7C-7A01-06C2-224D-BE64B19B9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3" name="Google Shape;233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</a:t>
            </a:r>
            <a:endParaRPr/>
          </a:p>
        </p:txBody>
      </p:sp>
      <p:sp>
        <p:nvSpPr>
          <p:cNvPr id="234" name="Google Shape;234;p42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35" name="Google Shape;235;p42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467" dirty="0">
                <a:solidFill>
                  <a:srgbClr val="FF0000"/>
                </a:solidFill>
              </a:rPr>
              <a:t>Every day</a:t>
            </a:r>
            <a:r>
              <a:rPr lang="en" sz="3467" dirty="0">
                <a:solidFill>
                  <a:schemeClr val="dk1"/>
                </a:solidFill>
              </a:rPr>
              <a:t>, for</a:t>
            </a:r>
            <a:r>
              <a:rPr lang="en" sz="3467" dirty="0">
                <a:solidFill>
                  <a:srgbClr val="0000FF"/>
                </a:solidFill>
              </a:rPr>
              <a:t> all first time defendants with </a:t>
            </a:r>
            <a:r>
              <a:rPr lang="en" sz="3467" dirty="0">
                <a:solidFill>
                  <a:srgbClr val="0000FF"/>
                </a:solidFill>
                <a:highlight>
                  <a:srgbClr val="FFFFFF"/>
                </a:highlight>
              </a:rPr>
              <a:t>low-level, nonviolent ordinance violation cases</a:t>
            </a:r>
            <a:r>
              <a:rPr lang="en" sz="3467" dirty="0">
                <a:solidFill>
                  <a:schemeClr val="dk1"/>
                </a:solidFill>
              </a:rPr>
              <a:t>, can we identify the </a:t>
            </a:r>
            <a:r>
              <a:rPr lang="en" sz="3467" dirty="0">
                <a:solidFill>
                  <a:srgbClr val="FF00FF"/>
                </a:solidFill>
              </a:rPr>
              <a:t>top 5% of people at highest risk </a:t>
            </a:r>
            <a:r>
              <a:rPr lang="en" sz="3467" dirty="0">
                <a:solidFill>
                  <a:schemeClr val="dk1"/>
                </a:solidFill>
              </a:rPr>
              <a:t>of</a:t>
            </a:r>
            <a:r>
              <a:rPr lang="en" sz="3467" dirty="0">
                <a:solidFill>
                  <a:srgbClr val="38761D"/>
                </a:solidFill>
              </a:rPr>
              <a:t> not completing their probation terms</a:t>
            </a:r>
            <a:r>
              <a:rPr lang="en" sz="3467" dirty="0">
                <a:solidFill>
                  <a:srgbClr val="FF00FF"/>
                </a:solidFill>
              </a:rPr>
              <a:t> </a:t>
            </a:r>
            <a:r>
              <a:rPr lang="en" sz="3467" dirty="0">
                <a:solidFill>
                  <a:srgbClr val="B45F06"/>
                </a:solidFill>
              </a:rPr>
              <a:t>to restructure their terms in order to support better outcomes and prevent new cases.</a:t>
            </a:r>
            <a:endParaRPr sz="3467" dirty="0">
              <a:solidFill>
                <a:srgbClr val="B45F06"/>
              </a:solidFill>
            </a:endParaRPr>
          </a:p>
          <a:p>
            <a:pPr>
              <a:lnSpc>
                <a:spcPct val="115000"/>
              </a:lnSpc>
              <a:spcAft>
                <a:spcPts val="2133"/>
              </a:spcAft>
            </a:pPr>
            <a:endParaRPr sz="3467" dirty="0">
              <a:solidFill>
                <a:srgbClr val="595959"/>
              </a:solidFill>
            </a:endParaRPr>
          </a:p>
        </p:txBody>
      </p:sp>
      <p:sp>
        <p:nvSpPr>
          <p:cNvPr id="236" name="Google Shape;236;p42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37" name="Google Shape;237;p42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38" name="Google Shape;238;p42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39" name="Google Shape;239;p42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1BBD25-1C37-5157-CF0F-11E6D2EA89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3" name="Google Shape;263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</a:t>
            </a:r>
            <a:endParaRPr/>
          </a:p>
        </p:txBody>
      </p:sp>
      <p:sp>
        <p:nvSpPr>
          <p:cNvPr id="265" name="Google Shape;265;p46"/>
          <p:cNvSpPr txBox="1"/>
          <p:nvPr/>
        </p:nvSpPr>
        <p:spPr>
          <a:xfrm>
            <a:off x="3629033" y="1463200"/>
            <a:ext cx="8147200" cy="458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3067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Every time ACDHS gets eviction filing data (weekly),</a:t>
            </a:r>
            <a:r>
              <a:rPr lang="en" sz="3067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for all individuals who have interacted with ACDHS in the 12 months who are not currently homeless and have had an eviction filing in the last 4 months</a:t>
            </a:r>
            <a:r>
              <a:rPr lang="en" sz="3067" dirty="0">
                <a:latin typeface="Calibri"/>
                <a:ea typeface="Calibri"/>
                <a:cs typeface="Calibri"/>
                <a:sym typeface="Calibri"/>
              </a:rPr>
              <a:t>, can we identify the </a:t>
            </a:r>
            <a:r>
              <a:rPr lang="en" sz="3067" dirty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50 individuals at highest risk</a:t>
            </a:r>
            <a:r>
              <a:rPr lang="en" sz="3067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67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of entering into homelessness in the next 12 months </a:t>
            </a:r>
            <a:r>
              <a:rPr lang="en" sz="3067" dirty="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to prioritize for distribution of rental assistance?</a:t>
            </a:r>
            <a:endParaRPr sz="3467" dirty="0"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6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67" name="Google Shape;267;p46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68" name="Google Shape;268;p46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69" name="Google Shape;269;p46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70" name="Google Shape;270;p46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4B70A5-25A8-AD7E-2AC5-FBE8362F24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4" name="Google Shape;304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 - Top level</a:t>
            </a:r>
            <a:endParaRPr/>
          </a:p>
        </p:txBody>
      </p:sp>
      <p:sp>
        <p:nvSpPr>
          <p:cNvPr id="305" name="Google Shape;305;p51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grpSp>
        <p:nvGrpSpPr>
          <p:cNvPr id="307" name="Google Shape;307;p51"/>
          <p:cNvGrpSpPr/>
          <p:nvPr/>
        </p:nvGrpSpPr>
        <p:grpSpPr>
          <a:xfrm>
            <a:off x="248120" y="1463207"/>
            <a:ext cx="3013533" cy="4056967"/>
            <a:chOff x="186090" y="1097405"/>
            <a:chExt cx="2260150" cy="3042725"/>
          </a:xfrm>
        </p:grpSpPr>
        <p:sp>
          <p:nvSpPr>
            <p:cNvPr id="308" name="Google Shape;308;p51"/>
            <p:cNvSpPr txBox="1"/>
            <p:nvPr/>
          </p:nvSpPr>
          <p:spPr>
            <a:xfrm>
              <a:off x="186090" y="1097405"/>
              <a:ext cx="22563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SzPts val="1400"/>
              </a:pPr>
              <a:r>
                <a:rPr lang="en" sz="1867">
                  <a:solidFill>
                    <a:srgbClr val="FF0000"/>
                  </a:solidFill>
                </a:rPr>
                <a:t>When and How often is the recommendation / decision being made?</a:t>
              </a:r>
              <a:endParaRPr sz="1867">
                <a:solidFill>
                  <a:srgbClr val="FF0000"/>
                </a:solidFill>
              </a:endParaRPr>
            </a:p>
          </p:txBody>
        </p:sp>
        <p:sp>
          <p:nvSpPr>
            <p:cNvPr id="309" name="Google Shape;309;p51"/>
            <p:cNvSpPr txBox="1"/>
            <p:nvPr/>
          </p:nvSpPr>
          <p:spPr>
            <a:xfrm>
              <a:off x="189940" y="1974555"/>
              <a:ext cx="22563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SzPts val="1400"/>
              </a:pPr>
              <a:r>
                <a:rPr lang="en" sz="1867">
                  <a:solidFill>
                    <a:srgbClr val="0000FF"/>
                  </a:solidFill>
                </a:rPr>
                <a:t>Who/what is included in the cohort?</a:t>
              </a:r>
              <a:endParaRPr sz="1867">
                <a:solidFill>
                  <a:srgbClr val="0000FF"/>
                </a:solidFill>
              </a:endParaRPr>
            </a:p>
          </p:txBody>
        </p:sp>
        <p:sp>
          <p:nvSpPr>
            <p:cNvPr id="310" name="Google Shape;310;p51"/>
            <p:cNvSpPr txBox="1"/>
            <p:nvPr/>
          </p:nvSpPr>
          <p:spPr>
            <a:xfrm>
              <a:off x="189940" y="2623105"/>
              <a:ext cx="22563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SzPts val="1400"/>
              </a:pPr>
              <a:r>
                <a:rPr lang="en" sz="1867">
                  <a:solidFill>
                    <a:srgbClr val="FF00FF"/>
                  </a:solidFill>
                </a:rPr>
                <a:t>What is the output?</a:t>
              </a:r>
              <a:endParaRPr sz="1867">
                <a:solidFill>
                  <a:srgbClr val="FF00FF"/>
                </a:solidFill>
              </a:endParaRPr>
            </a:p>
          </p:txBody>
        </p:sp>
        <p:sp>
          <p:nvSpPr>
            <p:cNvPr id="311" name="Google Shape;311;p51"/>
            <p:cNvSpPr txBox="1"/>
            <p:nvPr/>
          </p:nvSpPr>
          <p:spPr>
            <a:xfrm>
              <a:off x="189940" y="3033430"/>
              <a:ext cx="2256300" cy="11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SzPts val="1400"/>
              </a:pPr>
              <a:r>
                <a:rPr lang="en" sz="1867">
                  <a:solidFill>
                    <a:srgbClr val="274E13"/>
                  </a:solidFill>
                </a:rPr>
                <a:t>What outcome are you predicting/estimating?</a:t>
              </a:r>
              <a:endParaRPr sz="1867">
                <a:solidFill>
                  <a:srgbClr val="274E13"/>
                </a:solidFill>
              </a:endParaRPr>
            </a:p>
            <a:p>
              <a:pPr>
                <a:buSzPts val="1400"/>
              </a:pPr>
              <a:endParaRPr sz="1867">
                <a:solidFill>
                  <a:srgbClr val="274E13"/>
                </a:solidFill>
              </a:endParaRPr>
            </a:p>
            <a:p>
              <a:pPr>
                <a:buSzPts val="1400"/>
              </a:pPr>
              <a:r>
                <a:rPr lang="en" sz="1867">
                  <a:solidFill>
                    <a:srgbClr val="B45F06"/>
                  </a:solidFill>
                </a:rPr>
                <a:t>For what purpose?</a:t>
              </a:r>
              <a:endParaRPr sz="1867">
                <a:solidFill>
                  <a:srgbClr val="274E13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F6412C4-6B24-B1FD-241B-D181D0069C5F}"/>
              </a:ext>
            </a:extLst>
          </p:cNvPr>
          <p:cNvSpPr txBox="1"/>
          <p:nvPr/>
        </p:nvSpPr>
        <p:spPr>
          <a:xfrm>
            <a:off x="3706585" y="1499423"/>
            <a:ext cx="8126187" cy="4360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67" dirty="0">
                <a:solidFill>
                  <a:srgbClr val="FF0000"/>
                </a:solidFill>
                <a:latin typeface="Arial" panose="020B0604020202020204" pitchFamily="34" charset="0"/>
              </a:rPr>
              <a:t>For every time the doctor finishes taking notes during a patient visit</a:t>
            </a:r>
            <a:r>
              <a:rPr lang="en-US" sz="2667" dirty="0">
                <a:latin typeface="Arial" panose="020B0604020202020204" pitchFamily="34" charset="0"/>
              </a:rPr>
              <a:t>, for </a:t>
            </a:r>
            <a:r>
              <a:rPr lang="en-US" sz="2667" dirty="0">
                <a:solidFill>
                  <a:srgbClr val="0000FF"/>
                </a:solidFill>
                <a:latin typeface="Arial" panose="020B0604020202020204" pitchFamily="34" charset="0"/>
              </a:rPr>
              <a:t>all adult patients who come through the ED, </a:t>
            </a:r>
            <a:r>
              <a:rPr lang="en-US" sz="2667" dirty="0">
                <a:latin typeface="Arial" panose="020B0604020202020204" pitchFamily="34" charset="0"/>
              </a:rPr>
              <a:t>can we identify</a:t>
            </a:r>
            <a:r>
              <a:rPr lang="en-US" sz="2667" dirty="0">
                <a:solidFill>
                  <a:srgbClr val="FF00FF"/>
                </a:solidFill>
                <a:latin typeface="Arial" panose="020B0604020202020204" pitchFamily="34" charset="0"/>
              </a:rPr>
              <a:t> up to 10 possible ICD-10 categories* </a:t>
            </a:r>
            <a:r>
              <a:rPr lang="en-US" sz="2667" dirty="0">
                <a:latin typeface="Arial" panose="020B0604020202020204" pitchFamily="34" charset="0"/>
              </a:rPr>
              <a:t>that </a:t>
            </a:r>
            <a:r>
              <a:rPr lang="en-US" sz="2667" dirty="0">
                <a:solidFill>
                  <a:srgbClr val="38761D"/>
                </a:solidFill>
                <a:latin typeface="Arial" panose="020B0604020202020204" pitchFamily="34" charset="0"/>
              </a:rPr>
              <a:t>correspond to the patient’s condition </a:t>
            </a:r>
            <a:r>
              <a:rPr lang="en-US" sz="2667" dirty="0">
                <a:solidFill>
                  <a:srgbClr val="B45F06"/>
                </a:solidFill>
                <a:latin typeface="Arial" panose="020B0604020202020204" pitchFamily="34" charset="0"/>
              </a:rPr>
              <a:t>to provide appropriate and timely interventions</a:t>
            </a:r>
            <a:endParaRPr lang="en-US" sz="2667" dirty="0"/>
          </a:p>
          <a:p>
            <a:br>
              <a:rPr lang="en-US" sz="2667" dirty="0"/>
            </a:br>
            <a:r>
              <a:rPr lang="en-US" sz="2667" dirty="0">
                <a:latin typeface="Arial" panose="020B0604020202020204" pitchFamily="34" charset="0"/>
              </a:rPr>
              <a:t>*Categories are the first three characters of the ICD-10 code.</a:t>
            </a:r>
            <a:endParaRPr lang="en-US" sz="2667" dirty="0"/>
          </a:p>
          <a:p>
            <a:br>
              <a:rPr lang="en-US" sz="1867" dirty="0"/>
            </a:b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708487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2360141"/>
            <a:ext cx="11666400" cy="4182862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800" dirty="0"/>
              <a:t>What is the appropriate comparison </a:t>
            </a:r>
          </a:p>
          <a:p>
            <a:pPr marL="114300" indent="0" algn="ctr">
              <a:buNone/>
            </a:pPr>
            <a:r>
              <a:rPr lang="en-US" sz="4800" dirty="0"/>
              <a:t>for your ML model?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</p:spTree>
    <p:extLst>
      <p:ext uri="{BB962C8B-B14F-4D97-AF65-F5344CB8AC3E}">
        <p14:creationId xmlns:p14="http://schemas.microsoft.com/office/powerpoint/2010/main" val="1335110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800" y="1403308"/>
            <a:ext cx="11666400" cy="4954500"/>
          </a:xfrm>
        </p:spPr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Good baselines should provide an ordering to sort the entities</a:t>
            </a:r>
          </a:p>
          <a:p>
            <a:pPr lvl="1"/>
            <a:r>
              <a:rPr lang="en-US" dirty="0"/>
              <a:t>Heuristic rules (or shallow decision trees) might reflect current practice, but can yield a small number of unique scores with lots of 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B27DC9-378A-B50B-7138-EED9A5CC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06" y="20548"/>
            <a:ext cx="11360700" cy="763500"/>
          </a:xfrm>
        </p:spPr>
        <p:txBody>
          <a:bodyPr/>
          <a:lstStyle/>
          <a:p>
            <a:r>
              <a:rPr lang="en-US" dirty="0"/>
              <a:t>For the Netflix example, what would be a reasonable baseline method that doesn't require using any ML?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6D19F-3E25-E279-F9A2-3CE77C5E7B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83335" y="2031714"/>
            <a:ext cx="4825330" cy="2794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0" algn="ctr">
              <a:buNone/>
            </a:pPr>
            <a:r>
              <a:rPr lang="en-US" sz="4800" dirty="0" err="1"/>
              <a:t>sli.do</a:t>
            </a:r>
            <a:r>
              <a:rPr lang="en-US" sz="4800" dirty="0"/>
              <a:t>      #94889</a:t>
            </a:r>
          </a:p>
          <a:p>
            <a:pPr algn="ctr"/>
            <a:endParaRPr lang="en-US" sz="4800" dirty="0"/>
          </a:p>
          <a:p>
            <a:pPr marL="114300" indent="0" algn="ctr">
              <a:buNone/>
            </a:pPr>
            <a:r>
              <a:rPr lang="en-US" sz="4800" dirty="0" err="1"/>
              <a:t>sli.do</a:t>
            </a:r>
            <a:r>
              <a:rPr lang="en-US" sz="4800" dirty="0"/>
              <a:t>/94889</a:t>
            </a:r>
          </a:p>
        </p:txBody>
      </p:sp>
    </p:spTree>
    <p:extLst>
      <p:ext uri="{BB962C8B-B14F-4D97-AF65-F5344CB8AC3E}">
        <p14:creationId xmlns:p14="http://schemas.microsoft.com/office/powerpoint/2010/main" val="4141853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better than baselines does our system need to be in order to deploy?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Important to compare performance against the base rate/prior, but this prior rarely represents a “common sense” baseline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Good baselines should provide an ordering to sort the entities</a:t>
            </a:r>
          </a:p>
          <a:p>
            <a:pPr lvl="1"/>
            <a:r>
              <a:rPr lang="en-US" dirty="0"/>
              <a:t>Heuristic rules (or shallow decision trees) might reflect current practice, but can yield a small number of unique scores with lots of 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many real-world problems, a good baseline can be difficult to beat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48088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Due Friday:</a:t>
            </a:r>
            <a:r>
              <a:rPr lang="en-US" dirty="0">
                <a:solidFill>
                  <a:srgbClr val="C00000"/>
                </a:solidFill>
              </a:rPr>
              <a:t> Project Proposal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Remainder of this week:</a:t>
            </a:r>
          </a:p>
          <a:p>
            <a:pPr lvl="1"/>
            <a:r>
              <a:rPr lang="en-US" dirty="0"/>
              <a:t>Wednesday: tech session on using Python + SQL</a:t>
            </a:r>
          </a:p>
          <a:p>
            <a:pPr lvl="1"/>
            <a:r>
              <a:rPr lang="en-US" dirty="0"/>
              <a:t>Time for group meetings/project work on Thursday (no lecture)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Coming up next week:</a:t>
            </a:r>
          </a:p>
          <a:p>
            <a:pPr lvl="1"/>
            <a:r>
              <a:rPr lang="en-US" dirty="0"/>
              <a:t>Weekly review (before class on Tuesday)</a:t>
            </a:r>
          </a:p>
          <a:p>
            <a:pPr lvl="1"/>
            <a:r>
              <a:rPr lang="en-US" dirty="0" err="1"/>
              <a:t>Transductive</a:t>
            </a:r>
            <a:r>
              <a:rPr lang="en-US" dirty="0"/>
              <a:t> Top-k Reading (for Tuesday)</a:t>
            </a:r>
          </a:p>
          <a:p>
            <a:pPr lvl="1"/>
            <a:r>
              <a:rPr lang="en-US" dirty="0"/>
              <a:t>Wednesday tech session: triage for machine learning</a:t>
            </a:r>
          </a:p>
          <a:p>
            <a:pPr lvl="1"/>
            <a:r>
              <a:rPr lang="en-US" dirty="0"/>
              <a:t>Due Friday: Proposal peer reviews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128043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1600078"/>
            <a:ext cx="11666400" cy="49545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Examples</a:t>
            </a:r>
          </a:p>
        </p:txBody>
      </p:sp>
    </p:spTree>
    <p:extLst>
      <p:ext uri="{BB962C8B-B14F-4D97-AF65-F5344CB8AC3E}">
        <p14:creationId xmlns:p14="http://schemas.microsoft.com/office/powerpoint/2010/main" val="4120948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CDC0A-B1D7-6E42-BC90-7B08C439CB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11E17"/>
          </a:solidFill>
          <a:ln>
            <a:solidFill>
              <a:srgbClr val="811E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7E2A35-90F2-AC4A-BA2F-5511464585DD}"/>
              </a:ext>
            </a:extLst>
          </p:cNvPr>
          <p:cNvSpPr txBox="1">
            <a:spLocks/>
          </p:cNvSpPr>
          <p:nvPr/>
        </p:nvSpPr>
        <p:spPr>
          <a:xfrm>
            <a:off x="415611" y="518101"/>
            <a:ext cx="11360700" cy="27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Machine Learning</a:t>
            </a:r>
          </a:p>
          <a:p>
            <a:r>
              <a:rPr lang="en-US" sz="5400" dirty="0">
                <a:solidFill>
                  <a:schemeClr val="bg1"/>
                </a:solidFill>
              </a:rPr>
              <a:t>Pipelines</a:t>
            </a:r>
          </a:p>
        </p:txBody>
      </p:sp>
    </p:spTree>
    <p:extLst>
      <p:ext uri="{BB962C8B-B14F-4D97-AF65-F5344CB8AC3E}">
        <p14:creationId xmlns:p14="http://schemas.microsoft.com/office/powerpoint/2010/main" val="3746871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51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an ML Pipeline?</a:t>
            </a:r>
          </a:p>
          <a:p>
            <a:r>
              <a:rPr lang="en-US" dirty="0"/>
              <a:t>Why should we build ML pipelines?</a:t>
            </a:r>
          </a:p>
          <a:p>
            <a:r>
              <a:rPr lang="en-US" dirty="0"/>
              <a:t>What components should it have?</a:t>
            </a:r>
          </a:p>
          <a:p>
            <a:r>
              <a:rPr lang="en-US" dirty="0"/>
              <a:t>Best Practices</a:t>
            </a:r>
          </a:p>
          <a:p>
            <a:r>
              <a:rPr lang="en-US" dirty="0"/>
              <a:t>Good 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we will cover</a:t>
            </a:r>
          </a:p>
        </p:txBody>
      </p:sp>
    </p:spTree>
    <p:extLst>
      <p:ext uri="{BB962C8B-B14F-4D97-AF65-F5344CB8AC3E}">
        <p14:creationId xmlns:p14="http://schemas.microsoft.com/office/powerpoint/2010/main" val="2729631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Supports end-to-end workflow for an ML project/system</a:t>
            </a:r>
          </a:p>
          <a:p>
            <a:r>
              <a:rPr lang="en-US" dirty="0"/>
              <a:t>Modular</a:t>
            </a:r>
          </a:p>
          <a:p>
            <a:r>
              <a:rPr lang="en-US" dirty="0"/>
              <a:t>Reconfigurable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ML Pipeline?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Reusable across projects</a:t>
            </a:r>
          </a:p>
          <a:p>
            <a:r>
              <a:rPr lang="en-US" dirty="0"/>
              <a:t>Test new ideas, components, hypothesis easily</a:t>
            </a:r>
          </a:p>
          <a:p>
            <a:r>
              <a:rPr lang="en-US" dirty="0"/>
              <a:t>Reduce bugs/errors</a:t>
            </a:r>
          </a:p>
          <a:p>
            <a:r>
              <a:rPr lang="en-US" dirty="0"/>
              <a:t>Allows reproducibility of analysis and results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17454"/>
            <a:ext cx="12192000" cy="1143000"/>
          </a:xfrm>
        </p:spPr>
        <p:txBody>
          <a:bodyPr/>
          <a:lstStyle/>
          <a:p>
            <a:r>
              <a:rPr lang="en-US" dirty="0"/>
              <a:t>Why build a pipeline?</a:t>
            </a:r>
          </a:p>
        </p:txBody>
      </p:sp>
    </p:spTree>
    <p:extLst>
      <p:ext uri="{BB962C8B-B14F-4D97-AF65-F5344CB8AC3E}">
        <p14:creationId xmlns:p14="http://schemas.microsoft.com/office/powerpoint/2010/main" val="1647976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870BE-7BDD-7544-892A-123E33738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(Intermediate and final) outputs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2B302E-5D26-6C43-9539-D118A284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pipeline?</a:t>
            </a:r>
          </a:p>
        </p:txBody>
      </p:sp>
    </p:spTree>
    <p:extLst>
      <p:ext uri="{BB962C8B-B14F-4D97-AF65-F5344CB8AC3E}">
        <p14:creationId xmlns:p14="http://schemas.microsoft.com/office/powerpoint/2010/main" val="1779969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43C816-AA7C-B740-8DB2-C05CFD61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Flow &amp; Components</a:t>
            </a:r>
          </a:p>
        </p:txBody>
      </p:sp>
    </p:spTree>
    <p:extLst>
      <p:ext uri="{BB962C8B-B14F-4D97-AF65-F5344CB8AC3E}">
        <p14:creationId xmlns:p14="http://schemas.microsoft.com/office/powerpoint/2010/main" val="2168446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43C816-AA7C-B740-8DB2-C05CFD61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Flow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49DC9D1-CB7D-EC4F-A608-E245313B3521}"/>
              </a:ext>
            </a:extLst>
          </p:cNvPr>
          <p:cNvGraphicFramePr/>
          <p:nvPr/>
        </p:nvGraphicFramePr>
        <p:xfrm>
          <a:off x="-1" y="1387736"/>
          <a:ext cx="12080839" cy="5470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770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Read/Load Data (from csv, </a:t>
            </a:r>
            <a:r>
              <a:rPr lang="en-US" dirty="0" err="1"/>
              <a:t>db</a:t>
            </a:r>
            <a:r>
              <a:rPr lang="en-US" dirty="0"/>
              <a:t>, </a:t>
            </a:r>
            <a:r>
              <a:rPr lang="en-US" dirty="0" err="1"/>
              <a:t>api</a:t>
            </a:r>
            <a:r>
              <a:rPr lang="en-US" dirty="0"/>
              <a:t>)</a:t>
            </a:r>
          </a:p>
          <a:p>
            <a:r>
              <a:rPr lang="en-US" dirty="0"/>
              <a:t>Integrate Data (dedupe, link)</a:t>
            </a:r>
          </a:p>
          <a:p>
            <a:r>
              <a:rPr lang="en-US" dirty="0"/>
              <a:t>Process Data (cleaning)</a:t>
            </a:r>
          </a:p>
          <a:p>
            <a:r>
              <a:rPr lang="en-US" dirty="0"/>
              <a:t>Explore Data (descriptive stats, correlations, outliers, over time, clustering) </a:t>
            </a:r>
          </a:p>
          <a:p>
            <a:r>
              <a:rPr lang="en-US" dirty="0"/>
              <a:t>Modeling Prep</a:t>
            </a:r>
          </a:p>
          <a:p>
            <a:pPr lvl="1"/>
            <a:r>
              <a:rPr lang="en-US" dirty="0"/>
              <a:t>Create training and test sets</a:t>
            </a:r>
          </a:p>
          <a:p>
            <a:pPr lvl="1"/>
            <a:r>
              <a:rPr lang="en-US" dirty="0"/>
              <a:t>Missing values (fill/impute, create dummy)</a:t>
            </a:r>
          </a:p>
          <a:p>
            <a:pPr lvl="1"/>
            <a:r>
              <a:rPr lang="en-US" dirty="0"/>
              <a:t>Transformations (scale/normalize, log, square, root)</a:t>
            </a:r>
          </a:p>
          <a:p>
            <a:pPr lvl="1"/>
            <a:r>
              <a:rPr lang="en-US" dirty="0"/>
              <a:t>Feature Generation </a:t>
            </a:r>
          </a:p>
          <a:p>
            <a:pPr lvl="1"/>
            <a:r>
              <a:rPr lang="en-US" dirty="0"/>
              <a:t>Label Generation</a:t>
            </a:r>
          </a:p>
          <a:p>
            <a:pPr lvl="1"/>
            <a:r>
              <a:rPr lang="en-US" dirty="0"/>
              <a:t>Define metric(s)</a:t>
            </a:r>
          </a:p>
          <a:p>
            <a:r>
              <a:rPr lang="en-US" dirty="0"/>
              <a:t>Modeling</a:t>
            </a:r>
          </a:p>
          <a:p>
            <a:pPr lvl="1"/>
            <a:r>
              <a:rPr lang="en-US" dirty="0"/>
              <a:t>Build model(s) on training sets</a:t>
            </a:r>
          </a:p>
          <a:p>
            <a:pPr lvl="1"/>
            <a:r>
              <a:rPr lang="en-US" dirty="0"/>
              <a:t>Apply model(s) on test sets</a:t>
            </a:r>
          </a:p>
          <a:p>
            <a:pPr lvl="1"/>
            <a:r>
              <a:rPr lang="en-US" dirty="0"/>
              <a:t>Calculate metric(s)</a:t>
            </a:r>
          </a:p>
          <a:p>
            <a:r>
              <a:rPr lang="en-US" dirty="0"/>
              <a:t>Model Selection</a:t>
            </a:r>
          </a:p>
          <a:p>
            <a:r>
              <a:rPr lang="en-US" dirty="0"/>
              <a:t>Field Trial</a:t>
            </a:r>
          </a:p>
          <a:p>
            <a:r>
              <a:rPr lang="en-US" dirty="0"/>
              <a:t>Deploy</a:t>
            </a:r>
          </a:p>
          <a:p>
            <a:r>
              <a:rPr lang="en-US" dirty="0"/>
              <a:t>Maintain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74420"/>
            <a:ext cx="12192000" cy="1143000"/>
          </a:xfrm>
        </p:spPr>
        <p:txBody>
          <a:bodyPr/>
          <a:lstStyle/>
          <a:p>
            <a:r>
              <a:rPr lang="en-US" dirty="0"/>
              <a:t>What components does a pipeline have?</a:t>
            </a:r>
          </a:p>
        </p:txBody>
      </p:sp>
    </p:spTree>
    <p:extLst>
      <p:ext uri="{BB962C8B-B14F-4D97-AF65-F5344CB8AC3E}">
        <p14:creationId xmlns:p14="http://schemas.microsoft.com/office/powerpoint/2010/main" val="129772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CDC0A-B1D7-6E42-BC90-7B08C439CB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11E17"/>
          </a:solidFill>
          <a:ln>
            <a:solidFill>
              <a:srgbClr val="811E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7E2A35-90F2-AC4A-BA2F-5511464585DD}"/>
              </a:ext>
            </a:extLst>
          </p:cNvPr>
          <p:cNvSpPr txBox="1">
            <a:spLocks/>
          </p:cNvSpPr>
          <p:nvPr/>
        </p:nvSpPr>
        <p:spPr>
          <a:xfrm>
            <a:off x="415611" y="518101"/>
            <a:ext cx="11360700" cy="27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Finishing Up</a:t>
            </a:r>
          </a:p>
          <a:p>
            <a:r>
              <a:rPr lang="en-US" sz="5400" dirty="0">
                <a:solidFill>
                  <a:schemeClr val="bg1"/>
                </a:solidFill>
              </a:rPr>
              <a:t>Formulation &amp; Baselines</a:t>
            </a:r>
          </a:p>
        </p:txBody>
      </p:sp>
    </p:spTree>
    <p:extLst>
      <p:ext uri="{BB962C8B-B14F-4D97-AF65-F5344CB8AC3E}">
        <p14:creationId xmlns:p14="http://schemas.microsoft.com/office/powerpoint/2010/main" val="3821998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1D4663-A85A-AE41-AB66-B2D89DB8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keep in mind about each component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6EFA21E-4796-F741-8C42-862E5379F6D7}"/>
              </a:ext>
            </a:extLst>
          </p:cNvPr>
          <p:cNvSpPr/>
          <p:nvPr/>
        </p:nvSpPr>
        <p:spPr>
          <a:xfrm>
            <a:off x="4151870" y="2842055"/>
            <a:ext cx="4065373" cy="18905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713D5E0-D969-3F4B-ACF1-C5D315EB54BC}"/>
              </a:ext>
            </a:extLst>
          </p:cNvPr>
          <p:cNvSpPr/>
          <p:nvPr/>
        </p:nvSpPr>
        <p:spPr>
          <a:xfrm>
            <a:off x="2496064" y="3429000"/>
            <a:ext cx="1581664" cy="7166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A9EBE54-1611-3446-91C9-4C5A79244F6A}"/>
              </a:ext>
            </a:extLst>
          </p:cNvPr>
          <p:cNvSpPr/>
          <p:nvPr/>
        </p:nvSpPr>
        <p:spPr>
          <a:xfrm>
            <a:off x="8320217" y="3429000"/>
            <a:ext cx="1581664" cy="7166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8AD4E3-95CD-F349-8A42-FCA7D590A713}"/>
              </a:ext>
            </a:extLst>
          </p:cNvPr>
          <p:cNvSpPr/>
          <p:nvPr/>
        </p:nvSpPr>
        <p:spPr>
          <a:xfrm>
            <a:off x="130558" y="3600789"/>
            <a:ext cx="34310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Inputs</a:t>
            </a:r>
          </a:p>
          <a:p>
            <a:pPr algn="ctr"/>
            <a:endParaRPr lang="en-US" sz="2000" b="1" dirty="0"/>
          </a:p>
          <a:p>
            <a:pPr lvl="1"/>
            <a:r>
              <a:rPr lang="en-US" sz="2000" dirty="0"/>
              <a:t>Data structures/format?</a:t>
            </a:r>
          </a:p>
          <a:p>
            <a:pPr lvl="1"/>
            <a:r>
              <a:rPr lang="en-US" sz="2000" dirty="0"/>
              <a:t>Parameters/Configuration?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CD1160-7D29-574B-B77F-F3BA57FD80C7}"/>
              </a:ext>
            </a:extLst>
          </p:cNvPr>
          <p:cNvSpPr/>
          <p:nvPr/>
        </p:nvSpPr>
        <p:spPr>
          <a:xfrm>
            <a:off x="8760942" y="3600789"/>
            <a:ext cx="34310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Outputs</a:t>
            </a:r>
          </a:p>
          <a:p>
            <a:pPr algn="ctr"/>
            <a:endParaRPr lang="en-US" sz="2000" b="1" dirty="0"/>
          </a:p>
          <a:p>
            <a:pPr lvl="1" algn="r"/>
            <a:r>
              <a:rPr lang="en-US" sz="2000" dirty="0"/>
              <a:t>Data structures/format?</a:t>
            </a:r>
          </a:p>
          <a:p>
            <a:pPr lvl="1" algn="r"/>
            <a:r>
              <a:rPr lang="en-US" sz="2000" dirty="0"/>
              <a:t>Store to disk/</a:t>
            </a:r>
            <a:r>
              <a:rPr lang="en-US" sz="2000" dirty="0" err="1"/>
              <a:t>db</a:t>
            </a:r>
            <a:r>
              <a:rPr lang="en-US" sz="2000" dirty="0"/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13A319-AC37-1A47-AF21-FE4BEDD99614}"/>
              </a:ext>
            </a:extLst>
          </p:cNvPr>
          <p:cNvSpPr/>
          <p:nvPr/>
        </p:nvSpPr>
        <p:spPr>
          <a:xfrm>
            <a:off x="4314569" y="3125626"/>
            <a:ext cx="37296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Processing</a:t>
            </a:r>
          </a:p>
          <a:p>
            <a:pPr algn="ctr"/>
            <a:endParaRPr lang="en-US" sz="2000" b="1" dirty="0"/>
          </a:p>
          <a:p>
            <a:pPr lvl="1" algn="ctr"/>
            <a:r>
              <a:rPr lang="en-US" sz="2000" dirty="0"/>
              <a:t>Modular, extensible functions</a:t>
            </a:r>
          </a:p>
        </p:txBody>
      </p:sp>
    </p:spTree>
    <p:extLst>
      <p:ext uri="{BB962C8B-B14F-4D97-AF65-F5344CB8AC3E}">
        <p14:creationId xmlns:p14="http://schemas.microsoft.com/office/powerpoint/2010/main" val="1647432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Data</a:t>
            </a:r>
          </a:p>
          <a:p>
            <a:pPr lvl="1"/>
            <a:r>
              <a:rPr lang="en-US" dirty="0"/>
              <a:t>API, CSV, Database</a:t>
            </a:r>
          </a:p>
          <a:p>
            <a:r>
              <a:rPr lang="en-US" dirty="0"/>
              <a:t>Store Data</a:t>
            </a:r>
          </a:p>
          <a:p>
            <a:pPr lvl="1"/>
            <a:r>
              <a:rPr lang="en-US" dirty="0"/>
              <a:t>Database</a:t>
            </a:r>
          </a:p>
          <a:p>
            <a:r>
              <a:rPr lang="en-US" dirty="0"/>
              <a:t>Integrate Data</a:t>
            </a:r>
          </a:p>
          <a:p>
            <a:pPr lvl="1"/>
            <a:r>
              <a:rPr lang="en-US" dirty="0"/>
              <a:t>Record Linkage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Components: Data Acquisition &amp; Integration</a:t>
            </a:r>
          </a:p>
        </p:txBody>
      </p:sp>
    </p:spTree>
    <p:extLst>
      <p:ext uri="{BB962C8B-B14F-4D97-AF65-F5344CB8AC3E}">
        <p14:creationId xmlns:p14="http://schemas.microsoft.com/office/powerpoint/2010/main" val="1245332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  <a:p>
            <a:pPr lvl="1"/>
            <a:r>
              <a:rPr lang="en-US" dirty="0"/>
              <a:t>Distributions</a:t>
            </a:r>
          </a:p>
          <a:p>
            <a:pPr lvl="1"/>
            <a:r>
              <a:rPr lang="en-US" dirty="0"/>
              <a:t>Missing Values</a:t>
            </a:r>
          </a:p>
          <a:p>
            <a:pPr lvl="1"/>
            <a:r>
              <a:rPr lang="en-US" dirty="0"/>
              <a:t>Correlations</a:t>
            </a:r>
          </a:p>
          <a:p>
            <a:pPr lvl="1"/>
            <a:r>
              <a:rPr lang="en-US" dirty="0"/>
              <a:t>Other Patterns</a:t>
            </a:r>
          </a:p>
          <a:p>
            <a:r>
              <a:rPr lang="en-US" dirty="0"/>
              <a:t>Pre-Processing</a:t>
            </a:r>
          </a:p>
          <a:p>
            <a:pPr lvl="1"/>
            <a:r>
              <a:rPr lang="en-US" dirty="0"/>
              <a:t>Leakage</a:t>
            </a:r>
          </a:p>
          <a:p>
            <a:pPr lvl="1"/>
            <a:r>
              <a:rPr lang="en-US" dirty="0"/>
              <a:t>Deal with Missing values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Data errors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Components: Explore and Prepare data</a:t>
            </a:r>
          </a:p>
        </p:txBody>
      </p:sp>
    </p:spTree>
    <p:extLst>
      <p:ext uri="{BB962C8B-B14F-4D97-AF65-F5344CB8AC3E}">
        <p14:creationId xmlns:p14="http://schemas.microsoft.com/office/powerpoint/2010/main" val="723680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comes with fields or columns (if it’s even structured), not features</a:t>
            </a:r>
          </a:p>
          <a:p>
            <a:r>
              <a:rPr lang="en-US" dirty="0"/>
              <a:t>Common Features</a:t>
            </a:r>
          </a:p>
          <a:p>
            <a:pPr lvl="1"/>
            <a:r>
              <a:rPr lang="en-US" dirty="0"/>
              <a:t>Discretization</a:t>
            </a:r>
          </a:p>
          <a:p>
            <a:pPr lvl="1"/>
            <a:r>
              <a:rPr lang="en-US" dirty="0"/>
              <a:t>Transformations</a:t>
            </a:r>
          </a:p>
          <a:p>
            <a:pPr lvl="1"/>
            <a:r>
              <a:rPr lang="en-US" dirty="0"/>
              <a:t>Interactions/Conjunctions</a:t>
            </a:r>
          </a:p>
          <a:p>
            <a:pPr lvl="1"/>
            <a:r>
              <a:rPr lang="en-US" dirty="0"/>
              <a:t>Disaggregation</a:t>
            </a:r>
          </a:p>
          <a:p>
            <a:pPr lvl="1"/>
            <a:r>
              <a:rPr lang="en-US" dirty="0"/>
              <a:t>Aggregations</a:t>
            </a:r>
          </a:p>
          <a:p>
            <a:pPr lvl="2"/>
            <a:r>
              <a:rPr lang="en-US" dirty="0"/>
              <a:t>Temporal</a:t>
            </a:r>
          </a:p>
          <a:p>
            <a:pPr lvl="2"/>
            <a:r>
              <a:rPr lang="en-US" dirty="0"/>
              <a:t>Spatial</a:t>
            </a:r>
          </a:p>
          <a:p>
            <a:r>
              <a:rPr lang="en-US" dirty="0"/>
              <a:t>How are you handling imputation of missing values?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Components: Feature Creation</a:t>
            </a:r>
          </a:p>
        </p:txBody>
      </p:sp>
    </p:spTree>
    <p:extLst>
      <p:ext uri="{BB962C8B-B14F-4D97-AF65-F5344CB8AC3E}">
        <p14:creationId xmlns:p14="http://schemas.microsoft.com/office/powerpoint/2010/main" val="3976800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pool of methods applicable for task</a:t>
            </a:r>
          </a:p>
          <a:p>
            <a:r>
              <a:rPr lang="en-US" dirty="0"/>
              <a:t>For loop over a large number of methods</a:t>
            </a:r>
          </a:p>
          <a:p>
            <a:pPr lvl="1"/>
            <a:r>
              <a:rPr lang="en-US" dirty="0"/>
              <a:t>For loop over parameters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Components: Method Selection</a:t>
            </a:r>
          </a:p>
        </p:txBody>
      </p:sp>
    </p:spTree>
    <p:extLst>
      <p:ext uri="{BB962C8B-B14F-4D97-AF65-F5344CB8AC3E}">
        <p14:creationId xmlns:p14="http://schemas.microsoft.com/office/powerpoint/2010/main" val="474248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historical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Metric</a:t>
            </a:r>
          </a:p>
          <a:p>
            <a:endParaRPr lang="en-US" dirty="0"/>
          </a:p>
          <a:p>
            <a:r>
              <a:rPr lang="en-US" dirty="0"/>
              <a:t>Field Experiment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Metric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Components: Validation</a:t>
            </a:r>
          </a:p>
        </p:txBody>
      </p:sp>
    </p:spTree>
    <p:extLst>
      <p:ext uri="{BB962C8B-B14F-4D97-AF65-F5344CB8AC3E}">
        <p14:creationId xmlns:p14="http://schemas.microsoft.com/office/powerpoint/2010/main" val="19483189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monitoring</a:t>
            </a:r>
          </a:p>
          <a:p>
            <a:r>
              <a:rPr lang="en-US" dirty="0"/>
              <a:t>Re-training</a:t>
            </a:r>
          </a:p>
          <a:p>
            <a:pPr lvl="1"/>
            <a:r>
              <a:rPr lang="en-US" dirty="0"/>
              <a:t>How often?</a:t>
            </a:r>
          </a:p>
          <a:p>
            <a:pPr lvl="1"/>
            <a:r>
              <a:rPr lang="en-US" dirty="0"/>
              <a:t>Re-select methods?</a:t>
            </a:r>
          </a:p>
          <a:p>
            <a:r>
              <a:rPr lang="en-US" dirty="0"/>
              <a:t>Scoring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4206092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models</a:t>
            </a:r>
          </a:p>
          <a:p>
            <a:r>
              <a:rPr lang="en-US" dirty="0"/>
              <a:t>Model parameters</a:t>
            </a:r>
          </a:p>
          <a:p>
            <a:r>
              <a:rPr lang="en-US" dirty="0"/>
              <a:t>Different Labels/Outcomes</a:t>
            </a:r>
          </a:p>
          <a:p>
            <a:r>
              <a:rPr lang="en-US" dirty="0"/>
              <a:t>Different Deployment Settings</a:t>
            </a:r>
          </a:p>
          <a:p>
            <a:r>
              <a:rPr lang="en-US" dirty="0"/>
              <a:t>Different Feature (Groups)</a:t>
            </a:r>
          </a:p>
          <a:p>
            <a:r>
              <a:rPr lang="en-US" dirty="0"/>
              <a:t>Different Metrics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sz="3200" dirty="0"/>
              <a:t>What types of variations do you want to test using your pipeline?</a:t>
            </a:r>
          </a:p>
        </p:txBody>
      </p:sp>
    </p:spTree>
    <p:extLst>
      <p:ext uri="{BB962C8B-B14F-4D97-AF65-F5344CB8AC3E}">
        <p14:creationId xmlns:p14="http://schemas.microsoft.com/office/powerpoint/2010/main" val="1912911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 diagram of the pipeline: </a:t>
            </a:r>
          </a:p>
          <a:p>
            <a:pPr lvl="1"/>
            <a:r>
              <a:rPr lang="en-US" dirty="0"/>
              <a:t>What function runs each step? What are the inputs? What are the outputs?</a:t>
            </a:r>
          </a:p>
          <a:p>
            <a:r>
              <a:rPr lang="en-US" dirty="0"/>
              <a:t>Config files (</a:t>
            </a:r>
            <a:r>
              <a:rPr lang="en-US" dirty="0" err="1"/>
              <a:t>yaml</a:t>
            </a:r>
            <a:r>
              <a:rPr lang="en-US" dirty="0"/>
              <a:t>, json, </a:t>
            </a:r>
            <a:r>
              <a:rPr lang="en-US" dirty="0" err="1"/>
              <a:t>py</a:t>
            </a:r>
            <a:r>
              <a:rPr lang="en-US" dirty="0"/>
              <a:t>)</a:t>
            </a:r>
          </a:p>
          <a:p>
            <a:r>
              <a:rPr lang="en-US" dirty="0"/>
              <a:t>Make each step modular and extensible so it can easily be re-used</a:t>
            </a:r>
          </a:p>
          <a:p>
            <a:r>
              <a:rPr lang="en-US" dirty="0"/>
              <a:t>Build a </a:t>
            </a:r>
            <a:r>
              <a:rPr lang="en-US" b="1" dirty="0"/>
              <a:t>simple</a:t>
            </a:r>
            <a:r>
              <a:rPr lang="en-US" dirty="0"/>
              <a:t>, end-to-end version first, then add more functionality</a:t>
            </a:r>
          </a:p>
          <a:p>
            <a:r>
              <a:rPr lang="en-US" dirty="0"/>
              <a:t>Think about how you’ll store outputs:</a:t>
            </a:r>
          </a:p>
          <a:p>
            <a:pPr lvl="1"/>
            <a:r>
              <a:rPr lang="en-US" dirty="0"/>
              <a:t>Store models as pickles</a:t>
            </a:r>
          </a:p>
          <a:p>
            <a:pPr lvl="1"/>
            <a:r>
              <a:rPr lang="en-US" dirty="0"/>
              <a:t>Store predictions in databases</a:t>
            </a:r>
          </a:p>
          <a:p>
            <a:pPr lvl="1"/>
            <a:r>
              <a:rPr lang="en-US" dirty="0"/>
              <a:t>Store evaluation metrics in databases</a:t>
            </a:r>
          </a:p>
          <a:p>
            <a:pPr lvl="1"/>
            <a:r>
              <a:rPr lang="en-US" dirty="0">
                <a:hlinkClick r:id="rId2"/>
              </a:rPr>
              <a:t>Sample results schema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217707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https://github.com/dssg/san_jose_housing/blob/master/example_experiment_config.yaml</a:t>
            </a:r>
            <a:r>
              <a:rPr lang="en-US" dirty="0"/>
              <a:t> (San Jose Housing – Private Repo)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3"/>
              </a:rPr>
              <a:t>https://github.com/dssg/direccion_trabajo_inspections/blob/master/experiments/test.yaml</a:t>
            </a:r>
            <a:r>
              <a:rPr lang="en-US" dirty="0"/>
              <a:t> (Chile Workplace Inspections - Public Repo)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Config file example</a:t>
            </a:r>
          </a:p>
        </p:txBody>
      </p:sp>
    </p:spTree>
    <p:extLst>
      <p:ext uri="{BB962C8B-B14F-4D97-AF65-F5344CB8AC3E}">
        <p14:creationId xmlns:p14="http://schemas.microsoft.com/office/powerpoint/2010/main" val="208336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How do you define the outcome/label that you care about?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far into the future are you trying to predict?</a:t>
            </a:r>
          </a:p>
          <a:p>
            <a:pPr marL="11430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Formulation: 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140988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Build a simple, modular, extensible, machine learning pipeline with functions to do the following: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ETL and exploration</a:t>
            </a:r>
          </a:p>
          <a:p>
            <a:pPr lvl="2"/>
            <a:r>
              <a:rPr lang="en-US" dirty="0"/>
              <a:t>Load Data</a:t>
            </a:r>
          </a:p>
          <a:p>
            <a:pPr lvl="2"/>
            <a:r>
              <a:rPr lang="en-US" dirty="0"/>
              <a:t>Explore data</a:t>
            </a:r>
          </a:p>
          <a:p>
            <a:pPr lvl="2"/>
            <a:r>
              <a:rPr lang="en-US" dirty="0"/>
              <a:t>Pre-process data</a:t>
            </a:r>
          </a:p>
          <a:p>
            <a:pPr lvl="1"/>
            <a:r>
              <a:rPr lang="en-US" dirty="0"/>
              <a:t>Cohort Creation</a:t>
            </a:r>
          </a:p>
          <a:p>
            <a:pPr lvl="2"/>
            <a:r>
              <a:rPr lang="en-US" dirty="0"/>
              <a:t>Create rows</a:t>
            </a:r>
          </a:p>
          <a:p>
            <a:pPr lvl="2"/>
            <a:r>
              <a:rPr lang="en-US" dirty="0"/>
              <a:t>Create labels for each row</a:t>
            </a:r>
          </a:p>
          <a:p>
            <a:pPr lvl="2"/>
            <a:r>
              <a:rPr lang="en-US" dirty="0"/>
              <a:t>Create one feature</a:t>
            </a:r>
          </a:p>
          <a:p>
            <a:pPr lvl="1"/>
            <a:r>
              <a:rPr lang="en-US" dirty="0"/>
              <a:t>Train Test Set Creation</a:t>
            </a:r>
          </a:p>
          <a:p>
            <a:pPr lvl="2"/>
            <a:r>
              <a:rPr lang="en-US" dirty="0"/>
              <a:t>Generate one training set</a:t>
            </a:r>
          </a:p>
          <a:p>
            <a:pPr lvl="2"/>
            <a:r>
              <a:rPr lang="en-US" dirty="0"/>
              <a:t>Generate one validation set</a:t>
            </a:r>
          </a:p>
          <a:p>
            <a:pPr lvl="1"/>
            <a:r>
              <a:rPr lang="en-US" dirty="0"/>
              <a:t>Modeling</a:t>
            </a:r>
          </a:p>
          <a:p>
            <a:pPr lvl="2"/>
            <a:r>
              <a:rPr lang="en-US" dirty="0"/>
              <a:t>Build 1 classifier on training set</a:t>
            </a:r>
          </a:p>
          <a:p>
            <a:pPr lvl="2"/>
            <a:r>
              <a:rPr lang="en-US" dirty="0"/>
              <a:t>Run the 1 classifier on the validation set</a:t>
            </a:r>
          </a:p>
          <a:p>
            <a:pPr lvl="2"/>
            <a:r>
              <a:rPr lang="en-US" dirty="0"/>
              <a:t>Calculate one metric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Get Started by building a simple pipeline</a:t>
            </a:r>
          </a:p>
        </p:txBody>
      </p:sp>
    </p:spTree>
    <p:extLst>
      <p:ext uri="{BB962C8B-B14F-4D97-AF65-F5344CB8AC3E}">
        <p14:creationId xmlns:p14="http://schemas.microsoft.com/office/powerpoint/2010/main" val="9561622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2B9551-0AC1-4047-A688-4BDDA5ED86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48945" y="0"/>
            <a:ext cx="11666537" cy="49545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Timesplitter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start time, end time, update time, prediction time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pairs of &lt;train start time, train end time, test start time, test end time&gt;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CohortCreator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</a:t>
            </a:r>
            <a:r>
              <a:rPr lang="en-US" sz="1400" dirty="0" err="1"/>
              <a:t>timesplitter</a:t>
            </a:r>
            <a:r>
              <a:rPr lang="en-US" sz="1400" dirty="0"/>
              <a:t> output, cohort definition,[</a:t>
            </a:r>
            <a:r>
              <a:rPr lang="en-US" sz="1400" dirty="0" err="1"/>
              <a:t>entity_ids</a:t>
            </a:r>
            <a:r>
              <a:rPr lang="en-US" sz="1400" dirty="0"/>
              <a:t>, as of date]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cohort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LabelCreator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pairs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&gt;, label definition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, label&gt;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FeatureCreator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pairs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&gt;, feature definition(s)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, feature(s)&gt;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ModelTrainer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model definition, matrix, feature columns, label column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model object (stored), model definition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Scorer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model object, matrix, feature columns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prediction scores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Evaluator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Prediction scores, label column, metric(s)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8375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7D47A7-7FF4-764F-83DA-E8DDA1EFD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/>
              <a:t>Determine Input/outputs for each component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Example of code for each component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python file that imports each component and builds a pipeline for 1 train test set, 1 model, 1 metric, etc.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Loop over additional variations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Move parameters from python file to external config file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SQL and python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C3581-BEF2-D649-9955-7709B940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Progression</a:t>
            </a:r>
          </a:p>
        </p:txBody>
      </p:sp>
    </p:spTree>
    <p:extLst>
      <p:ext uri="{BB962C8B-B14F-4D97-AF65-F5344CB8AC3E}">
        <p14:creationId xmlns:p14="http://schemas.microsoft.com/office/powerpoint/2010/main" val="4657736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Due Friday:</a:t>
            </a:r>
            <a:r>
              <a:rPr lang="en-US" dirty="0">
                <a:solidFill>
                  <a:srgbClr val="C00000"/>
                </a:solidFill>
              </a:rPr>
              <a:t> Project Proposal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Remainder of this week:</a:t>
            </a:r>
          </a:p>
          <a:p>
            <a:pPr lvl="1"/>
            <a:r>
              <a:rPr lang="en-US" dirty="0"/>
              <a:t>Wednesday: tech session on using Python + SQL</a:t>
            </a:r>
          </a:p>
          <a:p>
            <a:pPr lvl="1"/>
            <a:r>
              <a:rPr lang="en-US" dirty="0"/>
              <a:t>Time for group meetings/project work on Thursday (no lecture)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Coming up next week:</a:t>
            </a:r>
          </a:p>
          <a:p>
            <a:pPr lvl="1"/>
            <a:r>
              <a:rPr lang="en-US" dirty="0"/>
              <a:t>Weekly review (before class on Tuesday)</a:t>
            </a:r>
          </a:p>
          <a:p>
            <a:pPr lvl="1"/>
            <a:r>
              <a:rPr lang="en-US" dirty="0" err="1"/>
              <a:t>Transductive</a:t>
            </a:r>
            <a:r>
              <a:rPr lang="en-US" dirty="0"/>
              <a:t> Top-k Reading (for Tuesday)</a:t>
            </a:r>
          </a:p>
          <a:p>
            <a:pPr lvl="1"/>
            <a:r>
              <a:rPr lang="en-US" dirty="0"/>
              <a:t>Wednesday tech session: triage for machine learning</a:t>
            </a:r>
          </a:p>
          <a:p>
            <a:pPr lvl="1"/>
            <a:r>
              <a:rPr lang="en-US" dirty="0"/>
              <a:t>Due Friday: Proposal peer reviews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8951762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CDC0A-B1D7-6E42-BC90-7B08C439CB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11E17"/>
          </a:solidFill>
          <a:ln>
            <a:solidFill>
              <a:srgbClr val="811E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7E2A35-90F2-AC4A-BA2F-5511464585DD}"/>
              </a:ext>
            </a:extLst>
          </p:cNvPr>
          <p:cNvSpPr txBox="1">
            <a:spLocks/>
          </p:cNvSpPr>
          <p:nvPr/>
        </p:nvSpPr>
        <p:spPr>
          <a:xfrm>
            <a:off x="415611" y="518101"/>
            <a:ext cx="11360700" cy="27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Appendix:</a:t>
            </a:r>
          </a:p>
          <a:p>
            <a:r>
              <a:rPr lang="en-US" sz="5400" dirty="0">
                <a:solidFill>
                  <a:schemeClr val="bg1"/>
                </a:solidFill>
              </a:rPr>
              <a:t>Slides from Previous Tech Session</a:t>
            </a:r>
          </a:p>
        </p:txBody>
      </p:sp>
    </p:spTree>
    <p:extLst>
      <p:ext uri="{BB962C8B-B14F-4D97-AF65-F5344CB8AC3E}">
        <p14:creationId xmlns:p14="http://schemas.microsoft.com/office/powerpoint/2010/main" val="14288425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018DB3-B1EF-2C48-940B-94F32D01CB85}"/>
              </a:ext>
            </a:extLst>
          </p:cNvPr>
          <p:cNvSpPr/>
          <p:nvPr/>
        </p:nvSpPr>
        <p:spPr>
          <a:xfrm>
            <a:off x="3453063" y="1419718"/>
            <a:ext cx="2334127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3E3C2-D178-0445-ADDE-8D154A3AF8CA}"/>
              </a:ext>
            </a:extLst>
          </p:cNvPr>
          <p:cNvSpPr/>
          <p:nvPr/>
        </p:nvSpPr>
        <p:spPr>
          <a:xfrm>
            <a:off x="5787190" y="1419718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9A419-1779-9E43-836F-9563849B7C1E}"/>
              </a:ext>
            </a:extLst>
          </p:cNvPr>
          <p:cNvSpPr/>
          <p:nvPr/>
        </p:nvSpPr>
        <p:spPr>
          <a:xfrm>
            <a:off x="6701589" y="1419718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8E28A-5B86-7542-A144-037F82D956D9}"/>
              </a:ext>
            </a:extLst>
          </p:cNvPr>
          <p:cNvSpPr/>
          <p:nvPr/>
        </p:nvSpPr>
        <p:spPr>
          <a:xfrm>
            <a:off x="8590547" y="1419718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19020309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018DB3-B1EF-2C48-940B-94F32D01CB85}"/>
              </a:ext>
            </a:extLst>
          </p:cNvPr>
          <p:cNvSpPr/>
          <p:nvPr/>
        </p:nvSpPr>
        <p:spPr>
          <a:xfrm>
            <a:off x="3453063" y="1419718"/>
            <a:ext cx="2334127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3E3C2-D178-0445-ADDE-8D154A3AF8CA}"/>
              </a:ext>
            </a:extLst>
          </p:cNvPr>
          <p:cNvSpPr/>
          <p:nvPr/>
        </p:nvSpPr>
        <p:spPr>
          <a:xfrm>
            <a:off x="5787190" y="1419718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9A419-1779-9E43-836F-9563849B7C1E}"/>
              </a:ext>
            </a:extLst>
          </p:cNvPr>
          <p:cNvSpPr/>
          <p:nvPr/>
        </p:nvSpPr>
        <p:spPr>
          <a:xfrm>
            <a:off x="6701589" y="1419718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63ACF-B224-F443-9BFB-C1F8E63E1843}"/>
              </a:ext>
            </a:extLst>
          </p:cNvPr>
          <p:cNvSpPr/>
          <p:nvPr/>
        </p:nvSpPr>
        <p:spPr>
          <a:xfrm>
            <a:off x="1112921" y="1419718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CB23251-12B0-5E4D-A533-610BD548CA98}"/>
              </a:ext>
            </a:extLst>
          </p:cNvPr>
          <p:cNvSpPr/>
          <p:nvPr/>
        </p:nvSpPr>
        <p:spPr>
          <a:xfrm rot="16200000">
            <a:off x="409074" y="1515971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8E28A-5B86-7542-A144-037F82D956D9}"/>
              </a:ext>
            </a:extLst>
          </p:cNvPr>
          <p:cNvSpPr/>
          <p:nvPr/>
        </p:nvSpPr>
        <p:spPr>
          <a:xfrm>
            <a:off x="8590547" y="1419718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18166470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</p:spTree>
    <p:extLst>
      <p:ext uri="{BB962C8B-B14F-4D97-AF65-F5344CB8AC3E}">
        <p14:creationId xmlns:p14="http://schemas.microsoft.com/office/powerpoint/2010/main" val="42888677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5354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53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the Analytical Formulation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1008A05-00C0-7C4B-9E7A-F5D9E79C776A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A503C09B-93C0-FB43-BCF8-DB719EF203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dirty="0">
                <a:solidFill>
                  <a:srgbClr val="FF0000"/>
                </a:solidFill>
              </a:rPr>
              <a:t>On the 15</a:t>
            </a:r>
            <a:r>
              <a:rPr lang="en" sz="2600" baseline="30000" dirty="0">
                <a:solidFill>
                  <a:srgbClr val="FF0000"/>
                </a:solidFill>
              </a:rPr>
              <a:t>th</a:t>
            </a:r>
            <a:r>
              <a:rPr lang="en" sz="2600" dirty="0">
                <a:solidFill>
                  <a:srgbClr val="FF0000"/>
                </a:solidFill>
              </a:rPr>
              <a:t> of every month</a:t>
            </a:r>
            <a:r>
              <a:rPr lang="en" sz="2600" dirty="0"/>
              <a:t>, for </a:t>
            </a:r>
            <a:r>
              <a:rPr lang="en" sz="2600" dirty="0">
                <a:solidFill>
                  <a:srgbClr val="0000FF"/>
                </a:solidFill>
              </a:rPr>
              <a:t>all households with children under </a:t>
            </a:r>
            <a:r>
              <a:rPr lang="en" sz="2600">
                <a:solidFill>
                  <a:srgbClr val="0000FF"/>
                </a:solidFill>
              </a:rPr>
              <a:t>3 months old</a:t>
            </a:r>
            <a:r>
              <a:rPr lang="en" sz="2600" dirty="0"/>
              <a:t>, can we identify the </a:t>
            </a:r>
            <a:r>
              <a:rPr lang="en" sz="2600" dirty="0">
                <a:solidFill>
                  <a:srgbClr val="FF00FF"/>
                </a:solidFill>
              </a:rPr>
              <a:t>50 highest risk households</a:t>
            </a:r>
            <a:r>
              <a:rPr lang="en" sz="2600" dirty="0"/>
              <a:t> who are </a:t>
            </a:r>
            <a:r>
              <a:rPr lang="en" sz="2600" dirty="0">
                <a:solidFill>
                  <a:srgbClr val="38761D"/>
                </a:solidFill>
              </a:rPr>
              <a:t>likely to be affected by lead hazards </a:t>
            </a:r>
            <a:r>
              <a:rPr lang="en" sz="2600" dirty="0">
                <a:solidFill>
                  <a:srgbClr val="B45F06"/>
                </a:solidFill>
              </a:rPr>
              <a:t>to prioritize for inspection and remediation of lead sources in the following month</a:t>
            </a:r>
            <a:r>
              <a:rPr lang="en" sz="2600" dirty="0"/>
              <a:t>?</a:t>
            </a:r>
            <a:endParaRPr sz="2600" dirty="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37D6DBA9-5D69-154C-A120-4ADBF03F7CF7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6A2D549C-59C2-0340-9130-F3B04EEF3F59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A7B784C6-E226-7546-90BA-7A3243A70F6B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0D4F98CB-D85C-3F48-A552-B472AA7D6F71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224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2498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0051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6442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7240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2847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9085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B0530A7-19F2-3A41-910B-FC4DA66E42F1}"/>
              </a:ext>
            </a:extLst>
          </p:cNvPr>
          <p:cNvSpPr txBox="1"/>
          <p:nvPr/>
        </p:nvSpPr>
        <p:spPr>
          <a:xfrm>
            <a:off x="9099884" y="1926120"/>
            <a:ext cx="1843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+ SQL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CA49FE-5B17-1141-8E81-B4B5D6D3422A}"/>
              </a:ext>
            </a:extLst>
          </p:cNvPr>
          <p:cNvSpPr txBox="1"/>
          <p:nvPr/>
        </p:nvSpPr>
        <p:spPr>
          <a:xfrm>
            <a:off x="9545556" y="4126618"/>
            <a:ext cx="1074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45590A0-3038-0241-9EAA-FDFE341FC892}"/>
              </a:ext>
            </a:extLst>
          </p:cNvPr>
          <p:cNvSpPr/>
          <p:nvPr/>
        </p:nvSpPr>
        <p:spPr>
          <a:xfrm>
            <a:off x="216568" y="1721981"/>
            <a:ext cx="8783053" cy="87332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1E8C868-8652-7244-A464-FAFEBA0FC7D1}"/>
              </a:ext>
            </a:extLst>
          </p:cNvPr>
          <p:cNvSpPr/>
          <p:nvPr/>
        </p:nvSpPr>
        <p:spPr>
          <a:xfrm>
            <a:off x="6470983" y="3101158"/>
            <a:ext cx="3009899" cy="3143232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8483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9734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69D004-ACBC-9B43-8958-497B09474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83" y="885972"/>
            <a:ext cx="6344651" cy="5972028"/>
          </a:xfrm>
          <a:prstGeom prst="rect">
            <a:avLst/>
          </a:prstGeom>
        </p:spPr>
      </p:pic>
      <p:sp>
        <p:nvSpPr>
          <p:cNvPr id="33" name="Alternate Process 32">
            <a:extLst>
              <a:ext uri="{FF2B5EF4-FFF2-40B4-BE49-F238E27FC236}">
                <a16:creationId xmlns:a16="http://schemas.microsoft.com/office/drawing/2014/main" id="{D6887C04-CE7C-D549-B159-7ABE78D8E746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</p:spTree>
    <p:extLst>
      <p:ext uri="{BB962C8B-B14F-4D97-AF65-F5344CB8AC3E}">
        <p14:creationId xmlns:p14="http://schemas.microsoft.com/office/powerpoint/2010/main" val="36364459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174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the Analytical Formulation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1008A05-00C0-7C4B-9E7A-F5D9E79C776A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A503C09B-93C0-FB43-BCF8-DB719EF203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dirty="0">
                <a:solidFill>
                  <a:srgbClr val="FF0000"/>
                </a:solidFill>
              </a:rPr>
              <a:t>On the 15</a:t>
            </a:r>
            <a:r>
              <a:rPr lang="en" sz="2600" baseline="30000" dirty="0">
                <a:solidFill>
                  <a:srgbClr val="FF0000"/>
                </a:solidFill>
              </a:rPr>
              <a:t>th</a:t>
            </a:r>
            <a:r>
              <a:rPr lang="en" sz="2600" dirty="0">
                <a:solidFill>
                  <a:srgbClr val="FF0000"/>
                </a:solidFill>
              </a:rPr>
              <a:t> of every month</a:t>
            </a:r>
            <a:r>
              <a:rPr lang="en" sz="2600" dirty="0"/>
              <a:t>, for </a:t>
            </a:r>
            <a:r>
              <a:rPr lang="en" sz="2600" dirty="0">
                <a:solidFill>
                  <a:srgbClr val="0000FF"/>
                </a:solidFill>
              </a:rPr>
              <a:t>all households with children under 2 years old</a:t>
            </a:r>
            <a:r>
              <a:rPr lang="en" sz="2600" dirty="0"/>
              <a:t>, can we identify the </a:t>
            </a:r>
            <a:r>
              <a:rPr lang="en" sz="2600" dirty="0">
                <a:solidFill>
                  <a:srgbClr val="FF00FF"/>
                </a:solidFill>
              </a:rPr>
              <a:t>50 highest risk households</a:t>
            </a:r>
            <a:r>
              <a:rPr lang="en" sz="2600" dirty="0"/>
              <a:t> who are </a:t>
            </a:r>
            <a:r>
              <a:rPr lang="en" sz="2600" dirty="0">
                <a:solidFill>
                  <a:srgbClr val="38761D"/>
                </a:solidFill>
              </a:rPr>
              <a:t>likely to be affected by lead hazards </a:t>
            </a:r>
            <a:r>
              <a:rPr lang="en" sz="2600" dirty="0">
                <a:solidFill>
                  <a:srgbClr val="B45F06"/>
                </a:solidFill>
              </a:rPr>
              <a:t>to prioritize for inspection and remediation of lead sources in the following month</a:t>
            </a:r>
            <a:r>
              <a:rPr lang="en" sz="2600" dirty="0"/>
              <a:t>?</a:t>
            </a:r>
            <a:endParaRPr sz="2600" dirty="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37D6DBA9-5D69-154C-A120-4ADBF03F7CF7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6A2D549C-59C2-0340-9130-F3B04EEF3F59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A7B784C6-E226-7546-90BA-7A3243A70F6B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0D4F98CB-D85C-3F48-A552-B472AA7D6F71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4DF15E-A5D3-1C42-BB60-02F791885D32}"/>
              </a:ext>
            </a:extLst>
          </p:cNvPr>
          <p:cNvSpPr/>
          <p:nvPr/>
        </p:nvSpPr>
        <p:spPr>
          <a:xfrm>
            <a:off x="5394960" y="2398130"/>
            <a:ext cx="2834640" cy="470800"/>
          </a:xfrm>
          <a:prstGeom prst="rect">
            <a:avLst/>
          </a:prstGeom>
          <a:solidFill>
            <a:schemeClr val="accent1">
              <a:alpha val="4974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B6305-A4B4-E54B-B09C-6B53EE3A414D}"/>
              </a:ext>
            </a:extLst>
          </p:cNvPr>
          <p:cNvSpPr/>
          <p:nvPr/>
        </p:nvSpPr>
        <p:spPr>
          <a:xfrm>
            <a:off x="7717948" y="3343243"/>
            <a:ext cx="511652" cy="470800"/>
          </a:xfrm>
          <a:prstGeom prst="rect">
            <a:avLst/>
          </a:prstGeom>
          <a:solidFill>
            <a:schemeClr val="accent1">
              <a:alpha val="4974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19EA83-5842-4746-B15E-D431D637C2DD}"/>
              </a:ext>
            </a:extLst>
          </p:cNvPr>
          <p:cNvSpPr/>
          <p:nvPr/>
        </p:nvSpPr>
        <p:spPr>
          <a:xfrm>
            <a:off x="7982465" y="2875108"/>
            <a:ext cx="2088292" cy="470800"/>
          </a:xfrm>
          <a:prstGeom prst="rect">
            <a:avLst/>
          </a:prstGeom>
          <a:solidFill>
            <a:schemeClr val="accent1">
              <a:alpha val="4974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B412C6-0993-8F40-BD06-03BDD703BBF8}"/>
              </a:ext>
            </a:extLst>
          </p:cNvPr>
          <p:cNvSpPr/>
          <p:nvPr/>
        </p:nvSpPr>
        <p:spPr>
          <a:xfrm>
            <a:off x="1688840" y="5723305"/>
            <a:ext cx="8930500" cy="104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Where did these values come from?</a:t>
            </a:r>
          </a:p>
        </p:txBody>
      </p:sp>
    </p:spTree>
    <p:extLst>
      <p:ext uri="{BB962C8B-B14F-4D97-AF65-F5344CB8AC3E}">
        <p14:creationId xmlns:p14="http://schemas.microsoft.com/office/powerpoint/2010/main" val="17082417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0366F935-A7A8-3A44-8CC7-A712437726DA}"/>
              </a:ext>
            </a:extLst>
          </p:cNvPr>
          <p:cNvSpPr/>
          <p:nvPr/>
        </p:nvSpPr>
        <p:spPr>
          <a:xfrm>
            <a:off x="156410" y="132347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18DB3-B1EF-2C48-940B-94F32D01CB85}"/>
              </a:ext>
            </a:extLst>
          </p:cNvPr>
          <p:cNvSpPr/>
          <p:nvPr/>
        </p:nvSpPr>
        <p:spPr>
          <a:xfrm>
            <a:off x="3453063" y="1419718"/>
            <a:ext cx="2334127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3E3C2-D178-0445-ADDE-8D154A3AF8CA}"/>
              </a:ext>
            </a:extLst>
          </p:cNvPr>
          <p:cNvSpPr/>
          <p:nvPr/>
        </p:nvSpPr>
        <p:spPr>
          <a:xfrm>
            <a:off x="5787190" y="1419718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9A419-1779-9E43-836F-9563849B7C1E}"/>
              </a:ext>
            </a:extLst>
          </p:cNvPr>
          <p:cNvSpPr/>
          <p:nvPr/>
        </p:nvSpPr>
        <p:spPr>
          <a:xfrm>
            <a:off x="6701589" y="1419718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63ACF-B224-F443-9BFB-C1F8E63E1843}"/>
              </a:ext>
            </a:extLst>
          </p:cNvPr>
          <p:cNvSpPr/>
          <p:nvPr/>
        </p:nvSpPr>
        <p:spPr>
          <a:xfrm>
            <a:off x="1112921" y="1419718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CB23251-12B0-5E4D-A533-610BD548CA98}"/>
              </a:ext>
            </a:extLst>
          </p:cNvPr>
          <p:cNvSpPr/>
          <p:nvPr/>
        </p:nvSpPr>
        <p:spPr>
          <a:xfrm rot="16200000">
            <a:off x="409074" y="1515971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8E28A-5B86-7542-A144-037F82D956D9}"/>
              </a:ext>
            </a:extLst>
          </p:cNvPr>
          <p:cNvSpPr/>
          <p:nvPr/>
        </p:nvSpPr>
        <p:spPr>
          <a:xfrm>
            <a:off x="8590547" y="1419718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1046512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0366F935-A7A8-3A44-8CC7-A712437726DA}"/>
              </a:ext>
            </a:extLst>
          </p:cNvPr>
          <p:cNvSpPr/>
          <p:nvPr/>
        </p:nvSpPr>
        <p:spPr>
          <a:xfrm>
            <a:off x="156410" y="132347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18DB3-B1EF-2C48-940B-94F32D01CB85}"/>
              </a:ext>
            </a:extLst>
          </p:cNvPr>
          <p:cNvSpPr/>
          <p:nvPr/>
        </p:nvSpPr>
        <p:spPr>
          <a:xfrm>
            <a:off x="3453063" y="1419718"/>
            <a:ext cx="2334127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3E3C2-D178-0445-ADDE-8D154A3AF8CA}"/>
              </a:ext>
            </a:extLst>
          </p:cNvPr>
          <p:cNvSpPr/>
          <p:nvPr/>
        </p:nvSpPr>
        <p:spPr>
          <a:xfrm>
            <a:off x="5787190" y="1419718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9A419-1779-9E43-836F-9563849B7C1E}"/>
              </a:ext>
            </a:extLst>
          </p:cNvPr>
          <p:cNvSpPr/>
          <p:nvPr/>
        </p:nvSpPr>
        <p:spPr>
          <a:xfrm>
            <a:off x="6701589" y="1419718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63ACF-B224-F443-9BFB-C1F8E63E1843}"/>
              </a:ext>
            </a:extLst>
          </p:cNvPr>
          <p:cNvSpPr/>
          <p:nvPr/>
        </p:nvSpPr>
        <p:spPr>
          <a:xfrm>
            <a:off x="1112921" y="1419718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CB23251-12B0-5E4D-A533-610BD548CA98}"/>
              </a:ext>
            </a:extLst>
          </p:cNvPr>
          <p:cNvSpPr/>
          <p:nvPr/>
        </p:nvSpPr>
        <p:spPr>
          <a:xfrm rot="16200000">
            <a:off x="409074" y="1515971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8E28A-5B86-7542-A144-037F82D956D9}"/>
              </a:ext>
            </a:extLst>
          </p:cNvPr>
          <p:cNvSpPr/>
          <p:nvPr/>
        </p:nvSpPr>
        <p:spPr>
          <a:xfrm>
            <a:off x="8590547" y="1419718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70728-CA1A-2C4F-A7EF-850964BB670F}"/>
              </a:ext>
            </a:extLst>
          </p:cNvPr>
          <p:cNvSpPr/>
          <p:nvPr/>
        </p:nvSpPr>
        <p:spPr>
          <a:xfrm>
            <a:off x="3453063" y="2582784"/>
            <a:ext cx="2791326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155DB5-7BE6-FD4E-8E27-2D547035AC27}"/>
              </a:ext>
            </a:extLst>
          </p:cNvPr>
          <p:cNvSpPr/>
          <p:nvPr/>
        </p:nvSpPr>
        <p:spPr>
          <a:xfrm>
            <a:off x="6244389" y="2582784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85A9C2-5BE2-2941-96FC-99A33C4FB065}"/>
              </a:ext>
            </a:extLst>
          </p:cNvPr>
          <p:cNvSpPr/>
          <p:nvPr/>
        </p:nvSpPr>
        <p:spPr>
          <a:xfrm>
            <a:off x="7158788" y="2582784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08043E-B46A-F84A-9B6B-69513C1DE762}"/>
              </a:ext>
            </a:extLst>
          </p:cNvPr>
          <p:cNvSpPr/>
          <p:nvPr/>
        </p:nvSpPr>
        <p:spPr>
          <a:xfrm>
            <a:off x="1112921" y="2582784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46A7B776-9A20-6446-A369-65242C6CFB11}"/>
              </a:ext>
            </a:extLst>
          </p:cNvPr>
          <p:cNvSpPr/>
          <p:nvPr/>
        </p:nvSpPr>
        <p:spPr>
          <a:xfrm rot="16200000">
            <a:off x="409074" y="2679037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7DA4F8-AB53-A14D-9340-D1E0EA1B209C}"/>
              </a:ext>
            </a:extLst>
          </p:cNvPr>
          <p:cNvSpPr/>
          <p:nvPr/>
        </p:nvSpPr>
        <p:spPr>
          <a:xfrm>
            <a:off x="9047746" y="2582784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1782DA-5B67-844C-BB58-593AA6522C54}"/>
              </a:ext>
            </a:extLst>
          </p:cNvPr>
          <p:cNvSpPr/>
          <p:nvPr/>
        </p:nvSpPr>
        <p:spPr>
          <a:xfrm>
            <a:off x="3453063" y="3769914"/>
            <a:ext cx="3248526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BEFD7F-D6B4-FD42-B424-D3863F762BE6}"/>
              </a:ext>
            </a:extLst>
          </p:cNvPr>
          <p:cNvSpPr/>
          <p:nvPr/>
        </p:nvSpPr>
        <p:spPr>
          <a:xfrm>
            <a:off x="6701589" y="3769914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FF837B-23F6-1F4B-892D-46BFC2F00F9F}"/>
              </a:ext>
            </a:extLst>
          </p:cNvPr>
          <p:cNvSpPr/>
          <p:nvPr/>
        </p:nvSpPr>
        <p:spPr>
          <a:xfrm>
            <a:off x="7615988" y="3769914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5241D4-8D48-0F4A-BEDA-C404DA19E004}"/>
              </a:ext>
            </a:extLst>
          </p:cNvPr>
          <p:cNvSpPr/>
          <p:nvPr/>
        </p:nvSpPr>
        <p:spPr>
          <a:xfrm>
            <a:off x="1112921" y="3769914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73394863-ED40-7841-9AF8-2701EB8249C1}"/>
              </a:ext>
            </a:extLst>
          </p:cNvPr>
          <p:cNvSpPr/>
          <p:nvPr/>
        </p:nvSpPr>
        <p:spPr>
          <a:xfrm rot="16200000">
            <a:off x="409074" y="3866167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E4201F-78DD-4040-BD19-5F7E9E56FD8E}"/>
              </a:ext>
            </a:extLst>
          </p:cNvPr>
          <p:cNvSpPr/>
          <p:nvPr/>
        </p:nvSpPr>
        <p:spPr>
          <a:xfrm>
            <a:off x="9504946" y="3769914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0516AA-51BF-3E42-971B-C007B22ABE8F}"/>
              </a:ext>
            </a:extLst>
          </p:cNvPr>
          <p:cNvSpPr/>
          <p:nvPr/>
        </p:nvSpPr>
        <p:spPr>
          <a:xfrm>
            <a:off x="3453062" y="4957044"/>
            <a:ext cx="3705725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707438-9D64-D244-9F59-7F8C278AF844}"/>
              </a:ext>
            </a:extLst>
          </p:cNvPr>
          <p:cNvSpPr/>
          <p:nvPr/>
        </p:nvSpPr>
        <p:spPr>
          <a:xfrm>
            <a:off x="7158788" y="4957044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D10DFF-18CD-FD47-B769-E8BE01280384}"/>
              </a:ext>
            </a:extLst>
          </p:cNvPr>
          <p:cNvSpPr/>
          <p:nvPr/>
        </p:nvSpPr>
        <p:spPr>
          <a:xfrm>
            <a:off x="8073187" y="4957044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B033EE-7C86-E845-8D10-6D122D871364}"/>
              </a:ext>
            </a:extLst>
          </p:cNvPr>
          <p:cNvSpPr/>
          <p:nvPr/>
        </p:nvSpPr>
        <p:spPr>
          <a:xfrm>
            <a:off x="1112921" y="4957044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CA4E2AFD-0B65-5148-9626-853A08DC385B}"/>
              </a:ext>
            </a:extLst>
          </p:cNvPr>
          <p:cNvSpPr/>
          <p:nvPr/>
        </p:nvSpPr>
        <p:spPr>
          <a:xfrm rot="16200000">
            <a:off x="409074" y="5053297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EBFD69-91CB-CF4F-BA78-BB2DC48CD98F}"/>
              </a:ext>
            </a:extLst>
          </p:cNvPr>
          <p:cNvSpPr/>
          <p:nvPr/>
        </p:nvSpPr>
        <p:spPr>
          <a:xfrm>
            <a:off x="9962145" y="4957044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E0F937-EA6E-1D47-893B-5E4D5C9706BD}"/>
              </a:ext>
            </a:extLst>
          </p:cNvPr>
          <p:cNvSpPr txBox="1"/>
          <p:nvPr/>
        </p:nvSpPr>
        <p:spPr>
          <a:xfrm>
            <a:off x="5919509" y="5682509"/>
            <a:ext cx="352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</a:t>
            </a:r>
          </a:p>
        </p:txBody>
      </p:sp>
    </p:spTree>
    <p:extLst>
      <p:ext uri="{BB962C8B-B14F-4D97-AF65-F5344CB8AC3E}">
        <p14:creationId xmlns:p14="http://schemas.microsoft.com/office/powerpoint/2010/main" val="18090064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0366F935-A7A8-3A44-8CC7-A712437726DA}"/>
              </a:ext>
            </a:extLst>
          </p:cNvPr>
          <p:cNvSpPr/>
          <p:nvPr/>
        </p:nvSpPr>
        <p:spPr>
          <a:xfrm>
            <a:off x="156410" y="132347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Temporal Parameters: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Beginning of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End of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Label Window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Example History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Update Frequency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Paired train/validate </a:t>
            </a:r>
            <a:r>
              <a:rPr kumimoji="0" lang="en-US" sz="2000" b="0" i="1" u="sng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sets of dates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(train_start_1, train_end_1),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(test_start_1, test_end_1)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(train_start_2, train_end_2),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(test_start_2, test_end_2)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],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splits of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(you still need the full history for features)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6967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8537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Train/validate split dates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logic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(e.g., SQL snippet in config)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Sets of entities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a given time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that will define rows in training/validation matrices: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time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0D9A8960-C09E-6448-BD5E-AC6EA02C79CF}"/>
              </a:ext>
            </a:extLst>
          </p:cNvPr>
          <p:cNvSpPr/>
          <p:nvPr/>
        </p:nvSpPr>
        <p:spPr>
          <a:xfrm>
            <a:off x="156410" y="156410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</p:spTree>
    <p:extLst>
      <p:ext uri="{BB962C8B-B14F-4D97-AF65-F5344CB8AC3E}">
        <p14:creationId xmlns:p14="http://schemas.microsoft.com/office/powerpoint/2010/main" val="37726429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3699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Train/validate split dates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ids+dates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definition logic + window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(e.g., via SQL snippet in config)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values for each entity/date pair in the cohort: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date, label(s)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1EFE9071-5ED4-5F47-A282-ACD58DE7FC46}"/>
              </a:ext>
            </a:extLst>
          </p:cNvPr>
          <p:cNvSpPr/>
          <p:nvPr/>
        </p:nvSpPr>
        <p:spPr>
          <a:xfrm>
            <a:off x="156410" y="156410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</p:spTree>
    <p:extLst>
      <p:ext uri="{BB962C8B-B14F-4D97-AF65-F5344CB8AC3E}">
        <p14:creationId xmlns:p14="http://schemas.microsoft.com/office/powerpoint/2010/main" val="39876159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5267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Train/validate split dates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ids+dates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definition logic + windows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(e.g., via SQL snippets in config)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values for each entity/date pair in the cohort: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date, feature cols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often useful to group related features together for testing, etc.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FAAFA8EA-F852-8B43-8A1D-54CA28DDCA94}"/>
              </a:ext>
            </a:extLst>
          </p:cNvPr>
          <p:cNvSpPr/>
          <p:nvPr/>
        </p:nvSpPr>
        <p:spPr>
          <a:xfrm>
            <a:off x="132346" y="132347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</p:spTree>
    <p:extLst>
      <p:ext uri="{BB962C8B-B14F-4D97-AF65-F5344CB8AC3E}">
        <p14:creationId xmlns:p14="http://schemas.microsoft.com/office/powerpoint/2010/main" val="31002212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93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</p:spTree>
    <p:extLst>
      <p:ext uri="{BB962C8B-B14F-4D97-AF65-F5344CB8AC3E}">
        <p14:creationId xmlns:p14="http://schemas.microsoft.com/office/powerpoint/2010/main" val="8215767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Train/validate split dates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ids+dates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values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Pairs of train + validation matrices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np.array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pd.DataFrame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scipy.csr_matrix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etc.)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all this needs to do at this point is join the cohorts, labels, and features together for each set of dates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4AF0894-1976-B842-B000-1C4E2FB404C6}"/>
              </a:ext>
            </a:extLst>
          </p:cNvPr>
          <p:cNvSpPr/>
          <p:nvPr/>
        </p:nvSpPr>
        <p:spPr>
          <a:xfrm>
            <a:off x="132346" y="132346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</p:spTree>
    <p:extLst>
      <p:ext uri="{BB962C8B-B14F-4D97-AF65-F5344CB8AC3E}">
        <p14:creationId xmlns:p14="http://schemas.microsoft.com/office/powerpoint/2010/main" val="40699664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6069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Matrix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(and associated temporal metadata)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type + parameters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(from config)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Trained model object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(downstream + to disk)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metadata to database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model type, hyperparameters,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training dates,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Helpful to keep track of sets of models with the same parameters (type, features, hyperparameters, label definition,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trained on different time splits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9E47D761-E303-DA4F-9D69-1AB97FEE7CFB}"/>
              </a:ext>
            </a:extLst>
          </p:cNvPr>
          <p:cNvSpPr/>
          <p:nvPr/>
        </p:nvSpPr>
        <p:spPr>
          <a:xfrm>
            <a:off x="132346" y="103279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</p:spTree>
    <p:extLst>
      <p:ext uri="{BB962C8B-B14F-4D97-AF65-F5344CB8AC3E}">
        <p14:creationId xmlns:p14="http://schemas.microsoft.com/office/powerpoint/2010/main" val="378158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7268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Validation Matrix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(and associated temporal metadata)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Trained model object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(and associated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Predicted scores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Helpful to persist to the database for downstream analyses, but can get large, so be sure to index (and may want to make storage optional, especially during initial debugging)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4BA0D888-934F-074C-9C25-0DD30021857F}"/>
              </a:ext>
            </a:extLst>
          </p:cNvPr>
          <p:cNvSpPr/>
          <p:nvPr/>
        </p:nvSpPr>
        <p:spPr>
          <a:xfrm>
            <a:off x="156410" y="134366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</p:spTree>
    <p:extLst>
      <p:ext uri="{BB962C8B-B14F-4D97-AF65-F5344CB8AC3E}">
        <p14:creationId xmlns:p14="http://schemas.microsoft.com/office/powerpoint/2010/main" val="12963825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864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Validation Matrix (Actual Labels)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(and associated temporal metadata)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Predicted Scores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Metric definition(s)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(from config)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performance on metrics: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validation_date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metric,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parameter,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108, 2015-03-14, precision, 500_abs,      0.62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108, 2015-03-14, recall,       15_pct,         0.25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108, 2015-03-14, recall,        0.8_thresh, 0.42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Helpful to persist to the database for downstream analyses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1E4F050B-45D2-B541-8DCF-788DA7D99D96}"/>
              </a:ext>
            </a:extLst>
          </p:cNvPr>
          <p:cNvSpPr/>
          <p:nvPr/>
        </p:nvSpPr>
        <p:spPr>
          <a:xfrm>
            <a:off x="156410" y="153425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</p:spTree>
    <p:extLst>
      <p:ext uri="{BB962C8B-B14F-4D97-AF65-F5344CB8AC3E}">
        <p14:creationId xmlns:p14="http://schemas.microsoft.com/office/powerpoint/2010/main" val="11068858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3239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gnetic Disk 2">
            <a:extLst>
              <a:ext uri="{FF2B5EF4-FFF2-40B4-BE49-F238E27FC236}">
                <a16:creationId xmlns:a16="http://schemas.microsoft.com/office/drawing/2014/main" id="{74D35509-828F-F84F-9A08-69DA9E9FA545}"/>
              </a:ext>
            </a:extLst>
          </p:cNvPr>
          <p:cNvSpPr/>
          <p:nvPr/>
        </p:nvSpPr>
        <p:spPr>
          <a:xfrm>
            <a:off x="132348" y="144379"/>
            <a:ext cx="806115" cy="938463"/>
          </a:xfrm>
          <a:prstGeom prst="flowChartMagneticDisk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67F5E0F4-A172-FD42-9DDB-A525998954B8}"/>
              </a:ext>
            </a:extLst>
          </p:cNvPr>
          <p:cNvSpPr/>
          <p:nvPr/>
        </p:nvSpPr>
        <p:spPr>
          <a:xfrm>
            <a:off x="1467853" y="168442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 data</a:t>
            </a:r>
          </a:p>
        </p:txBody>
      </p:sp>
      <p:sp>
        <p:nvSpPr>
          <p:cNvPr id="6" name="Multidocument 5">
            <a:extLst>
              <a:ext uri="{FF2B5EF4-FFF2-40B4-BE49-F238E27FC236}">
                <a16:creationId xmlns:a16="http://schemas.microsoft.com/office/drawing/2014/main" id="{6E206021-00D2-4A45-AF06-E79D501E307B}"/>
              </a:ext>
            </a:extLst>
          </p:cNvPr>
          <p:cNvSpPr/>
          <p:nvPr/>
        </p:nvSpPr>
        <p:spPr>
          <a:xfrm>
            <a:off x="3797968" y="144379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</a:t>
            </a:r>
          </a:p>
        </p:txBody>
      </p:sp>
    </p:spTree>
    <p:extLst>
      <p:ext uri="{BB962C8B-B14F-4D97-AF65-F5344CB8AC3E}">
        <p14:creationId xmlns:p14="http://schemas.microsoft.com/office/powerpoint/2010/main" val="140866441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62A923E-B738-9E4A-A89B-39C5B19D5511}"/>
              </a:ext>
            </a:extLst>
          </p:cNvPr>
          <p:cNvSpPr/>
          <p:nvPr/>
        </p:nvSpPr>
        <p:spPr>
          <a:xfrm>
            <a:off x="1467853" y="1636289"/>
            <a:ext cx="8927431" cy="22258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gnetic Disk 2">
            <a:extLst>
              <a:ext uri="{FF2B5EF4-FFF2-40B4-BE49-F238E27FC236}">
                <a16:creationId xmlns:a16="http://schemas.microsoft.com/office/drawing/2014/main" id="{74D35509-828F-F84F-9A08-69DA9E9FA545}"/>
              </a:ext>
            </a:extLst>
          </p:cNvPr>
          <p:cNvSpPr/>
          <p:nvPr/>
        </p:nvSpPr>
        <p:spPr>
          <a:xfrm>
            <a:off x="132348" y="144379"/>
            <a:ext cx="806115" cy="938463"/>
          </a:xfrm>
          <a:prstGeom prst="flowChartMagneticDisk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2" name="Document 1">
            <a:extLst>
              <a:ext uri="{FF2B5EF4-FFF2-40B4-BE49-F238E27FC236}">
                <a16:creationId xmlns:a16="http://schemas.microsoft.com/office/drawing/2014/main" id="{29CF39FC-AFFE-504D-AEE8-6FAA176A3D9D}"/>
              </a:ext>
            </a:extLst>
          </p:cNvPr>
          <p:cNvSpPr/>
          <p:nvPr/>
        </p:nvSpPr>
        <p:spPr>
          <a:xfrm>
            <a:off x="1913025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67F5E0F4-A172-FD42-9DDB-A525998954B8}"/>
              </a:ext>
            </a:extLst>
          </p:cNvPr>
          <p:cNvSpPr/>
          <p:nvPr/>
        </p:nvSpPr>
        <p:spPr>
          <a:xfrm>
            <a:off x="1467853" y="168442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 data</a:t>
            </a:r>
          </a:p>
        </p:txBody>
      </p:sp>
      <p:sp>
        <p:nvSpPr>
          <p:cNvPr id="6" name="Multidocument 5">
            <a:extLst>
              <a:ext uri="{FF2B5EF4-FFF2-40B4-BE49-F238E27FC236}">
                <a16:creationId xmlns:a16="http://schemas.microsoft.com/office/drawing/2014/main" id="{6E206021-00D2-4A45-AF06-E79D501E307B}"/>
              </a:ext>
            </a:extLst>
          </p:cNvPr>
          <p:cNvSpPr/>
          <p:nvPr/>
        </p:nvSpPr>
        <p:spPr>
          <a:xfrm>
            <a:off x="3797968" y="144379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6474C-CB4C-9B43-B882-F3161225D474}"/>
              </a:ext>
            </a:extLst>
          </p:cNvPr>
          <p:cNvSpPr txBox="1"/>
          <p:nvPr/>
        </p:nvSpPr>
        <p:spPr>
          <a:xfrm>
            <a:off x="2112928" y="322026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</a:t>
            </a:r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7A8AF69A-2536-B04D-A415-859B769E4D09}"/>
              </a:ext>
            </a:extLst>
          </p:cNvPr>
          <p:cNvSpPr/>
          <p:nvPr/>
        </p:nvSpPr>
        <p:spPr>
          <a:xfrm>
            <a:off x="3918288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37B65-BFA7-164E-8804-A00FB05B00A3}"/>
              </a:ext>
            </a:extLst>
          </p:cNvPr>
          <p:cNvSpPr txBox="1"/>
          <p:nvPr/>
        </p:nvSpPr>
        <p:spPr>
          <a:xfrm>
            <a:off x="3720647" y="32202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label(s)</a:t>
            </a:r>
          </a:p>
        </p:txBody>
      </p:sp>
      <p:sp>
        <p:nvSpPr>
          <p:cNvPr id="10" name="Document 9">
            <a:extLst>
              <a:ext uri="{FF2B5EF4-FFF2-40B4-BE49-F238E27FC236}">
                <a16:creationId xmlns:a16="http://schemas.microsoft.com/office/drawing/2014/main" id="{381A3C80-C0B2-1D40-9209-D4709F1861B2}"/>
              </a:ext>
            </a:extLst>
          </p:cNvPr>
          <p:cNvSpPr/>
          <p:nvPr/>
        </p:nvSpPr>
        <p:spPr>
          <a:xfrm>
            <a:off x="5923551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features_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47310-8869-3546-8FCD-B4AB5A6FB0A0}"/>
              </a:ext>
            </a:extLst>
          </p:cNvPr>
          <p:cNvSpPr txBox="1"/>
          <p:nvPr/>
        </p:nvSpPr>
        <p:spPr>
          <a:xfrm>
            <a:off x="5711421" y="3220265"/>
            <a:ext cx="172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feat1,…</a:t>
            </a:r>
          </a:p>
        </p:txBody>
      </p:sp>
      <p:sp>
        <p:nvSpPr>
          <p:cNvPr id="12" name="Document 11">
            <a:extLst>
              <a:ext uri="{FF2B5EF4-FFF2-40B4-BE49-F238E27FC236}">
                <a16:creationId xmlns:a16="http://schemas.microsoft.com/office/drawing/2014/main" id="{EAE22E9C-C4C5-EF49-9F4E-B035A4340A53}"/>
              </a:ext>
            </a:extLst>
          </p:cNvPr>
          <p:cNvSpPr/>
          <p:nvPr/>
        </p:nvSpPr>
        <p:spPr>
          <a:xfrm>
            <a:off x="7943301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features_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history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4B8C9-90F0-7E46-A59A-3F41366C0D26}"/>
              </a:ext>
            </a:extLst>
          </p:cNvPr>
          <p:cNvSpPr txBox="1"/>
          <p:nvPr/>
        </p:nvSpPr>
        <p:spPr>
          <a:xfrm>
            <a:off x="7731171" y="3220265"/>
            <a:ext cx="172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feat1,…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9C1F6F-6064-6D4D-B7EF-3CFDEE183987}"/>
              </a:ext>
            </a:extLst>
          </p:cNvPr>
          <p:cNvSpPr txBox="1"/>
          <p:nvPr/>
        </p:nvSpPr>
        <p:spPr>
          <a:xfrm>
            <a:off x="9446563" y="243037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. 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C6345-7957-444B-A632-D90CAB91BB86}"/>
              </a:ext>
            </a:extLst>
          </p:cNvPr>
          <p:cNvSpPr txBox="1"/>
          <p:nvPr/>
        </p:nvSpPr>
        <p:spPr>
          <a:xfrm>
            <a:off x="1679924" y="1673936"/>
            <a:ext cx="210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model_prep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schema</a:t>
            </a:r>
          </a:p>
        </p:txBody>
      </p:sp>
    </p:spTree>
    <p:extLst>
      <p:ext uri="{BB962C8B-B14F-4D97-AF65-F5344CB8AC3E}">
        <p14:creationId xmlns:p14="http://schemas.microsoft.com/office/powerpoint/2010/main" val="3564216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4B1256E-D155-A94C-946A-73C5698C162F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3DB02F29-727A-394F-827F-060277C7B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 the first of every month</a:t>
            </a:r>
            <a:r>
              <a:rPr lang="en" sz="2200"/>
              <a:t>, for </a:t>
            </a:r>
            <a:r>
              <a:rPr lang="en" sz="2200">
                <a:solidFill>
                  <a:srgbClr val="0000FF"/>
                </a:solidFill>
              </a:rPr>
              <a:t>all the individuals who have been released from Johnson County Jail during the past 2 years and have demonstrated mental health needs</a:t>
            </a:r>
            <a:r>
              <a:rPr lang="en" sz="2200"/>
              <a:t>, can we identify the </a:t>
            </a:r>
            <a:r>
              <a:rPr lang="en" sz="2200">
                <a:solidFill>
                  <a:srgbClr val="FF00FF"/>
                </a:solidFill>
              </a:rPr>
              <a:t>200 highest risk individuals</a:t>
            </a:r>
            <a:r>
              <a:rPr lang="en" sz="2200"/>
              <a:t> who are </a:t>
            </a:r>
            <a:r>
              <a:rPr lang="en" sz="2200">
                <a:solidFill>
                  <a:srgbClr val="38761D"/>
                </a:solidFill>
              </a:rPr>
              <a:t>likely to return to jail in the next 6 months </a:t>
            </a:r>
            <a:r>
              <a:rPr lang="en" sz="2200">
                <a:solidFill>
                  <a:srgbClr val="B45F06"/>
                </a:solidFill>
              </a:rPr>
              <a:t>to prioritize for proactive mental health interventions</a:t>
            </a:r>
            <a:r>
              <a:rPr lang="en" sz="2200"/>
              <a:t>?</a:t>
            </a:r>
            <a:endParaRPr sz="220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96C50709-9A9E-324E-8E39-7DE46030D63F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D58617F3-981C-F344-866D-8BB5BAA60B03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C08439B6-F437-E346-AB04-4CB62D828B18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879C4375-7810-EC44-9BE6-A9A6D6D223F2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152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62A923E-B738-9E4A-A89B-39C5B19D5511}"/>
              </a:ext>
            </a:extLst>
          </p:cNvPr>
          <p:cNvSpPr/>
          <p:nvPr/>
        </p:nvSpPr>
        <p:spPr>
          <a:xfrm>
            <a:off x="1467853" y="1636289"/>
            <a:ext cx="8927431" cy="22258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gnetic Disk 2">
            <a:extLst>
              <a:ext uri="{FF2B5EF4-FFF2-40B4-BE49-F238E27FC236}">
                <a16:creationId xmlns:a16="http://schemas.microsoft.com/office/drawing/2014/main" id="{74D35509-828F-F84F-9A08-69DA9E9FA545}"/>
              </a:ext>
            </a:extLst>
          </p:cNvPr>
          <p:cNvSpPr/>
          <p:nvPr/>
        </p:nvSpPr>
        <p:spPr>
          <a:xfrm>
            <a:off x="132348" y="144379"/>
            <a:ext cx="806115" cy="938463"/>
          </a:xfrm>
          <a:prstGeom prst="flowChartMagneticDisk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2" name="Document 1">
            <a:extLst>
              <a:ext uri="{FF2B5EF4-FFF2-40B4-BE49-F238E27FC236}">
                <a16:creationId xmlns:a16="http://schemas.microsoft.com/office/drawing/2014/main" id="{29CF39FC-AFFE-504D-AEE8-6FAA176A3D9D}"/>
              </a:ext>
            </a:extLst>
          </p:cNvPr>
          <p:cNvSpPr/>
          <p:nvPr/>
        </p:nvSpPr>
        <p:spPr>
          <a:xfrm>
            <a:off x="1913025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67F5E0F4-A172-FD42-9DDB-A525998954B8}"/>
              </a:ext>
            </a:extLst>
          </p:cNvPr>
          <p:cNvSpPr/>
          <p:nvPr/>
        </p:nvSpPr>
        <p:spPr>
          <a:xfrm>
            <a:off x="1467853" y="168442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 data</a:t>
            </a:r>
          </a:p>
        </p:txBody>
      </p:sp>
      <p:sp>
        <p:nvSpPr>
          <p:cNvPr id="6" name="Multidocument 5">
            <a:extLst>
              <a:ext uri="{FF2B5EF4-FFF2-40B4-BE49-F238E27FC236}">
                <a16:creationId xmlns:a16="http://schemas.microsoft.com/office/drawing/2014/main" id="{6E206021-00D2-4A45-AF06-E79D501E307B}"/>
              </a:ext>
            </a:extLst>
          </p:cNvPr>
          <p:cNvSpPr/>
          <p:nvPr/>
        </p:nvSpPr>
        <p:spPr>
          <a:xfrm>
            <a:off x="3797968" y="144379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6474C-CB4C-9B43-B882-F3161225D474}"/>
              </a:ext>
            </a:extLst>
          </p:cNvPr>
          <p:cNvSpPr txBox="1"/>
          <p:nvPr/>
        </p:nvSpPr>
        <p:spPr>
          <a:xfrm>
            <a:off x="2112928" y="322026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</a:t>
            </a:r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7A8AF69A-2536-B04D-A415-859B769E4D09}"/>
              </a:ext>
            </a:extLst>
          </p:cNvPr>
          <p:cNvSpPr/>
          <p:nvPr/>
        </p:nvSpPr>
        <p:spPr>
          <a:xfrm>
            <a:off x="3918288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37B65-BFA7-164E-8804-A00FB05B00A3}"/>
              </a:ext>
            </a:extLst>
          </p:cNvPr>
          <p:cNvSpPr txBox="1"/>
          <p:nvPr/>
        </p:nvSpPr>
        <p:spPr>
          <a:xfrm>
            <a:off x="3720647" y="32202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label(s)</a:t>
            </a:r>
          </a:p>
        </p:txBody>
      </p:sp>
      <p:sp>
        <p:nvSpPr>
          <p:cNvPr id="10" name="Document 9">
            <a:extLst>
              <a:ext uri="{FF2B5EF4-FFF2-40B4-BE49-F238E27FC236}">
                <a16:creationId xmlns:a16="http://schemas.microsoft.com/office/drawing/2014/main" id="{381A3C80-C0B2-1D40-9209-D4709F1861B2}"/>
              </a:ext>
            </a:extLst>
          </p:cNvPr>
          <p:cNvSpPr/>
          <p:nvPr/>
        </p:nvSpPr>
        <p:spPr>
          <a:xfrm>
            <a:off x="5923551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features_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47310-8869-3546-8FCD-B4AB5A6FB0A0}"/>
              </a:ext>
            </a:extLst>
          </p:cNvPr>
          <p:cNvSpPr txBox="1"/>
          <p:nvPr/>
        </p:nvSpPr>
        <p:spPr>
          <a:xfrm>
            <a:off x="5711421" y="3220265"/>
            <a:ext cx="172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feat1,…</a:t>
            </a:r>
          </a:p>
        </p:txBody>
      </p:sp>
      <p:sp>
        <p:nvSpPr>
          <p:cNvPr id="12" name="Document 11">
            <a:extLst>
              <a:ext uri="{FF2B5EF4-FFF2-40B4-BE49-F238E27FC236}">
                <a16:creationId xmlns:a16="http://schemas.microsoft.com/office/drawing/2014/main" id="{EAE22E9C-C4C5-EF49-9F4E-B035A4340A53}"/>
              </a:ext>
            </a:extLst>
          </p:cNvPr>
          <p:cNvSpPr/>
          <p:nvPr/>
        </p:nvSpPr>
        <p:spPr>
          <a:xfrm>
            <a:off x="7943301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features_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history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4B8C9-90F0-7E46-A59A-3F41366C0D26}"/>
              </a:ext>
            </a:extLst>
          </p:cNvPr>
          <p:cNvSpPr txBox="1"/>
          <p:nvPr/>
        </p:nvSpPr>
        <p:spPr>
          <a:xfrm>
            <a:off x="7731171" y="3220265"/>
            <a:ext cx="172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feat1,…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9C1F6F-6064-6D4D-B7EF-3CFDEE183987}"/>
              </a:ext>
            </a:extLst>
          </p:cNvPr>
          <p:cNvSpPr txBox="1"/>
          <p:nvPr/>
        </p:nvSpPr>
        <p:spPr>
          <a:xfrm>
            <a:off x="9446563" y="243037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. 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C6345-7957-444B-A632-D90CAB91BB86}"/>
              </a:ext>
            </a:extLst>
          </p:cNvPr>
          <p:cNvSpPr txBox="1"/>
          <p:nvPr/>
        </p:nvSpPr>
        <p:spPr>
          <a:xfrm>
            <a:off x="1679924" y="1673936"/>
            <a:ext cx="210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model_prep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schema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B64060D-F121-7847-BC35-7A38C365C8E9}"/>
              </a:ext>
            </a:extLst>
          </p:cNvPr>
          <p:cNvSpPr/>
          <p:nvPr/>
        </p:nvSpPr>
        <p:spPr>
          <a:xfrm>
            <a:off x="1467853" y="4199016"/>
            <a:ext cx="8927431" cy="22258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B770606F-F1C1-474D-8E96-D357AABE7B31}"/>
              </a:ext>
            </a:extLst>
          </p:cNvPr>
          <p:cNvSpPr/>
          <p:nvPr/>
        </p:nvSpPr>
        <p:spPr>
          <a:xfrm>
            <a:off x="1913025" y="4812627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model_sets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F8D4C-CD93-1141-9215-921D60220869}"/>
              </a:ext>
            </a:extLst>
          </p:cNvPr>
          <p:cNvSpPr txBox="1"/>
          <p:nvPr/>
        </p:nvSpPr>
        <p:spPr>
          <a:xfrm>
            <a:off x="1800154" y="5782992"/>
            <a:ext cx="152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model_set_id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type, params</a:t>
            </a:r>
          </a:p>
        </p:txBody>
      </p:sp>
      <p:sp>
        <p:nvSpPr>
          <p:cNvPr id="20" name="Document 19">
            <a:extLst>
              <a:ext uri="{FF2B5EF4-FFF2-40B4-BE49-F238E27FC236}">
                <a16:creationId xmlns:a16="http://schemas.microsoft.com/office/drawing/2014/main" id="{955F8CA0-A0C5-0444-92E6-178608850928}"/>
              </a:ext>
            </a:extLst>
          </p:cNvPr>
          <p:cNvSpPr/>
          <p:nvPr/>
        </p:nvSpPr>
        <p:spPr>
          <a:xfrm>
            <a:off x="3918288" y="4812627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DAF0D9-9090-8746-B1AC-8C984A687AB1}"/>
              </a:ext>
            </a:extLst>
          </p:cNvPr>
          <p:cNvSpPr txBox="1"/>
          <p:nvPr/>
        </p:nvSpPr>
        <p:spPr>
          <a:xfrm>
            <a:off x="3762328" y="5782992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model_set_id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time</a:t>
            </a:r>
          </a:p>
        </p:txBody>
      </p:sp>
      <p:sp>
        <p:nvSpPr>
          <p:cNvPr id="22" name="Document 21">
            <a:extLst>
              <a:ext uri="{FF2B5EF4-FFF2-40B4-BE49-F238E27FC236}">
                <a16:creationId xmlns:a16="http://schemas.microsoft.com/office/drawing/2014/main" id="{B558840A-9F35-014A-991A-11252227EF55}"/>
              </a:ext>
            </a:extLst>
          </p:cNvPr>
          <p:cNvSpPr/>
          <p:nvPr/>
        </p:nvSpPr>
        <p:spPr>
          <a:xfrm>
            <a:off x="5923551" y="4812627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158CB0-20B3-8843-B300-F3A31A2C021A}"/>
              </a:ext>
            </a:extLst>
          </p:cNvPr>
          <p:cNvSpPr txBox="1"/>
          <p:nvPr/>
        </p:nvSpPr>
        <p:spPr>
          <a:xfrm>
            <a:off x="5678691" y="5782992"/>
            <a:ext cx="178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id,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time, score, label</a:t>
            </a:r>
          </a:p>
        </p:txBody>
      </p:sp>
      <p:sp>
        <p:nvSpPr>
          <p:cNvPr id="24" name="Document 23">
            <a:extLst>
              <a:ext uri="{FF2B5EF4-FFF2-40B4-BE49-F238E27FC236}">
                <a16:creationId xmlns:a16="http://schemas.microsoft.com/office/drawing/2014/main" id="{B27E32CD-6F16-D946-A82B-A600DBBC4E06}"/>
              </a:ext>
            </a:extLst>
          </p:cNvPr>
          <p:cNvSpPr/>
          <p:nvPr/>
        </p:nvSpPr>
        <p:spPr>
          <a:xfrm>
            <a:off x="7943301" y="4812627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4546E6-2D4B-824C-97D2-CE75B6344F3C}"/>
              </a:ext>
            </a:extLst>
          </p:cNvPr>
          <p:cNvSpPr txBox="1"/>
          <p:nvPr/>
        </p:nvSpPr>
        <p:spPr>
          <a:xfrm>
            <a:off x="7758487" y="5782992"/>
            <a:ext cx="1669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time,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metric, value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5407FE-F1DE-1145-A20E-C79B7FB67620}"/>
              </a:ext>
            </a:extLst>
          </p:cNvPr>
          <p:cNvSpPr txBox="1"/>
          <p:nvPr/>
        </p:nvSpPr>
        <p:spPr>
          <a:xfrm>
            <a:off x="1679924" y="4236663"/>
            <a:ext cx="158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results schema</a:t>
            </a:r>
          </a:p>
        </p:txBody>
      </p:sp>
    </p:spTree>
    <p:extLst>
      <p:ext uri="{BB962C8B-B14F-4D97-AF65-F5344CB8AC3E}">
        <p14:creationId xmlns:p14="http://schemas.microsoft.com/office/powerpoint/2010/main" val="14032055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11339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66A657A-340B-0042-9DB5-E1A291CD8E8B}"/>
              </a:ext>
            </a:extLst>
          </p:cNvPr>
          <p:cNvSpPr txBox="1"/>
          <p:nvPr/>
        </p:nvSpPr>
        <p:spPr>
          <a:xfrm>
            <a:off x="9475871" y="1949116"/>
            <a:ext cx="21528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the project-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specific details!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5554AD-939C-604A-A55B-3BBB7962B036}"/>
              </a:ext>
            </a:extLst>
          </p:cNvPr>
          <p:cNvCxnSpPr>
            <a:cxnSpLocks/>
          </p:cNvCxnSpPr>
          <p:nvPr/>
        </p:nvCxnSpPr>
        <p:spPr>
          <a:xfrm flipV="1">
            <a:off x="10519611" y="1179096"/>
            <a:ext cx="350921" cy="818148"/>
          </a:xfrm>
          <a:prstGeom prst="straightConnector1">
            <a:avLst/>
          </a:prstGeom>
          <a:ln w="76200">
            <a:solidFill>
              <a:srgbClr val="6F0A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3463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>
            <a:extLst>
              <a:ext uri="{FF2B5EF4-FFF2-40B4-BE49-F238E27FC236}">
                <a16:creationId xmlns:a16="http://schemas.microsoft.com/office/drawing/2014/main" id="{7A338037-2E06-6244-8C31-2E414DA551EF}"/>
              </a:ext>
            </a:extLst>
          </p:cNvPr>
          <p:cNvSpPr/>
          <p:nvPr/>
        </p:nvSpPr>
        <p:spPr>
          <a:xfrm>
            <a:off x="180475" y="132346"/>
            <a:ext cx="854242" cy="1010653"/>
          </a:xfrm>
          <a:prstGeom prst="foldedCorner">
            <a:avLst>
              <a:gd name="adj" fmla="val 29343"/>
            </a:avLst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2D42F3-83DA-EF44-85F3-44ED71AD08C7}"/>
              </a:ext>
            </a:extLst>
          </p:cNvPr>
          <p:cNvSpPr/>
          <p:nvPr/>
        </p:nvSpPr>
        <p:spPr>
          <a:xfrm>
            <a:off x="128337" y="5999293"/>
            <a:ext cx="11935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https://github.com/dssg/direccion_trabajo_inspections/blob/master/experiments/test.yaml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C8D62-EB53-CD44-9CC4-8977D6A9F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565" y="132346"/>
            <a:ext cx="4816870" cy="574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6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1008A05-00C0-7C4B-9E7A-F5D9E79C776A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A503C09B-93C0-FB43-BCF8-DB719EF203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dirty="0">
                <a:solidFill>
                  <a:srgbClr val="FF0000"/>
                </a:solidFill>
              </a:rPr>
              <a:t>At every primary care appointment</a:t>
            </a:r>
            <a:r>
              <a:rPr lang="en" sz="2600" dirty="0"/>
              <a:t>, for </a:t>
            </a:r>
            <a:r>
              <a:rPr lang="en" sz="2600" dirty="0">
                <a:solidFill>
                  <a:srgbClr val="0000FF"/>
                </a:solidFill>
              </a:rPr>
              <a:t>all patients over the age of 25</a:t>
            </a:r>
            <a:r>
              <a:rPr lang="en" sz="2600" dirty="0"/>
              <a:t>, can we identify the </a:t>
            </a:r>
            <a:r>
              <a:rPr lang="en" sz="2600" dirty="0">
                <a:solidFill>
                  <a:srgbClr val="FF00FF"/>
                </a:solidFill>
              </a:rPr>
              <a:t>individuals at least 80% likely</a:t>
            </a:r>
            <a:r>
              <a:rPr lang="en" sz="2600" dirty="0"/>
              <a:t> </a:t>
            </a:r>
            <a:r>
              <a:rPr lang="en" sz="2600" dirty="0">
                <a:solidFill>
                  <a:srgbClr val="38761D"/>
                </a:solidFill>
              </a:rPr>
              <a:t>to develop diabetes in the next 3 years </a:t>
            </a:r>
            <a:r>
              <a:rPr lang="en" sz="2600" dirty="0">
                <a:solidFill>
                  <a:srgbClr val="B45F06"/>
                </a:solidFill>
              </a:rPr>
              <a:t>to prioritize for early screening</a:t>
            </a:r>
            <a:r>
              <a:rPr lang="en" sz="2600" dirty="0"/>
              <a:t>?</a:t>
            </a:r>
            <a:endParaRPr sz="2600" dirty="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37D6DBA9-5D69-154C-A120-4ADBF03F7CF7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6A2D549C-59C2-0340-9130-F3B04EEF3F59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A7B784C6-E226-7546-90BA-7A3243A70F6B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0D4F98CB-D85C-3F48-A552-B472AA7D6F71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662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5934</TotalTime>
  <Words>3561</Words>
  <Application>Microsoft Macintosh PowerPoint</Application>
  <PresentationFormat>Widescreen</PresentationFormat>
  <Paragraphs>816</Paragraphs>
  <Slides>83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83</vt:i4>
      </vt:variant>
    </vt:vector>
  </HeadingPairs>
  <TitlesOfParts>
    <vt:vector size="88" baseType="lpstr">
      <vt:lpstr>Arial</vt:lpstr>
      <vt:lpstr>Calibri</vt:lpstr>
      <vt:lpstr>Calibri Light</vt:lpstr>
      <vt:lpstr>Simple Light</vt:lpstr>
      <vt:lpstr>Office Theme</vt:lpstr>
      <vt:lpstr>Machine Learning Pipelines</vt:lpstr>
      <vt:lpstr>Things to remember</vt:lpstr>
      <vt:lpstr>PowerPoint Presentation</vt:lpstr>
      <vt:lpstr>Formulation: Decisions we need to make</vt:lpstr>
      <vt:lpstr>Structuring the Analytical Formulation</vt:lpstr>
      <vt:lpstr>Structuring the Analytical Formulation</vt:lpstr>
      <vt:lpstr>Analytical Formulation Examples</vt:lpstr>
      <vt:lpstr>Analytical Formulation Examples</vt:lpstr>
      <vt:lpstr>Analytical Formulation Examples</vt:lpstr>
      <vt:lpstr>Analytical Formulation Examples</vt:lpstr>
      <vt:lpstr>Analytical Formulation</vt:lpstr>
      <vt:lpstr>Analytical Formulation</vt:lpstr>
      <vt:lpstr>Analytical Formulation</vt:lpstr>
      <vt:lpstr>Analytical Formulation</vt:lpstr>
      <vt:lpstr>Analytical Formulation - Top level</vt:lpstr>
      <vt:lpstr>Baselines</vt:lpstr>
      <vt:lpstr>Baseline Options</vt:lpstr>
      <vt:lpstr>For the Netflix example, what would be a reasonable baseline method that doesn't require using any ML?</vt:lpstr>
      <vt:lpstr>Baseline Considerations</vt:lpstr>
      <vt:lpstr>Baseline Examples</vt:lpstr>
      <vt:lpstr>PowerPoint Presentation</vt:lpstr>
      <vt:lpstr>PowerPoint Presentation</vt:lpstr>
      <vt:lpstr>Things we will cover</vt:lpstr>
      <vt:lpstr>What is an ML Pipeline?</vt:lpstr>
      <vt:lpstr>Why build a pipeline?</vt:lpstr>
      <vt:lpstr>What makes a pipeline?</vt:lpstr>
      <vt:lpstr>Pipeline Flow &amp; Components</vt:lpstr>
      <vt:lpstr>Pipeline Flow</vt:lpstr>
      <vt:lpstr>What components does a pipeline have?</vt:lpstr>
      <vt:lpstr>Things to keep in mind about each component</vt:lpstr>
      <vt:lpstr>Components: Data Acquisition &amp; Integration</vt:lpstr>
      <vt:lpstr>Components: Explore and Prepare data</vt:lpstr>
      <vt:lpstr>Components: Feature Creation</vt:lpstr>
      <vt:lpstr>Components: Method Selection</vt:lpstr>
      <vt:lpstr>Components: Validation</vt:lpstr>
      <vt:lpstr>Deployment</vt:lpstr>
      <vt:lpstr>What types of variations do you want to test using your pipeline?</vt:lpstr>
      <vt:lpstr>Best Practices</vt:lpstr>
      <vt:lpstr>Config file example</vt:lpstr>
      <vt:lpstr>Get Started by building a simple pipeline</vt:lpstr>
      <vt:lpstr>PowerPoint Presentation</vt:lpstr>
      <vt:lpstr>Progression</vt:lpstr>
      <vt:lpstr>Things to remember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50</cp:revision>
  <dcterms:created xsi:type="dcterms:W3CDTF">2020-01-14T19:43:43Z</dcterms:created>
  <dcterms:modified xsi:type="dcterms:W3CDTF">2022-09-21T01:31:48Z</dcterms:modified>
</cp:coreProperties>
</file>