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323" r:id="rId3"/>
    <p:sldId id="528" r:id="rId4"/>
    <p:sldId id="515" r:id="rId5"/>
    <p:sldId id="31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525" r:id="rId14"/>
    <p:sldId id="266" r:id="rId15"/>
    <p:sldId id="267" r:id="rId16"/>
    <p:sldId id="270" r:id="rId17"/>
    <p:sldId id="271" r:id="rId18"/>
    <p:sldId id="272" r:id="rId19"/>
    <p:sldId id="273" r:id="rId20"/>
    <p:sldId id="274" r:id="rId21"/>
    <p:sldId id="275" r:id="rId22"/>
    <p:sldId id="500" r:id="rId23"/>
    <p:sldId id="527" r:id="rId24"/>
    <p:sldId id="513" r:id="rId25"/>
    <p:sldId id="276" r:id="rId26"/>
    <p:sldId id="277" r:id="rId27"/>
    <p:sldId id="278" r:id="rId28"/>
    <p:sldId id="279" r:id="rId29"/>
    <p:sldId id="280" r:id="rId30"/>
    <p:sldId id="529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3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5"/>
    <p:restoredTop sz="94829"/>
  </p:normalViewPr>
  <p:slideViewPr>
    <p:cSldViewPr snapToGrid="0" snapToObjects="1">
      <p:cViewPr varScale="1">
        <p:scale>
          <a:sx n="152" d="100"/>
          <a:sy n="15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9911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001f471e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72001f471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2001f471e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72001f47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71c82016f7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71c82016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42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ZXUMAAiaVqxoCVs4DmcAVvjSl0uCsHZSBf_nmAdQoE/edit#slide=id.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s.cs.duke.edu/~cynthia/paper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ople.dbmi.columbia.edu/noemie/papers/15kdd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dbmi.columbia.edu/noemie/papers/15kdd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ssg/mlforpublicpolicylab/tree/master/techhelp/models_over_time.ipynb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</a:t>
            </a:r>
            <a:endParaRPr sz="28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/>
              <a:t>What we do want from a global explanation?</a:t>
            </a:r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what the model is doing</a:t>
            </a:r>
            <a:endParaRPr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model itself 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score distributions and calibration (to assess uncertainty)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Feature </a:t>
            </a:r>
            <a:r>
              <a:rPr lang="en-US" dirty="0" err="1"/>
              <a:t>Importances</a:t>
            </a:r>
            <a:r>
              <a:rPr lang="en-US" dirty="0"/>
              <a:t> (and know what that means for different models)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contributions of groups/sources of features</a:t>
            </a: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predictions of the model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Who/what does the model prioritize?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dirty="0"/>
              <a:t>How are the top k predictions different than the rest? (cross-tabs on top k vs rest)</a:t>
            </a:r>
          </a:p>
          <a:p>
            <a:r>
              <a:rPr lang="en-US" dirty="0"/>
              <a:t>Look at where the models makes mistakes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Childhood Vaccination in Mexico</a:t>
            </a:r>
            <a:endParaRPr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55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Decision Trees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KNN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SVMs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RFs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NNs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Score Distributions</a:t>
            </a:r>
            <a:br>
              <a:rPr lang="en-US" dirty="0"/>
            </a:b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Cross-Tabs</a:t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Sparse Models</a:t>
            </a:r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Sparse models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interpretable models</a:t>
            </a:r>
            <a:r>
              <a:rPr lang="en-US"/>
              <a:t> – Ustun and Rudin. Learning Optimized Risk Scores from Large-Scale Datasets.KDD 2017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u="sng">
                <a:solidFill>
                  <a:schemeClr val="hlink"/>
                </a:solidFill>
                <a:hlinkClick r:id="rId4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9437D-6342-C54D-86A4-2A9D3DEE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Words you will run into and what you should think about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4BF3-69B5-0A47-B9BD-7396F91F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Interpretable models</a:t>
            </a:r>
            <a:r>
              <a:rPr lang="en-US" dirty="0"/>
              <a:t>: can you get both interpretability and “accuracy”? For what definition of interpretability </a:t>
            </a:r>
            <a:r>
              <a:rPr lang="en-US" dirty="0" err="1"/>
              <a:t>andf</a:t>
            </a:r>
            <a:r>
              <a:rPr lang="en-US" dirty="0"/>
              <a:t> accuracy?</a:t>
            </a:r>
          </a:p>
          <a:p>
            <a:pPr lvl="1"/>
            <a:r>
              <a:rPr lang="en-US" dirty="0"/>
              <a:t>Examples: Risk-SLIM, GAM, Decision Rule Lists, Decision Trees, Logistic Regression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Local explanations</a:t>
            </a:r>
            <a:r>
              <a:rPr lang="en-US" dirty="0"/>
              <a:t>: Given a prediction by a model, can you understand why it made that prediction. What does it mean to explain the prediction of a model?, </a:t>
            </a:r>
          </a:p>
          <a:p>
            <a:pPr lvl="1"/>
            <a:r>
              <a:rPr lang="en-US" dirty="0"/>
              <a:t>Examples: LIME, SHAP, Maple, DICE, NICE, </a:t>
            </a:r>
            <a:r>
              <a:rPr lang="en-US" dirty="0" err="1"/>
              <a:t>Protodash</a:t>
            </a:r>
            <a:r>
              <a:rPr lang="en-US" dirty="0"/>
              <a:t>, 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70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5376672" y="2063715"/>
            <a:ext cx="6399628" cy="319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r>
              <a:rPr lang="en-US" sz="2800" dirty="0"/>
              <a:t>There are </a:t>
            </a:r>
            <a:r>
              <a:rPr lang="en-US" sz="2800" dirty="0">
                <a:solidFill>
                  <a:srgbClr val="C00000"/>
                </a:solidFill>
              </a:rPr>
              <a:t>A LOT </a:t>
            </a:r>
            <a:r>
              <a:rPr lang="en-US" sz="2800" dirty="0"/>
              <a:t>of proposed explainable ML methods and papers that suggest this is a solved problem, but </a:t>
            </a:r>
            <a:r>
              <a:rPr lang="en-US" sz="2800" b="1" dirty="0">
                <a:solidFill>
                  <a:srgbClr val="C00000"/>
                </a:solidFill>
              </a:rPr>
              <a:t>very little evidence </a:t>
            </a:r>
            <a:r>
              <a:rPr lang="en-US" sz="2800" dirty="0"/>
              <a:t>these methods actually improve outcomes in practical use cases.</a:t>
            </a:r>
            <a:endParaRPr sz="2800" dirty="0"/>
          </a:p>
          <a:p>
            <a:pPr marL="457200" lvl="0" indent="-228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sz="2800" dirty="0"/>
          </a:p>
        </p:txBody>
      </p:sp>
      <p:pic>
        <p:nvPicPr>
          <p:cNvPr id="1026" name="Picture 2" descr="Order Warning Signs for Workplace Safety | VKF Renzel">
            <a:extLst>
              <a:ext uri="{FF2B5EF4-FFF2-40B4-BE49-F238E27FC236}">
                <a16:creationId xmlns:a16="http://schemas.microsoft.com/office/drawing/2014/main" id="{E0672F7E-093E-DF43-A73B-8B1D07B9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40" y="194614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752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Specialized “Interpretable” Models</a:t>
            </a:r>
            <a:endParaRPr/>
          </a:p>
        </p:txBody>
      </p:sp>
      <p:sp>
        <p:nvSpPr>
          <p:cNvPr id="172" name="Google Shape;172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Risk-SLIM – Ustun and Rudin. Learning Optimized Risk Scores from Large-Scale Datasets.KDD 2017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Generalized Additive Model (GAM):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Additive models </a:t>
            </a:r>
            <a:r>
              <a:rPr lang="en-US"/>
              <a:t>– Caruana et al. "Intelligible models for healthcare: Predicting pneumonia risk and hospital 30-day readmission." </a:t>
            </a:r>
            <a:r>
              <a:rPr lang="en-US" i="1"/>
              <a:t>KDD 2015)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488" y="207302"/>
            <a:ext cx="8261024" cy="64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72001f471e_0_19"/>
          <p:cNvPicPr preferRelativeResize="0"/>
          <p:nvPr/>
        </p:nvPicPr>
        <p:blipFill rotWithShape="1">
          <a:blip r:embed="rId3">
            <a:alphaModFix/>
          </a:blip>
          <a:srcRect r="50927" b="79077"/>
          <a:stretch/>
        </p:blipFill>
        <p:spPr>
          <a:xfrm>
            <a:off x="864125" y="1689175"/>
            <a:ext cx="10463750" cy="347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2001f471e_0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88" name="Google Shape;188;g72001f471e_0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89" name="Google Shape;189;g72001f471e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689" y="-1111783"/>
            <a:ext cx="10770402" cy="1329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Sparse Models (RiskSLIM)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707" y="1271841"/>
            <a:ext cx="11694763" cy="4460689"/>
          </a:xfrm>
          <a:prstGeom prst="rect">
            <a:avLst/>
          </a:prstGeom>
          <a:solidFill>
            <a:srgbClr val="FFC000"/>
          </a:solidFill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07FD-3A89-9F3F-22C5-9CBAB2C6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28704-8B4A-9CC0-8F2E-F860458E1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and models (including baselines and </a:t>
            </a:r>
            <a:r>
              <a:rPr lang="en-US" dirty="0" err="1"/>
              <a:t>baserate</a:t>
            </a:r>
            <a:r>
              <a:rPr lang="en-US" dirty="0"/>
              <a:t>) over time</a:t>
            </a:r>
          </a:p>
          <a:p>
            <a:r>
              <a:rPr lang="en-US" dirty="0"/>
              <a:t>Select a few high-performing models (Due Nov 21</a:t>
            </a:r>
            <a:r>
              <a:rPr lang="en-US" baseline="30000" dirty="0"/>
              <a:t>st</a:t>
            </a:r>
            <a:r>
              <a:rPr lang="en-US" dirty="0"/>
              <a:t>)  - </a:t>
            </a:r>
            <a:r>
              <a:rPr lang="en-US" dirty="0">
                <a:hlinkClick r:id="rId2"/>
              </a:rPr>
              <a:t>helper notebook</a:t>
            </a:r>
            <a:endParaRPr lang="en-US" dirty="0"/>
          </a:p>
          <a:p>
            <a:r>
              <a:rPr lang="en-US" dirty="0"/>
              <a:t>Understand what the models are doing (Due Nov 28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What features are important</a:t>
            </a:r>
          </a:p>
          <a:p>
            <a:pPr lvl="1"/>
            <a:r>
              <a:rPr lang="en-US" dirty="0"/>
              <a:t>What people/bills are they prioritizing</a:t>
            </a:r>
          </a:p>
          <a:p>
            <a:pPr lvl="1"/>
            <a:r>
              <a:rPr lang="en-US" dirty="0"/>
              <a:t>Are these models similar or different?</a:t>
            </a:r>
          </a:p>
          <a:p>
            <a:r>
              <a:rPr lang="en-US" dirty="0"/>
              <a:t>Audit for Bias (Due Dec 5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Presentations (Dec 7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  <a:p>
            <a:r>
              <a:rPr lang="en-US" dirty="0"/>
              <a:t>Final Report (Dec 14</a:t>
            </a:r>
            <a:r>
              <a:rPr lang="en-US" baseline="30000" dirty="0"/>
              <a:t>th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67083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Model selection and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 but happy to meet on Tuesday (or Wednesday) if any teams want to</a:t>
            </a:r>
          </a:p>
        </p:txBody>
      </p:sp>
    </p:spTree>
    <p:extLst>
      <p:ext uri="{BB962C8B-B14F-4D97-AF65-F5344CB8AC3E}">
        <p14:creationId xmlns:p14="http://schemas.microsoft.com/office/powerpoint/2010/main" val="423424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>
                <a:solidFill>
                  <a:srgbClr val="C00000"/>
                </a:solidFill>
              </a:rPr>
              <a:t>Thursday: Class Session in GHC 6115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Model selection and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 but happy to meet on Tuesday (or Wednesday) if any teams want to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Any Additional models and features you want to build</a:t>
            </a:r>
          </a:p>
          <a:p>
            <a:pPr lvl="1"/>
            <a:r>
              <a:rPr lang="en-US" dirty="0"/>
              <a:t>Making sure you can look at results across time and on different evaluation metrics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“Final” set of high priority features</a:t>
            </a:r>
          </a:p>
          <a:p>
            <a:pPr lvl="1"/>
            <a:r>
              <a:rPr lang="en-US" dirty="0"/>
              <a:t>Running a grid of larger models + hyperparameters across all time splits</a:t>
            </a:r>
          </a:p>
          <a:p>
            <a:pPr lvl="1"/>
            <a:r>
              <a:rPr lang="en-US" dirty="0"/>
              <a:t>Doing a first pass over plotting the results over time and doing simple model selection</a:t>
            </a:r>
          </a:p>
        </p:txBody>
      </p:sp>
    </p:spTree>
    <p:extLst>
      <p:ext uri="{BB962C8B-B14F-4D97-AF65-F5344CB8AC3E}">
        <p14:creationId xmlns:p14="http://schemas.microsoft.com/office/powerpoint/2010/main" val="368819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we’ll cover today</a:t>
            </a:r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Why we want ML models to be interpretable?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Types of Interpretability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Global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Individual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Methods to understand models and predictions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71c82016f7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Why do we want Interpretability?</a:t>
            </a:r>
            <a:endParaRPr/>
          </a:p>
        </p:txBody>
      </p:sp>
      <p:sp>
        <p:nvSpPr>
          <p:cNvPr id="72" name="Google Shape;72;g71c82016f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Debugging the Model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Improving the performance of the system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Creating and increasing trust and adoption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Selecting appropriate actions/interventions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Legal Recourse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Global Vs Local</a:t>
            </a:r>
            <a:endParaRPr/>
          </a:p>
        </p:txBody>
      </p:sp>
      <p:graphicFrame>
        <p:nvGraphicFramePr>
          <p:cNvPr id="78" name="Google Shape;78;p26"/>
          <p:cNvGraphicFramePr/>
          <p:nvPr/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1041</Words>
  <Application>Microsoft Macintosh PowerPoint</Application>
  <PresentationFormat>Widescreen</PresentationFormat>
  <Paragraphs>196</Paragraphs>
  <Slides>30</Slides>
  <Notes>24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Simple Light</vt:lpstr>
      <vt:lpstr>PowerPoint Presentation</vt:lpstr>
      <vt:lpstr>PowerPoint Presentation</vt:lpstr>
      <vt:lpstr>Going forward</vt:lpstr>
      <vt:lpstr>Reminders</vt:lpstr>
      <vt:lpstr>Plan for the week</vt:lpstr>
      <vt:lpstr>What we’ll cover today</vt:lpstr>
      <vt:lpstr>Why do we want Interpretability?</vt:lpstr>
      <vt:lpstr>Why do we want Interpretability?</vt:lpstr>
      <vt:lpstr>Global Vs Local</vt:lpstr>
      <vt:lpstr>Global Vs Local</vt:lpstr>
      <vt:lpstr>What we do want from a global explanation?</vt:lpstr>
      <vt:lpstr>Understanding what the model is doing</vt:lpstr>
      <vt:lpstr>Case Study</vt:lpstr>
      <vt:lpstr>How to interpret specific models</vt:lpstr>
      <vt:lpstr>Feature Importances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Sparse Models</vt:lpstr>
      <vt:lpstr>Words you will run into and what you should think about</vt:lpstr>
      <vt:lpstr>Evaluating Explainable ML Methods</vt:lpstr>
      <vt:lpstr>Evaluating Explainable ML Methods</vt:lpstr>
      <vt:lpstr>Specialized “Interpretable” Models</vt:lpstr>
      <vt:lpstr>PowerPoint Presentation</vt:lpstr>
      <vt:lpstr>PowerPoint Presentation</vt:lpstr>
      <vt:lpstr>PowerPoint Presentation</vt:lpstr>
      <vt:lpstr>Sparse Models (RiskSLIM)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18</cp:revision>
  <dcterms:created xsi:type="dcterms:W3CDTF">2020-01-14T19:43:43Z</dcterms:created>
  <dcterms:modified xsi:type="dcterms:W3CDTF">2023-11-14T22:14:54Z</dcterms:modified>
</cp:coreProperties>
</file>