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97" r:id="rId6"/>
    <p:sldId id="296" r:id="rId7"/>
    <p:sldId id="295" r:id="rId8"/>
    <p:sldId id="264" r:id="rId9"/>
    <p:sldId id="266" r:id="rId10"/>
    <p:sldId id="267" r:id="rId11"/>
    <p:sldId id="270" r:id="rId12"/>
    <p:sldId id="271" r:id="rId13"/>
    <p:sldId id="269" r:id="rId14"/>
    <p:sldId id="272" r:id="rId15"/>
    <p:sldId id="27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2"/>
    <p:restoredTop sz="94726"/>
  </p:normalViewPr>
  <p:slideViewPr>
    <p:cSldViewPr snapToGrid="0">
      <p:cViewPr varScale="1">
        <p:scale>
          <a:sx n="142" d="100"/>
          <a:sy n="142" d="100"/>
        </p:scale>
        <p:origin x="184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9DEBAC1-B7F2-498B-49F6-61D5A65B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>
            <a:extLst>
              <a:ext uri="{FF2B5EF4-FFF2-40B4-BE49-F238E27FC236}">
                <a16:creationId xmlns:a16="http://schemas.microsoft.com/office/drawing/2014/main" id="{B9AD2982-4EAA-5446-BC92-B5C0596503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>
            <a:extLst>
              <a:ext uri="{FF2B5EF4-FFF2-40B4-BE49-F238E27FC236}">
                <a16:creationId xmlns:a16="http://schemas.microsoft.com/office/drawing/2014/main" id="{10EFD38D-ED55-8CBB-A209-E0B1F14BC4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3897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tech and review sessions</a:t>
            </a:r>
            <a:endParaRPr lang="en" sz="1600" b="1" dirty="0">
              <a:solidFill>
                <a:srgbClr val="FF0000"/>
              </a:solidFill>
            </a:endParaRP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week)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183724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194106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Providing proactive mental health support to individuals at risk of returning to Jail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27704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1527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and prioritize advocacy efforts</a:t>
            </a:r>
          </a:p>
        </p:txBody>
      </p:sp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49F2B-1696-4644-85D5-81199723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9" y="1881137"/>
            <a:ext cx="832104" cy="82774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project preference form by end of tomorrow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a tech session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</a:t>
            </a:r>
            <a:r>
              <a:rPr lang="en"/>
              <a:t>tomorrow) </a:t>
            </a:r>
            <a:endParaRPr lang="en" dirty="0"/>
          </a:p>
          <a:p>
            <a:pPr lvl="1"/>
            <a:r>
              <a:rPr lang="en-US" dirty="0"/>
              <a:t>Make sure to fill out the survey by this afternoo</a:t>
            </a:r>
            <a:r>
              <a:rPr lang="en-US" sz="1000" dirty="0"/>
              <a:t>n - </a:t>
            </a:r>
            <a:r>
              <a:rPr lang="en-US" sz="1200" dirty="0"/>
              <a:t>We need this get you set up on the infrastructure</a:t>
            </a:r>
            <a:endParaRPr lang="en" dirty="0"/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want you to learn from this class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</a:t>
            </a:r>
            <a:r>
              <a:rPr lang="en" b="1" dirty="0"/>
              <a:t>responsibly</a:t>
            </a:r>
            <a:r>
              <a:rPr lang="en" dirty="0"/>
              <a:t> and </a:t>
            </a:r>
            <a:r>
              <a:rPr lang="en" b="1" dirty="0"/>
              <a:t>effectively</a:t>
            </a:r>
            <a:r>
              <a:rPr lang="en" dirty="0"/>
              <a:t> solve real-world policy problems using ML</a:t>
            </a:r>
            <a:br>
              <a:rPr lang="en" dirty="0"/>
            </a:br>
            <a:endParaRPr lang="en-US"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where ML fits as part of your analytical toolkit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the *entire* Machine Learning process </a:t>
            </a:r>
            <a:r>
              <a:rPr lang="en-US" sz="1600" dirty="0"/>
              <a:t>(and get hands-on experience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Be able to work with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and evaluate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methods/models and focus on everything else that’s important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43699881-33E2-4D5E-11C3-555092D5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>
            <a:extLst>
              <a:ext uri="{FF2B5EF4-FFF2-40B4-BE49-F238E27FC236}">
                <a16:creationId xmlns:a16="http://schemas.microsoft.com/office/drawing/2014/main" id="{1999359D-3B87-6500-8640-5CB8AAC9B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3765" y="186575"/>
            <a:ext cx="8579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with data</a:t>
            </a:r>
            <a:endParaRPr dirty="0"/>
          </a:p>
        </p:txBody>
      </p:sp>
      <p:sp>
        <p:nvSpPr>
          <p:cNvPr id="106" name="Google Shape;106;p20">
            <a:extLst>
              <a:ext uri="{FF2B5EF4-FFF2-40B4-BE49-F238E27FC236}">
                <a16:creationId xmlns:a16="http://schemas.microsoft.com/office/drawing/2014/main" id="{CC5D6F59-F93A-E028-17E1-CFD8C08BC222}"/>
              </a:ext>
            </a:extLst>
          </p:cNvPr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Social Impact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>
            <a:extLst>
              <a:ext uri="{FF2B5EF4-FFF2-40B4-BE49-F238E27FC236}">
                <a16:creationId xmlns:a16="http://schemas.microsoft.com/office/drawing/2014/main" id="{0C927134-2E3F-77EF-BAC7-02129856A97D}"/>
              </a:ext>
            </a:extLst>
          </p:cNvPr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CS,  Programming, ML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>
            <a:extLst>
              <a:ext uri="{FF2B5EF4-FFF2-40B4-BE49-F238E27FC236}">
                <a16:creationId xmlns:a16="http://schemas.microsoft.com/office/drawing/2014/main" id="{7758CF7D-C966-73F5-3AE6-8DF9604AD3EE}"/>
              </a:ext>
            </a:extLst>
          </p:cNvPr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>
            <a:extLst>
              <a:ext uri="{FF2B5EF4-FFF2-40B4-BE49-F238E27FC236}">
                <a16:creationId xmlns:a16="http://schemas.microsoft.com/office/drawing/2014/main" id="{F47D2503-3170-F023-F03D-ECBE54D90370}"/>
              </a:ext>
            </a:extLst>
          </p:cNvPr>
          <p:cNvSpPr/>
          <p:nvPr/>
        </p:nvSpPr>
        <p:spPr>
          <a:xfrm>
            <a:off x="6265950" y="248090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>
            <a:extLst>
              <a:ext uri="{FF2B5EF4-FFF2-40B4-BE49-F238E27FC236}">
                <a16:creationId xmlns:a16="http://schemas.microsoft.com/office/drawing/2014/main" id="{E798C978-5D36-5200-AFB8-ED222E1C64E9}"/>
              </a:ext>
            </a:extLst>
          </p:cNvPr>
          <p:cNvSpPr/>
          <p:nvPr/>
        </p:nvSpPr>
        <p:spPr>
          <a:xfrm>
            <a:off x="6103075" y="3401992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OR/Optimization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>
            <a:extLst>
              <a:ext uri="{FF2B5EF4-FFF2-40B4-BE49-F238E27FC236}">
                <a16:creationId xmlns:a16="http://schemas.microsoft.com/office/drawing/2014/main" id="{B1DDDF54-F901-E391-C96D-7DD4DD94E696}"/>
              </a:ext>
            </a:extLst>
          </p:cNvPr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>
            <a:extLst>
              <a:ext uri="{FF2B5EF4-FFF2-40B4-BE49-F238E27FC236}">
                <a16:creationId xmlns:a16="http://schemas.microsoft.com/office/drawing/2014/main" id="{F19CDA19-EF5E-7E0A-A487-9EE948E09206}"/>
              </a:ext>
            </a:extLst>
          </p:cNvPr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>
            <a:extLst>
              <a:ext uri="{FF2B5EF4-FFF2-40B4-BE49-F238E27FC236}">
                <a16:creationId xmlns:a16="http://schemas.microsoft.com/office/drawing/2014/main" id="{34E4582F-7336-54B5-7647-6D4661BE84EF}"/>
              </a:ext>
            </a:extLst>
          </p:cNvPr>
          <p:cNvCxnSpPr>
            <a:stCxn id="109" idx="1"/>
            <a:endCxn id="106" idx="3"/>
          </p:cNvCxnSpPr>
          <p:nvPr/>
        </p:nvCxnSpPr>
        <p:spPr>
          <a:xfrm flipH="1">
            <a:off x="5188400" y="2797105"/>
            <a:ext cx="1077550" cy="3373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>
            <a:extLst>
              <a:ext uri="{FF2B5EF4-FFF2-40B4-BE49-F238E27FC236}">
                <a16:creationId xmlns:a16="http://schemas.microsoft.com/office/drawing/2014/main" id="{65AE640C-EAA7-3BE1-7FE1-B583655A79C7}"/>
              </a:ext>
            </a:extLst>
          </p:cNvPr>
          <p:cNvCxnSpPr>
            <a:cxnSpLocks/>
            <a:stCxn id="110" idx="1"/>
          </p:cNvCxnSpPr>
          <p:nvPr/>
        </p:nvCxnSpPr>
        <p:spPr>
          <a:xfrm flipH="1" flipV="1">
            <a:off x="5170200" y="3450675"/>
            <a:ext cx="932875" cy="26751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37783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3765" y="186575"/>
            <a:ext cx="857922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Skills needed to solve real-world problems with data</a:t>
            </a:r>
            <a:endParaRPr dirty="0"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Lato"/>
                <a:ea typeface="Lato"/>
                <a:cs typeface="Lato"/>
                <a:sym typeface="Lato"/>
              </a:rPr>
              <a:t>Social Impact</a:t>
            </a:r>
            <a:endParaRPr b="1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CS,  Programming, ML</a:t>
            </a: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265950" y="248090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6103075" y="3401992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OR/Optimization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802100" y="332992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435200" y="24151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flipH="1">
            <a:off x="5188400" y="2797105"/>
            <a:ext cx="1077550" cy="33737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>
            <a:cxnSpLocks/>
            <a:stCxn id="110" idx="1"/>
          </p:cNvCxnSpPr>
          <p:nvPr/>
        </p:nvCxnSpPr>
        <p:spPr>
          <a:xfrm flipH="1" flipV="1">
            <a:off x="5170200" y="3450675"/>
            <a:ext cx="932875" cy="267517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>
            <a:cxnSpLocks/>
            <a:stCxn id="111" idx="3"/>
          </p:cNvCxnSpPr>
          <p:nvPr/>
        </p:nvCxnSpPr>
        <p:spPr>
          <a:xfrm flipV="1">
            <a:off x="2919200" y="3329925"/>
            <a:ext cx="1134600" cy="316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52300" y="2731300"/>
            <a:ext cx="1501500" cy="40317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11;p20">
            <a:extLst>
              <a:ext uri="{FF2B5EF4-FFF2-40B4-BE49-F238E27FC236}">
                <a16:creationId xmlns:a16="http://schemas.microsoft.com/office/drawing/2014/main" id="{134D2411-99C1-F4C5-1E3E-68EEAA8D7BCA}"/>
              </a:ext>
            </a:extLst>
          </p:cNvPr>
          <p:cNvSpPr/>
          <p:nvPr/>
        </p:nvSpPr>
        <p:spPr>
          <a:xfrm>
            <a:off x="1445450" y="4179913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Project Management</a:t>
            </a:r>
            <a:endParaRPr sz="1600" b="1" dirty="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8" name="Google Shape;118;p20">
            <a:extLst>
              <a:ext uri="{FF2B5EF4-FFF2-40B4-BE49-F238E27FC236}">
                <a16:creationId xmlns:a16="http://schemas.microsoft.com/office/drawing/2014/main" id="{42F11350-5B55-8858-2AB0-9A4B33843FA4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562550" y="3531550"/>
            <a:ext cx="879367" cy="964563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10;p20">
            <a:extLst>
              <a:ext uri="{FF2B5EF4-FFF2-40B4-BE49-F238E27FC236}">
                <a16:creationId xmlns:a16="http://schemas.microsoft.com/office/drawing/2014/main" id="{6AE12DBD-E7F0-806D-D669-25A5024FE152}"/>
              </a:ext>
            </a:extLst>
          </p:cNvPr>
          <p:cNvSpPr/>
          <p:nvPr/>
        </p:nvSpPr>
        <p:spPr>
          <a:xfrm>
            <a:off x="5523075" y="419035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3" name="Google Shape;117;p20">
            <a:extLst>
              <a:ext uri="{FF2B5EF4-FFF2-40B4-BE49-F238E27FC236}">
                <a16:creationId xmlns:a16="http://schemas.microsoft.com/office/drawing/2014/main" id="{A484D8D9-1AF9-3AC7-BDCF-5D67B26C3594}"/>
              </a:ext>
            </a:extLst>
          </p:cNvPr>
          <p:cNvCxnSpPr>
            <a:cxnSpLocks/>
            <a:stCxn id="12" idx="1"/>
            <a:endCxn id="106" idx="2"/>
          </p:cNvCxnSpPr>
          <p:nvPr/>
        </p:nvCxnSpPr>
        <p:spPr>
          <a:xfrm flipH="1" flipV="1">
            <a:off x="4621100" y="3537525"/>
            <a:ext cx="901975" cy="969025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9158</TotalTime>
  <Words>752</Words>
  <Application>Microsoft Macintosh PowerPoint</Application>
  <PresentationFormat>On-screen Show (16:9)</PresentationFormat>
  <Paragraphs>124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Lato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data</vt:lpstr>
      <vt:lpstr>Skills needed to solve real-world problems with data</vt:lpstr>
      <vt:lpstr>PowerPoint Presentation</vt:lpstr>
      <vt:lpstr>Class Schedule</vt:lpstr>
      <vt:lpstr>Different components of the class</vt:lpstr>
      <vt:lpstr>Logistics</vt:lpstr>
      <vt:lpstr>Projects</vt:lpstr>
      <vt:lpstr>The data you’re working with is confidential and needs to be kept secure </vt:lpstr>
      <vt:lpstr>Project Teams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23</cp:revision>
  <dcterms:modified xsi:type="dcterms:W3CDTF">2025-08-25T20:45:09Z</dcterms:modified>
</cp:coreProperties>
</file>