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23"/>
  </p:notesMasterIdLst>
  <p:sldIdLst>
    <p:sldId id="256" r:id="rId3"/>
    <p:sldId id="515" r:id="rId4"/>
    <p:sldId id="470" r:id="rId5"/>
    <p:sldId id="471" r:id="rId6"/>
    <p:sldId id="302" r:id="rId7"/>
    <p:sldId id="523" r:id="rId8"/>
    <p:sldId id="531" r:id="rId9"/>
    <p:sldId id="844" r:id="rId10"/>
    <p:sldId id="542" r:id="rId11"/>
    <p:sldId id="843" r:id="rId12"/>
    <p:sldId id="532" r:id="rId13"/>
    <p:sldId id="534" r:id="rId14"/>
    <p:sldId id="535" r:id="rId15"/>
    <p:sldId id="536" r:id="rId16"/>
    <p:sldId id="539" r:id="rId17"/>
    <p:sldId id="540" r:id="rId18"/>
    <p:sldId id="543" r:id="rId19"/>
    <p:sldId id="537" r:id="rId20"/>
    <p:sldId id="538" r:id="rId21"/>
    <p:sldId id="84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5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8FF"/>
    <a:srgbClr val="0092FF"/>
    <a:srgbClr val="4D110A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558"/>
  </p:normalViewPr>
  <p:slideViewPr>
    <p:cSldViewPr snapToGrid="0" snapToObjects="1">
      <p:cViewPr varScale="1">
        <p:scale>
          <a:sx n="112" d="100"/>
          <a:sy n="112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6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6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 sz="3200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 sz="3200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 sz="3200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 sz="3200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 sz="3200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 sz="3200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 sz="3200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 sz="3200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 sz="3200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 sz="3200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2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2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2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2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2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2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2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2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2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6"/>
          <p:cNvSpPr/>
          <p:nvPr/>
        </p:nvSpPr>
        <p:spPr>
          <a:xfrm>
            <a:off x="0" y="6450221"/>
            <a:ext cx="12192000" cy="407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10609" y="6459633"/>
            <a:ext cx="4606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Kit Rodolfa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lang="en" sz="1600">
                <a:solidFill>
                  <a:schemeClr val="lt1"/>
                </a:solidFill>
              </a:rPr>
              <a:t>krodolfa@cmu.edu</a:t>
            </a:r>
            <a:endParaRPr sz="16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2176" y="6510528"/>
            <a:ext cx="3451669" cy="30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D4411-737E-C541-B4C4-6D57C5CC3460}"/>
              </a:ext>
            </a:extLst>
          </p:cNvPr>
          <p:cNvSpPr/>
          <p:nvPr userDrawn="1"/>
        </p:nvSpPr>
        <p:spPr>
          <a:xfrm>
            <a:off x="0" y="6519445"/>
            <a:ext cx="12192000" cy="33855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B04C-E7FB-0646-9DDE-F53072130CA6}"/>
              </a:ext>
            </a:extLst>
          </p:cNvPr>
          <p:cNvSpPr txBox="1"/>
          <p:nvPr userDrawn="1"/>
        </p:nvSpPr>
        <p:spPr>
          <a:xfrm>
            <a:off x="210588" y="6533191"/>
            <a:ext cx="277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Ghani  | 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rayidghani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7F2-E124-D640-B103-0B5ED2CEA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6248" y="6578839"/>
            <a:ext cx="2687597" cy="2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5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1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7521-98C0-2A40-BD39-5BCEE48B8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1495" y="4355259"/>
            <a:ext cx="6299749" cy="563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34301-7F36-2C46-AC22-AFFAC4BFF8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6445" y="5094089"/>
            <a:ext cx="1161689" cy="1080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9F56-A257-F14E-A0A1-58B3F5FDA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2840" b="-1"/>
          <a:stretch/>
        </p:blipFill>
        <p:spPr>
          <a:xfrm>
            <a:off x="5919078" y="5266579"/>
            <a:ext cx="3237089" cy="7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06" y="1353807"/>
            <a:ext cx="11666363" cy="495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9676"/>
          </a:xfrm>
          <a:solidFill>
            <a:srgbClr val="800000"/>
          </a:solidFill>
          <a:effectLst/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21D5A-4AF5-A545-A4B2-D7E04BFEBC34}"/>
              </a:ext>
            </a:extLst>
          </p:cNvPr>
          <p:cNvSpPr/>
          <p:nvPr userDrawn="1"/>
        </p:nvSpPr>
        <p:spPr>
          <a:xfrm>
            <a:off x="0" y="6450222"/>
            <a:ext cx="12192000" cy="407777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58FC-C48E-1C49-B517-49F0EF74BDE8}"/>
              </a:ext>
            </a:extLst>
          </p:cNvPr>
          <p:cNvSpPr txBox="1"/>
          <p:nvPr userDrawn="1"/>
        </p:nvSpPr>
        <p:spPr>
          <a:xfrm>
            <a:off x="210586" y="6459621"/>
            <a:ext cx="27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</a:t>
            </a:r>
            <a:r>
              <a:rPr lang="en-US" sz="1600" b="0" dirty="0">
                <a:solidFill>
                  <a:schemeClr val="bg1"/>
                </a:solidFill>
                <a:latin typeface="Arial"/>
                <a:cs typeface="Arial"/>
              </a:rPr>
              <a:t> Ghani  |  @</a:t>
            </a:r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rayidghani</a:t>
            </a:r>
            <a:endParaRPr lang="en-US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50D4-8156-FE47-8EAC-5551DAAF66E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32177" y="6510528"/>
            <a:ext cx="3451668" cy="3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ctr" defTabSz="3428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342891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83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74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566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68" indent="-25716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199" indent="-21430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29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21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12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Ethics, Bias, and Fairness Part 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Overview, Frameworks, and Issues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666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Most stereotypes are based on some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86846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7800"/>
            <a:ext cx="11776300" cy="1122300"/>
          </a:xfrm>
        </p:spPr>
        <p:txBody>
          <a:bodyPr/>
          <a:lstStyle/>
          <a:p>
            <a:pPr fontAlgn="base"/>
            <a:r>
              <a:rPr lang="en-US" sz="11500" dirty="0"/>
              <a:t>Self Driving cars save lives</a:t>
            </a:r>
          </a:p>
        </p:txBody>
      </p:sp>
    </p:spTree>
    <p:extLst>
      <p:ext uri="{BB962C8B-B14F-4D97-AF65-F5344CB8AC3E}">
        <p14:creationId xmlns:p14="http://schemas.microsoft.com/office/powerpoint/2010/main" val="10125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a crime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1763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suicide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57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7577-1ABE-A145-8917-C778323C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Pittsburgh vs New York</a:t>
            </a:r>
          </a:p>
        </p:txBody>
      </p:sp>
    </p:spTree>
    <p:extLst>
      <p:ext uri="{BB962C8B-B14F-4D97-AF65-F5344CB8AC3E}">
        <p14:creationId xmlns:p14="http://schemas.microsoft.com/office/powerpoint/2010/main" val="119693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Predictive policing systems reduce crime</a:t>
            </a:r>
          </a:p>
        </p:txBody>
      </p:sp>
    </p:spTree>
    <p:extLst>
      <p:ext uri="{BB962C8B-B14F-4D97-AF65-F5344CB8AC3E}">
        <p14:creationId xmlns:p14="http://schemas.microsoft.com/office/powerpoint/2010/main" val="17772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Facial Recognition Systems should be banned</a:t>
            </a:r>
          </a:p>
        </p:txBody>
      </p:sp>
    </p:spTree>
    <p:extLst>
      <p:ext uri="{BB962C8B-B14F-4D97-AF65-F5344CB8AC3E}">
        <p14:creationId xmlns:p14="http://schemas.microsoft.com/office/powerpoint/2010/main" val="240560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mayor</a:t>
            </a:r>
          </a:p>
        </p:txBody>
      </p:sp>
    </p:spTree>
    <p:extLst>
      <p:ext uri="{BB962C8B-B14F-4D97-AF65-F5344CB8AC3E}">
        <p14:creationId xmlns:p14="http://schemas.microsoft.com/office/powerpoint/2010/main" val="47637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ML Developers</a:t>
            </a:r>
          </a:p>
        </p:txBody>
      </p:sp>
    </p:spTree>
    <p:extLst>
      <p:ext uri="{BB962C8B-B14F-4D97-AF65-F5344CB8AC3E}">
        <p14:creationId xmlns:p14="http://schemas.microsoft.com/office/powerpoint/2010/main" val="18170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 and Model Selection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42924"/>
              </p:ext>
            </p:extLst>
          </p:nvPr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8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5D3B-EB08-4B4C-8C04-9797DEF5AD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131" y="1529598"/>
            <a:ext cx="11361737" cy="3234907"/>
          </a:xfrm>
        </p:spPr>
        <p:txBody>
          <a:bodyPr/>
          <a:lstStyle/>
          <a:p>
            <a:pPr algn="ctr"/>
            <a:r>
              <a:rPr lang="en-US" sz="5867" dirty="0">
                <a:solidFill>
                  <a:schemeClr val="tx1"/>
                </a:solidFill>
              </a:rPr>
              <a:t>We know data/ML can help improve society but we have to do it responsibly and ethically</a:t>
            </a:r>
          </a:p>
        </p:txBody>
      </p:sp>
    </p:spTree>
    <p:extLst>
      <p:ext uri="{BB962C8B-B14F-4D97-AF65-F5344CB8AC3E}">
        <p14:creationId xmlns:p14="http://schemas.microsoft.com/office/powerpoint/2010/main" val="3590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4294967295"/>
          </p:nvPr>
        </p:nvSpPr>
        <p:spPr>
          <a:xfrm>
            <a:off x="415925" y="1151731"/>
            <a:ext cx="11360150" cy="4554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We need to be ok with not having answers but raising more questions that can be empirically informed</a:t>
            </a:r>
          </a:p>
        </p:txBody>
      </p:sp>
    </p:spTree>
    <p:extLst>
      <p:ext uri="{BB962C8B-B14F-4D97-AF65-F5344CB8AC3E}">
        <p14:creationId xmlns:p14="http://schemas.microsoft.com/office/powerpoint/2010/main" val="21555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Ethical issues have always existed in every decision-making process</a:t>
            </a:r>
          </a:p>
          <a:p>
            <a:pPr marL="0" indent="0" algn="ctr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Why are we talking about them in this class now?</a:t>
            </a:r>
          </a:p>
        </p:txBody>
      </p:sp>
    </p:spTree>
    <p:extLst>
      <p:ext uri="{BB962C8B-B14F-4D97-AF65-F5344CB8AC3E}">
        <p14:creationId xmlns:p14="http://schemas.microsoft.com/office/powerpoint/2010/main" val="26522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Ethical issues have always existed in every decision-making process but we are dealing with them now at a </a:t>
            </a:r>
            <a:r>
              <a:rPr lang="en-US" sz="4400" u="sng" dirty="0">
                <a:solidFill>
                  <a:schemeClr val="tx1"/>
                </a:solidFill>
              </a:rPr>
              <a:t>different scale</a:t>
            </a:r>
            <a:r>
              <a:rPr lang="en-US" sz="4400" dirty="0">
                <a:solidFill>
                  <a:schemeClr val="tx1"/>
                </a:solidFill>
              </a:rPr>
              <a:t> and with a </a:t>
            </a:r>
            <a:r>
              <a:rPr lang="en-US" sz="4400" u="sng" dirty="0">
                <a:solidFill>
                  <a:schemeClr val="tx1"/>
                </a:solidFill>
              </a:rPr>
              <a:t>more data-driven view</a:t>
            </a:r>
          </a:p>
        </p:txBody>
      </p:sp>
    </p:spTree>
    <p:extLst>
      <p:ext uri="{BB962C8B-B14F-4D97-AF65-F5344CB8AC3E}">
        <p14:creationId xmlns:p14="http://schemas.microsoft.com/office/powerpoint/2010/main" val="583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8800" dirty="0"/>
              <a:t>Dim Sum is so much better than Sushi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F064-8FA0-F14F-A521-45A9381AE572}"/>
              </a:ext>
            </a:extLst>
          </p:cNvPr>
          <p:cNvSpPr txBox="1"/>
          <p:nvPr/>
        </p:nvSpPr>
        <p:spPr>
          <a:xfrm>
            <a:off x="4400550" y="3429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522D-304F-B81A-B56D-2774EB6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Policy impact can only happen through government</a:t>
            </a:r>
          </a:p>
        </p:txBody>
      </p:sp>
    </p:spTree>
    <p:extLst>
      <p:ext uri="{BB962C8B-B14F-4D97-AF65-F5344CB8AC3E}">
        <p14:creationId xmlns:p14="http://schemas.microsoft.com/office/powerpoint/2010/main" val="12234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My phone should never collect, store, or use my 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270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yid class uchica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aia-porto-ghani-2018" id="{82BABE80-AE8E-FF4E-85C0-B54C44AB8DF2}" vid="{E9C63820-0DC0-E74F-8230-5D2113CC263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286</Words>
  <Application>Microsoft Macintosh PowerPoint</Application>
  <PresentationFormat>Widescreen</PresentationFormat>
  <Paragraphs>39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rayid class uchicago</vt:lpstr>
      <vt:lpstr>PowerPoint Presentation</vt:lpstr>
      <vt:lpstr>Reminders</vt:lpstr>
      <vt:lpstr>We know data/ML can help improve society but we have to do it responsibly and ethically</vt:lpstr>
      <vt:lpstr>PowerPoint Presentation</vt:lpstr>
      <vt:lpstr>Most of these questions are not new</vt:lpstr>
      <vt:lpstr>Most of these questions are not new</vt:lpstr>
      <vt:lpstr>Dim Sum is so much better than Sushi</vt:lpstr>
      <vt:lpstr>Policy impact can only happen through government</vt:lpstr>
      <vt:lpstr>My phone should never collect, store, or use my location information</vt:lpstr>
      <vt:lpstr>All stereotypes are based on data</vt:lpstr>
      <vt:lpstr>Most stereotypes are based on some data</vt:lpstr>
      <vt:lpstr>Self Driving cars save lives</vt:lpstr>
      <vt:lpstr>Predicting whether someone will commit a crime in the future is unethical</vt:lpstr>
      <vt:lpstr>Predicting whether someone will commit suicide in the future is unethical</vt:lpstr>
      <vt:lpstr>Pittsburgh vs New York</vt:lpstr>
      <vt:lpstr>Predictive policing systems reduce crime</vt:lpstr>
      <vt:lpstr>Facial Recognition Systems should be banned</vt:lpstr>
      <vt:lpstr>The blame for the negative consequences of the WCG system lies with the mayor</vt:lpstr>
      <vt:lpstr>The blame for the negative consequences of the WCG system lies with the ML Developers</vt:lpstr>
      <vt:lpstr>Data and AI Ethics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39</cp:revision>
  <dcterms:created xsi:type="dcterms:W3CDTF">2020-01-14T19:43:43Z</dcterms:created>
  <dcterms:modified xsi:type="dcterms:W3CDTF">2023-11-16T04:18:28Z</dcterms:modified>
</cp:coreProperties>
</file>