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497" r:id="rId3"/>
    <p:sldId id="498" r:id="rId4"/>
    <p:sldId id="318" r:id="rId5"/>
    <p:sldId id="323" r:id="rId6"/>
    <p:sldId id="428" r:id="rId7"/>
    <p:sldId id="500" r:id="rId8"/>
    <p:sldId id="286" r:id="rId9"/>
    <p:sldId id="273" r:id="rId10"/>
    <p:sldId id="287" r:id="rId11"/>
    <p:sldId id="288" r:id="rId12"/>
    <p:sldId id="468" r:id="rId13"/>
    <p:sldId id="463" r:id="rId14"/>
    <p:sldId id="464" r:id="rId15"/>
    <p:sldId id="284" r:id="rId16"/>
    <p:sldId id="474" r:id="rId17"/>
    <p:sldId id="475" r:id="rId18"/>
    <p:sldId id="476" r:id="rId19"/>
    <p:sldId id="477" r:id="rId20"/>
    <p:sldId id="478" r:id="rId21"/>
    <p:sldId id="486" r:id="rId22"/>
    <p:sldId id="484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87" r:id="rId32"/>
    <p:sldId id="485" r:id="rId33"/>
    <p:sldId id="496" r:id="rId34"/>
    <p:sldId id="473" r:id="rId35"/>
    <p:sldId id="499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0925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57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7266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7049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2753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7021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007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49840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628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C88D16-0FCF-4047-AC43-CECEE371041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795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292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6cb360dd4a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6cb360dd4a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52037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6cb360dd4a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6cb360dd4a_1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241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6cb360dd4a_1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6cb360dd4a_1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510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3146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cb360dd4a_1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cb360dd4a_1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9926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3181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SKwaDvogrBNdlLPMj5UGjg4sVevjzd7wmTNDULRsAK0/edit#slide=id.g71b33da067_0_0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presentation/d/1SKwaDvogrBNdlLPMj5UGjg4sVevjzd7wmTNDULRsAK0/edit#slide=id.g71b33da067_0_0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do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73448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48360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Over what dimension?</a:t>
            </a:r>
          </a:p>
        </p:txBody>
      </p:sp>
    </p:spTree>
    <p:extLst>
      <p:ext uri="{BB962C8B-B14F-4D97-AF65-F5344CB8AC3E}">
        <p14:creationId xmlns:p14="http://schemas.microsoft.com/office/powerpoint/2010/main" val="295866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wonderful for loop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For train-test splits (CV or temporal)</a:t>
            </a:r>
          </a:p>
          <a:p>
            <a:pPr lvl="1"/>
            <a:r>
              <a:rPr lang="en-US" dirty="0"/>
              <a:t>For subsets of Feature Sets (Demographic only, Behavior only, Temporal only, etc.)</a:t>
            </a:r>
          </a:p>
          <a:p>
            <a:pPr lvl="2"/>
            <a:r>
              <a:rPr lang="en-US" sz="2800" dirty="0"/>
              <a:t>For Classifiers (RFC, SVM, DT, NN, </a:t>
            </a:r>
            <a:r>
              <a:rPr lang="en-US" sz="2800" dirty="0" err="1"/>
              <a:t>Logit</a:t>
            </a:r>
            <a:r>
              <a:rPr lang="en-US" sz="2800" dirty="0"/>
              <a:t>, GB, Boosting)</a:t>
            </a:r>
          </a:p>
          <a:p>
            <a:pPr lvl="3"/>
            <a:r>
              <a:rPr lang="en-US" sz="2800" dirty="0"/>
              <a:t>For parameters (cross products of different parameters)</a:t>
            </a:r>
          </a:p>
          <a:p>
            <a:pPr lvl="4"/>
            <a:r>
              <a:rPr lang="en-US" sz="2800" dirty="0"/>
              <a:t>Fit</a:t>
            </a:r>
          </a:p>
          <a:p>
            <a:pPr lvl="4"/>
            <a:r>
              <a:rPr lang="en-US" sz="2800" dirty="0"/>
              <a:t>Predict</a:t>
            </a:r>
          </a:p>
          <a:p>
            <a:pPr lvl="4"/>
            <a:r>
              <a:rPr lang="en-US" sz="2800" dirty="0"/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531683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574533399"/>
              </p:ext>
            </p:extLst>
          </p:nvPr>
        </p:nvGraphicFramePr>
        <p:xfrm>
          <a:off x="1428096" y="1655352"/>
          <a:ext cx="9684551" cy="456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6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2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12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0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19476">
                <a:tc>
                  <a:txBody>
                    <a:bodyPr/>
                    <a:lstStyle/>
                    <a:p>
                      <a:r>
                        <a:rPr lang="en-US" dirty="0"/>
                        <a:t>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Param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  <a:r>
                        <a:rPr lang="en-US" baseline="0" dirty="0"/>
                        <a:t> Split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Subsets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Prec</a:t>
                      </a:r>
                      <a:r>
                        <a:rPr lang="en-US" dirty="0"/>
                        <a:t> @ 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520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results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approaches work best?</a:t>
            </a:r>
          </a:p>
          <a:p>
            <a:pPr lvl="1"/>
            <a:r>
              <a:rPr lang="en-US" dirty="0"/>
              <a:t>Which classifiers?</a:t>
            </a:r>
          </a:p>
          <a:p>
            <a:pPr lvl="1"/>
            <a:r>
              <a:rPr lang="en-US" dirty="0"/>
              <a:t>Which parameters?</a:t>
            </a:r>
          </a:p>
          <a:p>
            <a:pPr lvl="1"/>
            <a:r>
              <a:rPr lang="en-US" dirty="0"/>
              <a:t>Over which metrics?</a:t>
            </a:r>
          </a:p>
          <a:p>
            <a:r>
              <a:rPr lang="en-US" dirty="0"/>
              <a:t>Value of different features/feature sets?</a:t>
            </a:r>
          </a:p>
          <a:p>
            <a:r>
              <a:rPr lang="en-US" dirty="0"/>
              <a:t>Variance in performance over time?</a:t>
            </a:r>
          </a:p>
          <a:p>
            <a:pPr lvl="1"/>
            <a:r>
              <a:rPr lang="en-US" dirty="0"/>
              <a:t>Highest average?</a:t>
            </a:r>
          </a:p>
          <a:p>
            <a:pPr lvl="1"/>
            <a:r>
              <a:rPr lang="en-US" dirty="0"/>
              <a:t>Lowest variance?</a:t>
            </a:r>
          </a:p>
          <a:p>
            <a:pPr lvl="1"/>
            <a:r>
              <a:rPr lang="en-US" dirty="0"/>
              <a:t>Getting better over time?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25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2" name="Google Shape;432;p3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533" y="1165266"/>
            <a:ext cx="7991856" cy="51206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447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38" name="Google Shape;438;p4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151" y="1173417"/>
            <a:ext cx="7991700" cy="512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44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4" name="Google Shape;444;p4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1685" y="1174400"/>
            <a:ext cx="7988633" cy="5118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9143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2724150"/>
            <a:ext cx="11360150" cy="14097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800" dirty="0"/>
              <a:t>Short Quiz</a:t>
            </a:r>
          </a:p>
        </p:txBody>
      </p:sp>
    </p:spTree>
    <p:extLst>
      <p:ext uri="{BB962C8B-B14F-4D97-AF65-F5344CB8AC3E}">
        <p14:creationId xmlns:p14="http://schemas.microsoft.com/office/powerpoint/2010/main" val="16011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How can you narrow hundreds or thousands of model specifications down to a handful of the best-performing ones?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How do you balance performance and stability?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mean performance?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balancing mean and variance?</a:t>
            </a:r>
            <a:endParaRPr sz="2667" dirty="0"/>
          </a:p>
          <a:p>
            <a:pPr lvl="1" indent="-474121">
              <a:spcBef>
                <a:spcPts val="0"/>
              </a:spcBef>
              <a:buSzPts val="2000"/>
            </a:pPr>
            <a:r>
              <a:rPr lang="en" sz="2667" dirty="0"/>
              <a:t>recency-weighted mean?</a:t>
            </a:r>
            <a:br>
              <a:rPr lang="en" sz="2667" dirty="0"/>
            </a:br>
            <a:endParaRPr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" sz="2667" dirty="0"/>
              <a:t>W</a:t>
            </a:r>
            <a:r>
              <a:rPr lang="en-US" sz="2667" dirty="0"/>
              <a:t>h</a:t>
            </a:r>
            <a:r>
              <a:rPr lang="en" sz="2667" dirty="0"/>
              <a:t>at is the “regret” in subsequent time periods from using different strategies for choosing a model to deploy?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09463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3"/>
          <p:cNvSpPr txBox="1">
            <a:spLocks noGrp="1"/>
          </p:cNvSpPr>
          <p:nvPr>
            <p:ph type="body" idx="1"/>
          </p:nvPr>
        </p:nvSpPr>
        <p:spPr>
          <a:xfrm>
            <a:off x="415600" y="1536632"/>
            <a:ext cx="11360700" cy="4787967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indent="0">
              <a:buSzPts val="2000"/>
              <a:buNone/>
            </a:pPr>
            <a:r>
              <a:rPr lang="en-US" sz="2667" dirty="0"/>
              <a:t>Comparing Model Selection Strategies: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Use test set performances up to a given point in time to do model selection using each strategy</a:t>
            </a:r>
            <a:br>
              <a:rPr lang="en-US" sz="2667" dirty="0"/>
            </a:br>
            <a:endParaRPr lang="en-US" sz="2667" dirty="0"/>
          </a:p>
          <a:p>
            <a:pPr indent="-474121">
              <a:spcBef>
                <a:spcPts val="0"/>
              </a:spcBef>
              <a:buSzPts val="2000"/>
            </a:pPr>
            <a:r>
              <a:rPr lang="en-US" sz="2667" dirty="0"/>
              <a:t>On the </a:t>
            </a:r>
            <a:r>
              <a:rPr lang="en-US" sz="2667" u="sng" dirty="0"/>
              <a:t>subsequent</a:t>
            </a:r>
            <a:r>
              <a:rPr lang="en-US" sz="2667" dirty="0"/>
              <a:t> validation set, calculate a </a:t>
            </a:r>
            <a:r>
              <a:rPr lang="en-US" sz="2667" b="1" dirty="0"/>
              <a:t>regret</a:t>
            </a:r>
            <a:r>
              <a:rPr lang="en-US" sz="2667" dirty="0"/>
              <a:t> for the model selection strategy as the difference between the performance of the model specification that strategy chooses and the best-performing model specification on this new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66384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Apply model selection strategies to validation set performance through 2016</a:t>
            </a:r>
          </a:p>
        </p:txBody>
      </p:sp>
    </p:spTree>
    <p:extLst>
      <p:ext uri="{BB962C8B-B14F-4D97-AF65-F5344CB8AC3E}">
        <p14:creationId xmlns:p14="http://schemas.microsoft.com/office/powerpoint/2010/main" val="18817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Apply model selection strategies to test set performance through 2016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Calculate regret based on 2017 validation set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35583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060918F-396C-0F45-B047-998F3F0ABAAB}"/>
              </a:ext>
            </a:extLst>
          </p:cNvPr>
          <p:cNvSpPr/>
          <p:nvPr/>
        </p:nvSpPr>
        <p:spPr>
          <a:xfrm>
            <a:off x="5969000" y="1816100"/>
            <a:ext cx="2628900" cy="345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13C5B-4076-A546-93FB-6A313B694311}"/>
              </a:ext>
            </a:extLst>
          </p:cNvPr>
          <p:cNvSpPr/>
          <p:nvPr/>
        </p:nvSpPr>
        <p:spPr>
          <a:xfrm>
            <a:off x="1943100" y="1955800"/>
            <a:ext cx="44704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0EBA51-A78D-9C42-9992-4A9982F27738}"/>
              </a:ext>
            </a:extLst>
          </p:cNvPr>
          <p:cNvCxnSpPr/>
          <p:nvPr/>
        </p:nvCxnSpPr>
        <p:spPr>
          <a:xfrm flipH="1">
            <a:off x="6096000" y="1816100"/>
            <a:ext cx="2625176" cy="6985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9A722A-A9EB-F549-A786-A9EFEB09BCCF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870200"/>
            <a:ext cx="2625176" cy="3810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9F1F34-E1B5-7543-AD6D-6B5746DE6E80}"/>
              </a:ext>
            </a:extLst>
          </p:cNvPr>
          <p:cNvCxnSpPr>
            <a:cxnSpLocks/>
          </p:cNvCxnSpPr>
          <p:nvPr/>
        </p:nvCxnSpPr>
        <p:spPr>
          <a:xfrm flipH="1" flipV="1">
            <a:off x="6095950" y="4100945"/>
            <a:ext cx="2625226" cy="94095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686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Model in 2017: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r>
              <a:rPr lang="en-US" sz="2400" dirty="0">
                <a:solidFill>
                  <a:srgbClr val="0B5394"/>
                </a:solidFill>
              </a:rPr>
              <a:t>Perf = 0.73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7C506-2237-C941-9C0B-5037C4549666}"/>
              </a:ext>
            </a:extLst>
          </p:cNvPr>
          <p:cNvSpPr/>
          <p:nvPr/>
        </p:nvSpPr>
        <p:spPr>
          <a:xfrm>
            <a:off x="7086600" y="1955800"/>
            <a:ext cx="825500" cy="3390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64ADC7-D8E3-314F-A84D-CEE5DA157A0D}"/>
              </a:ext>
            </a:extLst>
          </p:cNvPr>
          <p:cNvCxnSpPr>
            <a:cxnSpLocks/>
          </p:cNvCxnSpPr>
          <p:nvPr/>
        </p:nvCxnSpPr>
        <p:spPr>
          <a:xfrm flipH="1">
            <a:off x="7658100" y="1816100"/>
            <a:ext cx="1063076" cy="97790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780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Recent Perf:</a:t>
            </a:r>
          </a:p>
          <a:p>
            <a:r>
              <a:rPr lang="en-US" sz="2400" dirty="0">
                <a:solidFill>
                  <a:srgbClr val="6D9EEB"/>
                </a:solidFill>
              </a:rPr>
              <a:t>Model 2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0.61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0.12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632700" y="2674441"/>
            <a:ext cx="38183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7963736" y="2895600"/>
            <a:ext cx="757440" cy="229751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4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Best Average Perf: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Model 1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710597"/>
            <a:ext cx="264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7859416" y="2879874"/>
            <a:ext cx="861760" cy="15726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122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411DCC1-76FE-0746-AECD-83C567F95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38" y="1283566"/>
            <a:ext cx="8440738" cy="521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D8B109-2DE9-0F45-BFF3-8252002E63D6}"/>
              </a:ext>
            </a:extLst>
          </p:cNvPr>
          <p:cNvSpPr txBox="1"/>
          <p:nvPr/>
        </p:nvSpPr>
        <p:spPr>
          <a:xfrm>
            <a:off x="8721176" y="1586468"/>
            <a:ext cx="3369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Lowest Variance: </a:t>
            </a:r>
            <a:r>
              <a:rPr lang="en-US" sz="2400" dirty="0">
                <a:solidFill>
                  <a:srgbClr val="FFC000"/>
                </a:solidFill>
              </a:rPr>
              <a:t>Model 3</a:t>
            </a:r>
          </a:p>
          <a:p>
            <a:endParaRPr lang="en-US" sz="2400" dirty="0">
              <a:solidFill>
                <a:srgbClr val="6D9EEB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Regret:</a:t>
            </a:r>
          </a:p>
          <a:p>
            <a:r>
              <a:rPr lang="en-US" sz="2400" dirty="0">
                <a:solidFill>
                  <a:srgbClr val="0B5394"/>
                </a:solidFill>
              </a:rPr>
              <a:t>0.73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–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rgbClr val="FFC000"/>
                </a:solidFill>
              </a:rPr>
              <a:t>0.41</a:t>
            </a:r>
            <a:r>
              <a:rPr lang="en-US" sz="2400" dirty="0">
                <a:solidFill>
                  <a:srgbClr val="6D9EEB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=</a:t>
            </a:r>
            <a:r>
              <a:rPr lang="en-US" sz="2400" dirty="0">
                <a:solidFill>
                  <a:srgbClr val="00B050"/>
                </a:solidFill>
              </a:rPr>
              <a:t> 0.32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A5140-C124-DB45-B663-5A83AA6385DF}"/>
              </a:ext>
            </a:extLst>
          </p:cNvPr>
          <p:cNvSpPr txBox="1"/>
          <p:nvPr/>
        </p:nvSpPr>
        <p:spPr>
          <a:xfrm>
            <a:off x="7594600" y="2503605"/>
            <a:ext cx="6126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>
                <a:solidFill>
                  <a:srgbClr val="00B050"/>
                </a:solidFill>
              </a:rPr>
              <a:t>}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11725-FAC3-1F4C-A4CE-22C08C44D442}"/>
              </a:ext>
            </a:extLst>
          </p:cNvPr>
          <p:cNvCxnSpPr>
            <a:cxnSpLocks/>
          </p:cNvCxnSpPr>
          <p:nvPr/>
        </p:nvCxnSpPr>
        <p:spPr>
          <a:xfrm flipH="1">
            <a:off x="8143768" y="2946400"/>
            <a:ext cx="577408" cy="482600"/>
          </a:xfrm>
          <a:prstGeom prst="straightConnector1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7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061718"/>
              </p:ext>
            </p:extLst>
          </p:nvPr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83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Group work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Monday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update assignment</a:t>
            </a:r>
            <a:r>
              <a:rPr lang="en-US" dirty="0"/>
              <a:t> (and revisions from last week)</a:t>
            </a:r>
          </a:p>
          <a:p>
            <a:r>
              <a:rPr lang="en-US" dirty="0"/>
              <a:t>Reading for Tuesday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Midterm Project Progress Presentations (Live </a:t>
            </a:r>
            <a:r>
              <a:rPr lang="en-US"/>
              <a:t>or Recorded?)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27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1BE125-A119-1A42-BFF2-698DC63BC3E2}"/>
              </a:ext>
            </a:extLst>
          </p:cNvPr>
          <p:cNvGraphicFramePr>
            <a:graphicFrameLocks noGrp="1"/>
          </p:cNvGraphicFramePr>
          <p:nvPr/>
        </p:nvGraphicFramePr>
        <p:xfrm>
          <a:off x="1600150" y="2331720"/>
          <a:ext cx="899160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19476">
                  <a:extLst>
                    <a:ext uri="{9D8B030D-6E8A-4147-A177-3AD203B41FA5}">
                      <a16:colId xmlns:a16="http://schemas.microsoft.com/office/drawing/2014/main" val="2010259226"/>
                    </a:ext>
                  </a:extLst>
                </a:gridCol>
                <a:gridCol w="2974924">
                  <a:extLst>
                    <a:ext uri="{9D8B030D-6E8A-4147-A177-3AD203B41FA5}">
                      <a16:colId xmlns:a16="http://schemas.microsoft.com/office/drawing/2014/main" val="2648150637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320318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Strategy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Best Model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Through 2016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Regret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 2017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74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Recent Perf.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6D9EEB"/>
                          </a:solidFill>
                        </a:rPr>
                        <a:t>Model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16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Best Average Perf.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B5394"/>
                          </a:solidFill>
                        </a:rPr>
                        <a:t>Model 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0.00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0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Lowest Variance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C000"/>
                          </a:solidFill>
                        </a:rPr>
                        <a:t>Model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18187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168EF40-2DAE-8E43-ADA7-4AEF8BC68293}"/>
              </a:ext>
            </a:extLst>
          </p:cNvPr>
          <p:cNvSpPr/>
          <p:nvPr/>
        </p:nvSpPr>
        <p:spPr>
          <a:xfrm>
            <a:off x="1498600" y="3594100"/>
            <a:ext cx="8547100" cy="4699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739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C95DA2-D7F5-B749-BD59-C217AF31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530928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062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F52808-3577-AE47-8BC1-F03230A05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435" y="1579418"/>
            <a:ext cx="4984865" cy="4895850"/>
          </a:xfrm>
          <a:prstGeom prst="rect">
            <a:avLst/>
          </a:prstGeom>
        </p:spPr>
      </p:pic>
      <p:sp>
        <p:nvSpPr>
          <p:cNvPr id="7" name="Google Shape;456;p43">
            <a:extLst>
              <a:ext uri="{FF2B5EF4-FFF2-40B4-BE49-F238E27FC236}">
                <a16:creationId xmlns:a16="http://schemas.microsoft.com/office/drawing/2014/main" id="{B4064D34-B361-0E4D-8737-66CD434AB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260768"/>
            <a:ext cx="6375835" cy="5174672"/>
          </a:xfrm>
          <a:prstGeom prst="rect">
            <a:avLst/>
          </a:prstGeom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indent="-474121">
              <a:buSzPts val="2000"/>
            </a:pPr>
            <a:r>
              <a:rPr lang="en" sz="2667" dirty="0"/>
              <a:t>May not be obvious which strategy / model specification is “best”</a:t>
            </a:r>
            <a:br>
              <a:rPr lang="en" sz="2667" dirty="0"/>
            </a:br>
            <a:endParaRPr lang="en" sz="2667" dirty="0"/>
          </a:p>
          <a:p>
            <a:pPr indent="-474121">
              <a:buSzPts val="2000"/>
            </a:pPr>
            <a:r>
              <a:rPr lang="en-US" sz="2667" dirty="0"/>
              <a:t>Among good candidates, may be instructive to ask how similar or different the lists each strategy would produce are</a:t>
            </a:r>
            <a:br>
              <a:rPr lang="en-US" sz="2667" dirty="0"/>
            </a:br>
            <a:endParaRPr lang="en-US" sz="2667" dirty="0"/>
          </a:p>
          <a:p>
            <a:pPr indent="-474121">
              <a:buSzPts val="2000"/>
            </a:pPr>
            <a:r>
              <a:rPr lang="en-US" sz="2667" dirty="0"/>
              <a:t>May ultimately want to deploy (or at least test) a strategy that combines across several specifications</a:t>
            </a:r>
            <a:endParaRPr sz="2667" dirty="0"/>
          </a:p>
        </p:txBody>
      </p:sp>
    </p:spTree>
    <p:extLst>
      <p:ext uri="{BB962C8B-B14F-4D97-AF65-F5344CB8AC3E}">
        <p14:creationId xmlns:p14="http://schemas.microsoft.com/office/powerpoint/2010/main" val="1168641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Research Questions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conditions under which temporal validation out-performs traditional cross-validation? By how much?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Likewise, what can we learn about how well certain strategies perform in terms of regret under different real-world conditions?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Many problems in policy settings involve resource constraints that require optimization at the top of the list, but few methods optimize for this directly.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Transductive</a:t>
            </a:r>
            <a:r>
              <a:rPr lang="en-US" dirty="0"/>
              <a:t> Top k</a:t>
            </a:r>
          </a:p>
        </p:txBody>
      </p:sp>
    </p:spTree>
    <p:extLst>
      <p:ext uri="{BB962C8B-B14F-4D97-AF65-F5344CB8AC3E}">
        <p14:creationId xmlns:p14="http://schemas.microsoft.com/office/powerpoint/2010/main" val="136932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Group work on Thursday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Due </a:t>
            </a:r>
            <a:r>
              <a:rPr lang="en-US" b="1" dirty="0"/>
              <a:t>Monday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update assignment</a:t>
            </a:r>
            <a:r>
              <a:rPr lang="en-US" dirty="0"/>
              <a:t> (and revisions from last week)</a:t>
            </a:r>
          </a:p>
          <a:p>
            <a:r>
              <a:rPr lang="en-US" dirty="0"/>
              <a:t>Reading for Tuesday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the following week:</a:t>
            </a:r>
          </a:p>
          <a:p>
            <a:r>
              <a:rPr lang="en-US" dirty="0"/>
              <a:t>Midterm Project Progress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65403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Refining pipeline structure</a:t>
            </a:r>
          </a:p>
          <a:p>
            <a:pPr lvl="1"/>
            <a:r>
              <a:rPr lang="en-US" dirty="0"/>
              <a:t>Features you want to build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Pipeline updates based on feedback from Wednesday</a:t>
            </a:r>
          </a:p>
          <a:p>
            <a:pPr lvl="1"/>
            <a:r>
              <a:rPr lang="en-US" dirty="0"/>
              <a:t>Iterating on code for validation splits, model grid, feature sets</a:t>
            </a:r>
          </a:p>
        </p:txBody>
      </p:sp>
    </p:spTree>
    <p:extLst>
      <p:ext uri="{BB962C8B-B14F-4D97-AF65-F5344CB8AC3E}">
        <p14:creationId xmlns:p14="http://schemas.microsoft.com/office/powerpoint/2010/main" val="412526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graph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69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 from the video lecture?</a:t>
            </a:r>
          </a:p>
        </p:txBody>
      </p:sp>
    </p:spTree>
    <p:extLst>
      <p:ext uri="{BB962C8B-B14F-4D97-AF65-F5344CB8AC3E}">
        <p14:creationId xmlns:p14="http://schemas.microsoft.com/office/powerpoint/2010/main" val="340015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 variable)</a:t>
            </a:r>
          </a:p>
          <a:p>
            <a:r>
              <a:rPr lang="en-US" dirty="0"/>
              <a:t>Define and Create Features (predictors)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</a:t>
            </a:r>
          </a:p>
          <a:p>
            <a:r>
              <a:rPr lang="en-US" dirty="0"/>
              <a:t>Validate model(s) on Validation/Test Set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0625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Modeling Steps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B835D10-DAAC-DB4E-BB3C-735D4BE88933}"/>
              </a:ext>
            </a:extLst>
          </p:cNvPr>
          <p:cNvSpPr/>
          <p:nvPr/>
        </p:nvSpPr>
        <p:spPr>
          <a:xfrm>
            <a:off x="4336212" y="3199886"/>
            <a:ext cx="2563009" cy="45958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Labels/Outcomes</a:t>
            </a:r>
          </a:p>
        </p:txBody>
      </p:sp>
      <p:sp>
        <p:nvSpPr>
          <p:cNvPr id="29" name="TextBox 13">
            <a:extLst>
              <a:ext uri="{FF2B5EF4-FFF2-40B4-BE49-F238E27FC236}">
                <a16:creationId xmlns:a16="http://schemas.microsoft.com/office/drawing/2014/main" id="{9A707462-C1E8-8246-BA8C-1B5F876A8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713" y="1497639"/>
            <a:ext cx="1581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Training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BB10905-DBED-9E4F-968F-0564844C59FA}"/>
              </a:ext>
            </a:extLst>
          </p:cNvPr>
          <p:cNvSpPr/>
          <p:nvPr/>
        </p:nvSpPr>
        <p:spPr>
          <a:xfrm>
            <a:off x="4314084" y="2162287"/>
            <a:ext cx="2585136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grpSp>
        <p:nvGrpSpPr>
          <p:cNvPr id="33" name="Group 12">
            <a:extLst>
              <a:ext uri="{FF2B5EF4-FFF2-40B4-BE49-F238E27FC236}">
                <a16:creationId xmlns:a16="http://schemas.microsoft.com/office/drawing/2014/main" id="{B27D2DED-41B1-814F-8F59-BAE2205D0158}"/>
              </a:ext>
            </a:extLst>
          </p:cNvPr>
          <p:cNvGrpSpPr>
            <a:grpSpLocks/>
          </p:cNvGrpSpPr>
          <p:nvPr/>
        </p:nvGrpSpPr>
        <p:grpSpPr bwMode="auto">
          <a:xfrm>
            <a:off x="1569273" y="2619751"/>
            <a:ext cx="2080795" cy="540986"/>
            <a:chOff x="197672" y="1448184"/>
            <a:chExt cx="2133600" cy="2819016"/>
          </a:xfrm>
        </p:grpSpPr>
        <p:sp>
          <p:nvSpPr>
            <p:cNvPr id="34" name="TextBox 7">
              <a:extLst>
                <a:ext uri="{FF2B5EF4-FFF2-40B4-BE49-F238E27FC236}">
                  <a16:creationId xmlns:a16="http://schemas.microsoft.com/office/drawing/2014/main" id="{70104CBC-E575-A347-910E-851756D3D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24056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Training Data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864394B-806A-074B-AA03-C6C3D2823820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0CAB695-F281-DB4B-87A5-240992256CFC}"/>
              </a:ext>
            </a:extLst>
          </p:cNvPr>
          <p:cNvSpPr/>
          <p:nvPr/>
        </p:nvSpPr>
        <p:spPr>
          <a:xfrm rot="1103526">
            <a:off x="3684529" y="319901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C7369613-501C-F04E-A21A-1541BA50F6E7}"/>
              </a:ext>
            </a:extLst>
          </p:cNvPr>
          <p:cNvSpPr/>
          <p:nvPr/>
        </p:nvSpPr>
        <p:spPr>
          <a:xfrm>
            <a:off x="7010400" y="2415354"/>
            <a:ext cx="2160160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Training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04AFC99-0435-A845-A713-687C4D01D608}"/>
              </a:ext>
            </a:extLst>
          </p:cNvPr>
          <p:cNvSpPr/>
          <p:nvPr/>
        </p:nvSpPr>
        <p:spPr>
          <a:xfrm>
            <a:off x="9254380" y="2459011"/>
            <a:ext cx="133742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Learned model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0BCF3C70-F576-B448-9DFD-7BD4157C88C6}"/>
              </a:ext>
            </a:extLst>
          </p:cNvPr>
          <p:cNvSpPr/>
          <p:nvPr/>
        </p:nvSpPr>
        <p:spPr>
          <a:xfrm rot="20838611">
            <a:off x="3700291" y="2349013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68ABCCB-6FEB-A248-A5BF-5C463F83A4F0}"/>
              </a:ext>
            </a:extLst>
          </p:cNvPr>
          <p:cNvSpPr/>
          <p:nvPr/>
        </p:nvSpPr>
        <p:spPr>
          <a:xfrm>
            <a:off x="7702843" y="4937629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Predictions</a:t>
            </a:r>
          </a:p>
        </p:txBody>
      </p:sp>
      <p:sp>
        <p:nvSpPr>
          <p:cNvPr id="53" name="TextBox 20">
            <a:extLst>
              <a:ext uri="{FF2B5EF4-FFF2-40B4-BE49-F238E27FC236}">
                <a16:creationId xmlns:a16="http://schemas.microsoft.com/office/drawing/2014/main" id="{B452E186-AD3B-904D-888F-9EC6F1CE0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060" y="3914129"/>
            <a:ext cx="323357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7200">
              <a:buClrTx/>
            </a:pPr>
            <a:r>
              <a:rPr lang="en-US" b="1" kern="1200" dirty="0">
                <a:solidFill>
                  <a:srgbClr val="000000"/>
                </a:solidFill>
                <a:cs typeface="+mn-cs"/>
              </a:rPr>
              <a:t>Testing/Validation</a:t>
            </a:r>
          </a:p>
        </p:txBody>
      </p:sp>
      <p:grpSp>
        <p:nvGrpSpPr>
          <p:cNvPr id="54" name="Group 12">
            <a:extLst>
              <a:ext uri="{FF2B5EF4-FFF2-40B4-BE49-F238E27FC236}">
                <a16:creationId xmlns:a16="http://schemas.microsoft.com/office/drawing/2014/main" id="{0F7C35DE-E8D9-2B45-8B9C-F1773AFD0B5D}"/>
              </a:ext>
            </a:extLst>
          </p:cNvPr>
          <p:cNvGrpSpPr>
            <a:grpSpLocks/>
          </p:cNvGrpSpPr>
          <p:nvPr/>
        </p:nvGrpSpPr>
        <p:grpSpPr bwMode="auto">
          <a:xfrm>
            <a:off x="1707342" y="4938833"/>
            <a:ext cx="2080795" cy="995004"/>
            <a:chOff x="197672" y="1448184"/>
            <a:chExt cx="2133600" cy="2819016"/>
          </a:xfrm>
        </p:grpSpPr>
        <p:sp>
          <p:nvSpPr>
            <p:cNvPr id="55" name="TextBox 7">
              <a:extLst>
                <a:ext uri="{FF2B5EF4-FFF2-40B4-BE49-F238E27FC236}">
                  <a16:creationId xmlns:a16="http://schemas.microsoft.com/office/drawing/2014/main" id="{F8D612FD-E3A1-7441-90E5-7952A6121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72" y="1460857"/>
              <a:ext cx="2133600" cy="1307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eaLnBrk="0" hangingPunct="0">
                <a:defRPr sz="20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457200">
                <a:buClrTx/>
              </a:pPr>
              <a:r>
                <a:rPr lang="en-US" sz="2400" kern="1200" dirty="0">
                  <a:solidFill>
                    <a:srgbClr val="000000"/>
                  </a:solidFill>
                  <a:cs typeface="+mn-cs"/>
                </a:rPr>
                <a:t>Test Data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CCE0BD50-8138-5F42-AC09-582B41906EE9}"/>
                </a:ext>
              </a:extLst>
            </p:cNvPr>
            <p:cNvSpPr/>
            <p:nvPr/>
          </p:nvSpPr>
          <p:spPr>
            <a:xfrm>
              <a:off x="228600" y="1448184"/>
              <a:ext cx="2102672" cy="281901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buClrTx/>
                <a:defRPr/>
              </a:pPr>
              <a:endParaRPr lang="en-US" sz="2400" kern="1200" dirty="0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AB29EAE-7BD9-7742-ADE1-0FD1DDA7ABB6}"/>
              </a:ext>
            </a:extLst>
          </p:cNvPr>
          <p:cNvSpPr/>
          <p:nvPr/>
        </p:nvSpPr>
        <p:spPr>
          <a:xfrm>
            <a:off x="4414131" y="4948366"/>
            <a:ext cx="1490171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Features</a:t>
            </a:r>
          </a:p>
        </p:txBody>
      </p:sp>
      <p:sp>
        <p:nvSpPr>
          <p:cNvPr id="58" name="Right Arrow 57">
            <a:extLst>
              <a:ext uri="{FF2B5EF4-FFF2-40B4-BE49-F238E27FC236}">
                <a16:creationId xmlns:a16="http://schemas.microsoft.com/office/drawing/2014/main" id="{0ED5D064-07B0-CC4D-881C-96315B159C02}"/>
              </a:ext>
            </a:extLst>
          </p:cNvPr>
          <p:cNvSpPr/>
          <p:nvPr/>
        </p:nvSpPr>
        <p:spPr>
          <a:xfrm>
            <a:off x="5994316" y="4749992"/>
            <a:ext cx="1618512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Apply Model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4EBBBE79-938B-3B48-B463-7515B4693662}"/>
              </a:ext>
            </a:extLst>
          </p:cNvPr>
          <p:cNvSpPr/>
          <p:nvPr/>
        </p:nvSpPr>
        <p:spPr>
          <a:xfrm>
            <a:off x="3833747" y="505692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0" name="Right Arrow 59">
            <a:extLst>
              <a:ext uri="{FF2B5EF4-FFF2-40B4-BE49-F238E27FC236}">
                <a16:creationId xmlns:a16="http://schemas.microsoft.com/office/drawing/2014/main" id="{263F5AEF-78D8-AC43-8046-A9A32D1AEDCE}"/>
              </a:ext>
            </a:extLst>
          </p:cNvPr>
          <p:cNvSpPr/>
          <p:nvPr/>
        </p:nvSpPr>
        <p:spPr>
          <a:xfrm>
            <a:off x="3833748" y="5627081"/>
            <a:ext cx="3779081" cy="3459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endParaRPr lang="en-US" sz="1800" kern="120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30206B4C-9DC1-E94A-A70B-FC71981D5336}"/>
              </a:ext>
            </a:extLst>
          </p:cNvPr>
          <p:cNvSpPr/>
          <p:nvPr/>
        </p:nvSpPr>
        <p:spPr>
          <a:xfrm>
            <a:off x="7702843" y="5537964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Labels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901E8751-264F-A140-8B33-A912A5F80818}"/>
              </a:ext>
            </a:extLst>
          </p:cNvPr>
          <p:cNvSpPr/>
          <p:nvPr/>
        </p:nvSpPr>
        <p:spPr>
          <a:xfrm rot="5400000">
            <a:off x="9317109" y="5194450"/>
            <a:ext cx="1211963" cy="8442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1800" kern="1200" dirty="0">
                <a:solidFill>
                  <a:srgbClr val="FFFFFF"/>
                </a:solidFill>
                <a:latin typeface="Calibri"/>
              </a:rPr>
              <a:t>Evaluate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68B2D275-1475-754C-A68E-5775FF4E6B8E}"/>
              </a:ext>
            </a:extLst>
          </p:cNvPr>
          <p:cNvSpPr/>
          <p:nvPr/>
        </p:nvSpPr>
        <p:spPr>
          <a:xfrm>
            <a:off x="8915400" y="6222537"/>
            <a:ext cx="1752600" cy="48303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buClrTx/>
              <a:defRPr/>
            </a:pPr>
            <a:r>
              <a:rPr lang="en-US" sz="2400" kern="1200" dirty="0">
                <a:solidFill>
                  <a:srgbClr val="000000"/>
                </a:solidFill>
                <a:latin typeface="Calibri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7611352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8834</TotalTime>
  <Words>1013</Words>
  <Application>Microsoft Macintosh PowerPoint</Application>
  <PresentationFormat>Widescreen</PresentationFormat>
  <Paragraphs>252</Paragraphs>
  <Slides>35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Roboto</vt:lpstr>
      <vt:lpstr>Simple Light</vt:lpstr>
      <vt:lpstr>PowerPoint Presentation</vt:lpstr>
      <vt:lpstr>PowerPoint Presentation</vt:lpstr>
      <vt:lpstr>Reminders</vt:lpstr>
      <vt:lpstr>Plan for the week</vt:lpstr>
      <vt:lpstr>PowerPoint Presentation</vt:lpstr>
      <vt:lpstr>Reminder: The PR-k graph</vt:lpstr>
      <vt:lpstr>Any questions from the video lecture?</vt:lpstr>
      <vt:lpstr>Reminder: How to solve a prediction problem</vt:lpstr>
      <vt:lpstr>Modeling Steps</vt:lpstr>
      <vt:lpstr>Why do we need to do model selection?</vt:lpstr>
      <vt:lpstr>What do we to perform model selection</vt:lpstr>
      <vt:lpstr>What do we need our selected model to do?</vt:lpstr>
      <vt:lpstr>The wonderful for loop</vt:lpstr>
      <vt:lpstr>Results</vt:lpstr>
      <vt:lpstr>Analyzing the results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Model Selection</vt:lpstr>
      <vt:lpstr>Some Open Research Questions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73</cp:revision>
  <dcterms:created xsi:type="dcterms:W3CDTF">2020-01-14T19:43:43Z</dcterms:created>
  <dcterms:modified xsi:type="dcterms:W3CDTF">2021-09-11T21:10:49Z</dcterms:modified>
</cp:coreProperties>
</file>