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517" r:id="rId3"/>
    <p:sldId id="546" r:id="rId4"/>
    <p:sldId id="538" r:id="rId5"/>
    <p:sldId id="536" r:id="rId6"/>
    <p:sldId id="518" r:id="rId7"/>
    <p:sldId id="535" r:id="rId8"/>
    <p:sldId id="520" r:id="rId9"/>
    <p:sldId id="537" r:id="rId10"/>
    <p:sldId id="519" r:id="rId11"/>
    <p:sldId id="521" r:id="rId12"/>
    <p:sldId id="523" r:id="rId13"/>
    <p:sldId id="522" r:id="rId14"/>
    <p:sldId id="500" r:id="rId15"/>
    <p:sldId id="501" r:id="rId16"/>
    <p:sldId id="507" r:id="rId17"/>
    <p:sldId id="514" r:id="rId18"/>
    <p:sldId id="541" r:id="rId19"/>
    <p:sldId id="542" r:id="rId20"/>
    <p:sldId id="513" r:id="rId21"/>
    <p:sldId id="515" r:id="rId22"/>
    <p:sldId id="526" r:id="rId23"/>
    <p:sldId id="540" r:id="rId24"/>
    <p:sldId id="525" r:id="rId25"/>
    <p:sldId id="539" r:id="rId26"/>
    <p:sldId id="528" r:id="rId27"/>
    <p:sldId id="529" r:id="rId28"/>
    <p:sldId id="544" r:id="rId29"/>
    <p:sldId id="508" r:id="rId30"/>
    <p:sldId id="531" r:id="rId31"/>
    <p:sldId id="532" r:id="rId32"/>
    <p:sldId id="533" r:id="rId33"/>
    <p:sldId id="534" r:id="rId34"/>
    <p:sldId id="545" r:id="rId35"/>
    <p:sldId id="527" r:id="rId36"/>
    <p:sldId id="543" r:id="rId3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5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2"/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6"/>
    <p:restoredTop sz="93217"/>
  </p:normalViewPr>
  <p:slideViewPr>
    <p:cSldViewPr snapToGrid="0" snapToObjects="1">
      <p:cViewPr varScale="1">
        <p:scale>
          <a:sx n="126" d="100"/>
          <a:sy n="126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58DA6C-03DF-974A-94CF-FC9E359B9E2A}" type="doc">
      <dgm:prSet loTypeId="urn:microsoft.com/office/officeart/2005/8/layout/process1" loCatId="" qsTypeId="urn:microsoft.com/office/officeart/2005/8/quickstyle/simple1" qsCatId="simple" csTypeId="urn:microsoft.com/office/officeart/2005/8/colors/colorful3" csCatId="colorful" phldr="1"/>
      <dgm:spPr/>
    </dgm:pt>
    <dgm:pt modelId="{72A0BE57-CF10-034B-B13B-BB12EFAA521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Structure the Data</a:t>
          </a:r>
        </a:p>
      </dgm:t>
    </dgm:pt>
    <dgm:pt modelId="{F57AB800-12CC-9140-8F20-33855E134501}" type="parTrans" cxnId="{FC5CC480-4364-3940-8D9A-15541311FB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4FC711B-80F5-EF4E-B16B-E2A4F899B7EF}" type="sibTrans" cxnId="{FC5CC480-4364-3940-8D9A-15541311FB5C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65CADC7-A1AE-AE46-A283-B1A6012E77ED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Configure </a:t>
          </a:r>
        </a:p>
      </dgm:t>
    </dgm:pt>
    <dgm:pt modelId="{72A86CBB-A399-754F-BCC5-D73222F54244}" type="parTrans" cxnId="{06096AD6-D909-1240-8AA8-FA8891028B7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3FBFAF1-6551-CD44-A0C7-889CF8059880}" type="sibTrans" cxnId="{06096AD6-D909-1240-8AA8-FA8891028B78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CA4351-66D3-0C47-8381-35A2F3F43FB0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Run Triage</a:t>
          </a:r>
        </a:p>
      </dgm:t>
    </dgm:pt>
    <dgm:pt modelId="{72637F79-EE56-224A-BEAB-AF7D631D7817}" type="parTrans" cxnId="{86349144-6BFD-F74C-9269-BDFE089F069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0FA071D9-E5D2-4E4C-9001-E1D9713EE254}" type="sibTrans" cxnId="{86349144-6BFD-F74C-9269-BDFE089F069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E877AC6A-FFF0-DD4E-AA22-50BFED23A464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Check &amp; Explore Results</a:t>
          </a:r>
        </a:p>
      </dgm:t>
    </dgm:pt>
    <dgm:pt modelId="{65333C69-4007-ED42-A189-85651B652ED1}" type="parTrans" cxnId="{2A58EA7C-EBCD-D843-9A75-76892409ED0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D3FC1A35-F815-774D-A403-3C899953139E}" type="sibTrans" cxnId="{2A58EA7C-EBCD-D843-9A75-76892409ED03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C7E46B34-B784-ED44-8224-A0C3E007ACC4}" type="pres">
      <dgm:prSet presAssocID="{1058DA6C-03DF-974A-94CF-FC9E359B9E2A}" presName="Name0" presStyleCnt="0">
        <dgm:presLayoutVars>
          <dgm:dir/>
          <dgm:resizeHandles val="exact"/>
        </dgm:presLayoutVars>
      </dgm:prSet>
      <dgm:spPr/>
    </dgm:pt>
    <dgm:pt modelId="{0A55C68F-654A-6243-B555-498B57CFA0EB}" type="pres">
      <dgm:prSet presAssocID="{72A0BE57-CF10-034B-B13B-BB12EFAA5214}" presName="node" presStyleLbl="node1" presStyleIdx="0" presStyleCnt="4" custScaleX="70072" custScaleY="61266">
        <dgm:presLayoutVars>
          <dgm:bulletEnabled val="1"/>
        </dgm:presLayoutVars>
      </dgm:prSet>
      <dgm:spPr/>
    </dgm:pt>
    <dgm:pt modelId="{299E3AB5-54B6-8842-9205-EDCE3642DC81}" type="pres">
      <dgm:prSet presAssocID="{E4FC711B-80F5-EF4E-B16B-E2A4F899B7EF}" presName="sibTrans" presStyleLbl="sibTrans2D1" presStyleIdx="0" presStyleCnt="3"/>
      <dgm:spPr/>
    </dgm:pt>
    <dgm:pt modelId="{88454206-C2A1-3A48-827E-B003F924359C}" type="pres">
      <dgm:prSet presAssocID="{E4FC711B-80F5-EF4E-B16B-E2A4F899B7EF}" presName="connectorText" presStyleLbl="sibTrans2D1" presStyleIdx="0" presStyleCnt="3"/>
      <dgm:spPr/>
    </dgm:pt>
    <dgm:pt modelId="{D1D79479-761A-754B-B3CF-0E4AA1417C82}" type="pres">
      <dgm:prSet presAssocID="{665CADC7-A1AE-AE46-A283-B1A6012E77ED}" presName="node" presStyleLbl="node1" presStyleIdx="1" presStyleCnt="4" custScaleX="70072" custScaleY="61266" custLinFactNeighborX="12660">
        <dgm:presLayoutVars>
          <dgm:bulletEnabled val="1"/>
        </dgm:presLayoutVars>
      </dgm:prSet>
      <dgm:spPr/>
    </dgm:pt>
    <dgm:pt modelId="{1E915BC4-B24A-B94B-ADFD-AADD2D9C2981}" type="pres">
      <dgm:prSet presAssocID="{73FBFAF1-6551-CD44-A0C7-889CF8059880}" presName="sibTrans" presStyleLbl="sibTrans2D1" presStyleIdx="1" presStyleCnt="3"/>
      <dgm:spPr/>
    </dgm:pt>
    <dgm:pt modelId="{42BB73D5-402E-194A-9839-B939602565FB}" type="pres">
      <dgm:prSet presAssocID="{73FBFAF1-6551-CD44-A0C7-889CF8059880}" presName="connectorText" presStyleLbl="sibTrans2D1" presStyleIdx="1" presStyleCnt="3"/>
      <dgm:spPr/>
    </dgm:pt>
    <dgm:pt modelId="{456356CE-A865-9E49-A97B-3C97A4C37821}" type="pres">
      <dgm:prSet presAssocID="{C7CA4351-66D3-0C47-8381-35A2F3F43FB0}" presName="node" presStyleLbl="node1" presStyleIdx="2" presStyleCnt="4" custScaleX="70072" custScaleY="61266" custLinFactNeighborX="20256">
        <dgm:presLayoutVars>
          <dgm:bulletEnabled val="1"/>
        </dgm:presLayoutVars>
      </dgm:prSet>
      <dgm:spPr/>
    </dgm:pt>
    <dgm:pt modelId="{EC0C7488-9826-DE4A-B888-45663AD20F22}" type="pres">
      <dgm:prSet presAssocID="{0FA071D9-E5D2-4E4C-9001-E1D9713EE254}" presName="sibTrans" presStyleLbl="sibTrans2D1" presStyleIdx="2" presStyleCnt="3"/>
      <dgm:spPr/>
    </dgm:pt>
    <dgm:pt modelId="{E0737CFA-0886-F440-8885-82DD62AF561D}" type="pres">
      <dgm:prSet presAssocID="{0FA071D9-E5D2-4E4C-9001-E1D9713EE254}" presName="connectorText" presStyleLbl="sibTrans2D1" presStyleIdx="2" presStyleCnt="3"/>
      <dgm:spPr/>
    </dgm:pt>
    <dgm:pt modelId="{97220EA5-9B42-014F-B485-82AD67E8EF5C}" type="pres">
      <dgm:prSet presAssocID="{E877AC6A-FFF0-DD4E-AA22-50BFED23A464}" presName="node" presStyleLbl="node1" presStyleIdx="3" presStyleCnt="4" custScaleX="70072" custScaleY="61266" custLinFactNeighborX="1838">
        <dgm:presLayoutVars>
          <dgm:bulletEnabled val="1"/>
        </dgm:presLayoutVars>
      </dgm:prSet>
      <dgm:spPr/>
    </dgm:pt>
  </dgm:ptLst>
  <dgm:cxnLst>
    <dgm:cxn modelId="{0E412721-3F5D-F74B-BC58-2EE724C09234}" type="presOf" srcId="{E4FC711B-80F5-EF4E-B16B-E2A4F899B7EF}" destId="{299E3AB5-54B6-8842-9205-EDCE3642DC81}" srcOrd="0" destOrd="0" presId="urn:microsoft.com/office/officeart/2005/8/layout/process1"/>
    <dgm:cxn modelId="{86349144-6BFD-F74C-9269-BDFE089F0692}" srcId="{1058DA6C-03DF-974A-94CF-FC9E359B9E2A}" destId="{C7CA4351-66D3-0C47-8381-35A2F3F43FB0}" srcOrd="2" destOrd="0" parTransId="{72637F79-EE56-224A-BEAB-AF7D631D7817}" sibTransId="{0FA071D9-E5D2-4E4C-9001-E1D9713EE254}"/>
    <dgm:cxn modelId="{5AFE9150-C882-544B-91C6-CC91B5B7EB28}" type="presOf" srcId="{C7CA4351-66D3-0C47-8381-35A2F3F43FB0}" destId="{456356CE-A865-9E49-A97B-3C97A4C37821}" srcOrd="0" destOrd="0" presId="urn:microsoft.com/office/officeart/2005/8/layout/process1"/>
    <dgm:cxn modelId="{B2308667-7B4E-144E-90E3-BDDC24B2FC8C}" type="presOf" srcId="{0FA071D9-E5D2-4E4C-9001-E1D9713EE254}" destId="{E0737CFA-0886-F440-8885-82DD62AF561D}" srcOrd="1" destOrd="0" presId="urn:microsoft.com/office/officeart/2005/8/layout/process1"/>
    <dgm:cxn modelId="{9AE33F68-AB0F-2D41-9D94-7CE5927807B1}" type="presOf" srcId="{E4FC711B-80F5-EF4E-B16B-E2A4F899B7EF}" destId="{88454206-C2A1-3A48-827E-B003F924359C}" srcOrd="1" destOrd="0" presId="urn:microsoft.com/office/officeart/2005/8/layout/process1"/>
    <dgm:cxn modelId="{F875F172-8973-8946-804B-170CEB48D5E5}" type="presOf" srcId="{665CADC7-A1AE-AE46-A283-B1A6012E77ED}" destId="{D1D79479-761A-754B-B3CF-0E4AA1417C82}" srcOrd="0" destOrd="0" presId="urn:microsoft.com/office/officeart/2005/8/layout/process1"/>
    <dgm:cxn modelId="{45324674-F2A6-724F-AB2F-21137F8D66CC}" type="presOf" srcId="{0FA071D9-E5D2-4E4C-9001-E1D9713EE254}" destId="{EC0C7488-9826-DE4A-B888-45663AD20F22}" srcOrd="0" destOrd="0" presId="urn:microsoft.com/office/officeart/2005/8/layout/process1"/>
    <dgm:cxn modelId="{2A58EA7C-EBCD-D843-9A75-76892409ED03}" srcId="{1058DA6C-03DF-974A-94CF-FC9E359B9E2A}" destId="{E877AC6A-FFF0-DD4E-AA22-50BFED23A464}" srcOrd="3" destOrd="0" parTransId="{65333C69-4007-ED42-A189-85651B652ED1}" sibTransId="{D3FC1A35-F815-774D-A403-3C899953139E}"/>
    <dgm:cxn modelId="{FC5CC480-4364-3940-8D9A-15541311FB5C}" srcId="{1058DA6C-03DF-974A-94CF-FC9E359B9E2A}" destId="{72A0BE57-CF10-034B-B13B-BB12EFAA5214}" srcOrd="0" destOrd="0" parTransId="{F57AB800-12CC-9140-8F20-33855E134501}" sibTransId="{E4FC711B-80F5-EF4E-B16B-E2A4F899B7EF}"/>
    <dgm:cxn modelId="{E26FD6BC-C249-7D4A-BEE8-142928FDFE09}" type="presOf" srcId="{E877AC6A-FFF0-DD4E-AA22-50BFED23A464}" destId="{97220EA5-9B42-014F-B485-82AD67E8EF5C}" srcOrd="0" destOrd="0" presId="urn:microsoft.com/office/officeart/2005/8/layout/process1"/>
    <dgm:cxn modelId="{5959DABE-F711-ED41-8528-A74F6FEA0E0C}" type="presOf" srcId="{73FBFAF1-6551-CD44-A0C7-889CF8059880}" destId="{42BB73D5-402E-194A-9839-B939602565FB}" srcOrd="1" destOrd="0" presId="urn:microsoft.com/office/officeart/2005/8/layout/process1"/>
    <dgm:cxn modelId="{06096AD6-D909-1240-8AA8-FA8891028B78}" srcId="{1058DA6C-03DF-974A-94CF-FC9E359B9E2A}" destId="{665CADC7-A1AE-AE46-A283-B1A6012E77ED}" srcOrd="1" destOrd="0" parTransId="{72A86CBB-A399-754F-BCC5-D73222F54244}" sibTransId="{73FBFAF1-6551-CD44-A0C7-889CF8059880}"/>
    <dgm:cxn modelId="{09CC27D8-B661-8642-9E74-FA0B4DB47382}" type="presOf" srcId="{73FBFAF1-6551-CD44-A0C7-889CF8059880}" destId="{1E915BC4-B24A-B94B-ADFD-AADD2D9C2981}" srcOrd="0" destOrd="0" presId="urn:microsoft.com/office/officeart/2005/8/layout/process1"/>
    <dgm:cxn modelId="{E54A79E6-1E3B-0A42-B71A-1EC0ADE08673}" type="presOf" srcId="{1058DA6C-03DF-974A-94CF-FC9E359B9E2A}" destId="{C7E46B34-B784-ED44-8224-A0C3E007ACC4}" srcOrd="0" destOrd="0" presId="urn:microsoft.com/office/officeart/2005/8/layout/process1"/>
    <dgm:cxn modelId="{69DAF2EB-8B2E-5641-B0FA-D8F4DFFF55C4}" type="presOf" srcId="{72A0BE57-CF10-034B-B13B-BB12EFAA5214}" destId="{0A55C68F-654A-6243-B555-498B57CFA0EB}" srcOrd="0" destOrd="0" presId="urn:microsoft.com/office/officeart/2005/8/layout/process1"/>
    <dgm:cxn modelId="{74FA7D30-E0F0-ED42-BC2F-E503F99F94A4}" type="presParOf" srcId="{C7E46B34-B784-ED44-8224-A0C3E007ACC4}" destId="{0A55C68F-654A-6243-B555-498B57CFA0EB}" srcOrd="0" destOrd="0" presId="urn:microsoft.com/office/officeart/2005/8/layout/process1"/>
    <dgm:cxn modelId="{916AE919-803D-A348-8FC2-564291544F5B}" type="presParOf" srcId="{C7E46B34-B784-ED44-8224-A0C3E007ACC4}" destId="{299E3AB5-54B6-8842-9205-EDCE3642DC81}" srcOrd="1" destOrd="0" presId="urn:microsoft.com/office/officeart/2005/8/layout/process1"/>
    <dgm:cxn modelId="{3132AEA7-31DC-234F-8C92-A82F2BFAD7F0}" type="presParOf" srcId="{299E3AB5-54B6-8842-9205-EDCE3642DC81}" destId="{88454206-C2A1-3A48-827E-B003F924359C}" srcOrd="0" destOrd="0" presId="urn:microsoft.com/office/officeart/2005/8/layout/process1"/>
    <dgm:cxn modelId="{6DFDD277-5CE4-CE4A-BEE1-954CD33929D5}" type="presParOf" srcId="{C7E46B34-B784-ED44-8224-A0C3E007ACC4}" destId="{D1D79479-761A-754B-B3CF-0E4AA1417C82}" srcOrd="2" destOrd="0" presId="urn:microsoft.com/office/officeart/2005/8/layout/process1"/>
    <dgm:cxn modelId="{19A818FB-CE6C-D943-9C5B-4226A519867E}" type="presParOf" srcId="{C7E46B34-B784-ED44-8224-A0C3E007ACC4}" destId="{1E915BC4-B24A-B94B-ADFD-AADD2D9C2981}" srcOrd="3" destOrd="0" presId="urn:microsoft.com/office/officeart/2005/8/layout/process1"/>
    <dgm:cxn modelId="{498BD121-9CFB-B044-AE48-06646F70E63B}" type="presParOf" srcId="{1E915BC4-B24A-B94B-ADFD-AADD2D9C2981}" destId="{42BB73D5-402E-194A-9839-B939602565FB}" srcOrd="0" destOrd="0" presId="urn:microsoft.com/office/officeart/2005/8/layout/process1"/>
    <dgm:cxn modelId="{C2DF88DB-A62A-CA44-865A-74972656589E}" type="presParOf" srcId="{C7E46B34-B784-ED44-8224-A0C3E007ACC4}" destId="{456356CE-A865-9E49-A97B-3C97A4C37821}" srcOrd="4" destOrd="0" presId="urn:microsoft.com/office/officeart/2005/8/layout/process1"/>
    <dgm:cxn modelId="{66C3BA41-3FC6-4140-8CB6-EFCA9C702C09}" type="presParOf" srcId="{C7E46B34-B784-ED44-8224-A0C3E007ACC4}" destId="{EC0C7488-9826-DE4A-B888-45663AD20F22}" srcOrd="5" destOrd="0" presId="urn:microsoft.com/office/officeart/2005/8/layout/process1"/>
    <dgm:cxn modelId="{4973C87E-398B-374E-BD4C-F51B61D68940}" type="presParOf" srcId="{EC0C7488-9826-DE4A-B888-45663AD20F22}" destId="{E0737CFA-0886-F440-8885-82DD62AF561D}" srcOrd="0" destOrd="0" presId="urn:microsoft.com/office/officeart/2005/8/layout/process1"/>
    <dgm:cxn modelId="{2659D81D-C39D-0C4C-AA5D-B5ED68318223}" type="presParOf" srcId="{C7E46B34-B784-ED44-8224-A0C3E007ACC4}" destId="{97220EA5-9B42-014F-B485-82AD67E8EF5C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5C68F-654A-6243-B555-498B57CFA0EB}">
      <dsp:nvSpPr>
        <dsp:cNvPr id="0" name=""/>
        <dsp:cNvSpPr/>
      </dsp:nvSpPr>
      <dsp:spPr>
        <a:xfrm>
          <a:off x="1508" y="310196"/>
          <a:ext cx="2052642" cy="10768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Structure the Data</a:t>
          </a:r>
        </a:p>
      </dsp:txBody>
      <dsp:txXfrm>
        <a:off x="33047" y="341735"/>
        <a:ext cx="1989564" cy="1013733"/>
      </dsp:txXfrm>
    </dsp:sp>
    <dsp:sp modelId="{299E3AB5-54B6-8842-9205-EDCE3642DC81}">
      <dsp:nvSpPr>
        <dsp:cNvPr id="0" name=""/>
        <dsp:cNvSpPr/>
      </dsp:nvSpPr>
      <dsp:spPr>
        <a:xfrm>
          <a:off x="2384169" y="485365"/>
          <a:ext cx="699639" cy="726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chemeClr val="tx1"/>
            </a:solidFill>
          </a:endParaRPr>
        </a:p>
      </dsp:txBody>
      <dsp:txXfrm>
        <a:off x="2384169" y="630660"/>
        <a:ext cx="489747" cy="435884"/>
      </dsp:txXfrm>
    </dsp:sp>
    <dsp:sp modelId="{D1D79479-761A-754B-B3CF-0E4AA1417C82}">
      <dsp:nvSpPr>
        <dsp:cNvPr id="0" name=""/>
        <dsp:cNvSpPr/>
      </dsp:nvSpPr>
      <dsp:spPr>
        <a:xfrm>
          <a:off x="3374225" y="310196"/>
          <a:ext cx="2052642" cy="1076811"/>
        </a:xfrm>
        <a:prstGeom prst="roundRect">
          <a:avLst>
            <a:gd name="adj" fmla="val 10000"/>
          </a:avLst>
        </a:prstGeom>
        <a:solidFill>
          <a:schemeClr val="accent3">
            <a:hueOff val="-3327773"/>
            <a:satOff val="28205"/>
            <a:lumOff val="281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Configure </a:t>
          </a:r>
        </a:p>
      </dsp:txBody>
      <dsp:txXfrm>
        <a:off x="3405764" y="341735"/>
        <a:ext cx="1989564" cy="1013733"/>
      </dsp:txXfrm>
    </dsp:sp>
    <dsp:sp modelId="{1E915BC4-B24A-B94B-ADFD-AADD2D9C2981}">
      <dsp:nvSpPr>
        <dsp:cNvPr id="0" name=""/>
        <dsp:cNvSpPr/>
      </dsp:nvSpPr>
      <dsp:spPr>
        <a:xfrm>
          <a:off x="5742052" y="485365"/>
          <a:ext cx="668191" cy="726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4991660"/>
            <a:satOff val="42307"/>
            <a:lumOff val="42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chemeClr val="tx1"/>
            </a:solidFill>
          </a:endParaRPr>
        </a:p>
      </dsp:txBody>
      <dsp:txXfrm>
        <a:off x="5742052" y="630660"/>
        <a:ext cx="467734" cy="435884"/>
      </dsp:txXfrm>
    </dsp:sp>
    <dsp:sp modelId="{456356CE-A865-9E49-A97B-3C97A4C37821}">
      <dsp:nvSpPr>
        <dsp:cNvPr id="0" name=""/>
        <dsp:cNvSpPr/>
      </dsp:nvSpPr>
      <dsp:spPr>
        <a:xfrm>
          <a:off x="6687606" y="310196"/>
          <a:ext cx="2052642" cy="1076811"/>
        </a:xfrm>
        <a:prstGeom prst="roundRect">
          <a:avLst>
            <a:gd name="adj" fmla="val 10000"/>
          </a:avLst>
        </a:prstGeom>
        <a:solidFill>
          <a:schemeClr val="accent3">
            <a:hueOff val="-6655547"/>
            <a:satOff val="56410"/>
            <a:lumOff val="56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Run Triage</a:t>
          </a:r>
        </a:p>
      </dsp:txBody>
      <dsp:txXfrm>
        <a:off x="6719145" y="341735"/>
        <a:ext cx="1989564" cy="1013733"/>
      </dsp:txXfrm>
    </dsp:sp>
    <dsp:sp modelId="{EC0C7488-9826-DE4A-B888-45663AD20F22}">
      <dsp:nvSpPr>
        <dsp:cNvPr id="0" name=""/>
        <dsp:cNvSpPr/>
      </dsp:nvSpPr>
      <dsp:spPr>
        <a:xfrm>
          <a:off x="8974222" y="485365"/>
          <a:ext cx="496024" cy="72647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-9983320"/>
            <a:satOff val="84615"/>
            <a:lumOff val="8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solidFill>
              <a:schemeClr val="tx1"/>
            </a:solidFill>
          </a:endParaRPr>
        </a:p>
      </dsp:txBody>
      <dsp:txXfrm>
        <a:off x="8974222" y="630660"/>
        <a:ext cx="347217" cy="435884"/>
      </dsp:txXfrm>
    </dsp:sp>
    <dsp:sp modelId="{97220EA5-9B42-014F-B485-82AD67E8EF5C}">
      <dsp:nvSpPr>
        <dsp:cNvPr id="0" name=""/>
        <dsp:cNvSpPr/>
      </dsp:nvSpPr>
      <dsp:spPr>
        <a:xfrm>
          <a:off x="9676144" y="310196"/>
          <a:ext cx="2052642" cy="1076811"/>
        </a:xfrm>
        <a:prstGeom prst="roundRect">
          <a:avLst>
            <a:gd name="adj" fmla="val 10000"/>
          </a:avLst>
        </a:prstGeom>
        <a:solidFill>
          <a:schemeClr val="accent3">
            <a:hueOff val="-9983320"/>
            <a:satOff val="84615"/>
            <a:lumOff val="843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Check &amp; Explore Results</a:t>
          </a:r>
        </a:p>
      </dsp:txBody>
      <dsp:txXfrm>
        <a:off x="9707683" y="341735"/>
        <a:ext cx="1989564" cy="1013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7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ssg/san_jose_housing/blob/master/config/features/mh_events.yaml#L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thub.com/dssg/triage" TargetMode="External"/><Relationship Id="rId7" Type="http://schemas.openxmlformats.org/officeDocument/2006/relationships/hyperlink" Target="https://github.com/dssg/triage/blob/master/example/config/experiment.yaml" TargetMode="External"/><Relationship Id="rId2" Type="http://schemas.openxmlformats.org/officeDocument/2006/relationships/hyperlink" Target="http://www.datasciencepublicpolicy.org/tri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ssg.github.io/triage/" TargetMode="External"/><Relationship Id="rId5" Type="http://schemas.openxmlformats.org/officeDocument/2006/relationships/hyperlink" Target="https://dssg.github.io/triage/quickstart/" TargetMode="External"/><Relationship Id="rId4" Type="http://schemas.openxmlformats.org/officeDocument/2006/relationships/hyperlink" Target="https://colab.research.google.com/github/dssg/triage/blob/master/example/colab/colab_triage.ipynb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sg/CSF-vaccination/blob/master/src/triage/triage_configs/mmr_12_12.yaml#L110" TargetMode="External"/><Relationship Id="rId2" Type="http://schemas.openxmlformats.org/officeDocument/2006/relationships/hyperlink" Target="https://github.com/dssg/san_jose_housing/blob/master/config/features/mh_events.yaml#L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ssg/la_prosecutor/blob/master/config/features/days_since.yaml#L2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ssg.github.io/triage/quickstart/" TargetMode="External"/><Relationship Id="rId2" Type="http://schemas.openxmlformats.org/officeDocument/2006/relationships/hyperlink" Target="https://colab.research.google.com/github/dssg/triage/blob/master/example/colab/colab_triage.ipynb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dssg.github.io/triage/quickstart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Triage Overview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808DB-3062-EC5A-0E9F-F88E0F03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queries in triage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5A13C-3295-9916-2C60-8595D3244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191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Write </a:t>
            </a:r>
            <a:r>
              <a:rPr lang="en-US" sz="2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sql</a:t>
            </a: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queries to enter into triage config file</a:t>
            </a:r>
          </a:p>
          <a:p>
            <a:pPr marL="4191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Test them in </a:t>
            </a:r>
            <a:r>
              <a:rPr lang="en-US" sz="2800" b="0" i="0" u="none" strike="noStrike" dirty="0" err="1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sql</a:t>
            </a: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 directly</a:t>
            </a:r>
          </a:p>
          <a:p>
            <a:pPr marL="4191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Update Triage config file </a:t>
            </a:r>
          </a:p>
          <a:p>
            <a:pPr marL="4191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Run triage config file check</a:t>
            </a:r>
          </a:p>
          <a:p>
            <a:pPr marL="4191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Run triage</a:t>
            </a:r>
          </a:p>
          <a:p>
            <a:pPr marL="419100" indent="-342900" rtl="0" fontAlgn="base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Explore results</a:t>
            </a:r>
          </a:p>
          <a:p>
            <a:pPr marL="419100" indent="-3429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595959"/>
                </a:solidFill>
                <a:effectLst/>
                <a:latin typeface="Arial" panose="020B0604020202020204" pitchFamily="34" charset="0"/>
              </a:rPr>
              <a:t>Iterate</a:t>
            </a:r>
          </a:p>
        </p:txBody>
      </p:sp>
    </p:spTree>
    <p:extLst>
      <p:ext uri="{BB962C8B-B14F-4D97-AF65-F5344CB8AC3E}">
        <p14:creationId xmlns:p14="http://schemas.microsoft.com/office/powerpoint/2010/main" val="1828715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515F-3878-52E2-AA26-BCC798D1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 config – temporal 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B8DCB-9E7D-FB3A-93C3-39AF7ABA1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Temporal Configuration</a:t>
            </a:r>
          </a:p>
          <a:p>
            <a:pPr lvl="1"/>
            <a:r>
              <a:rPr lang="en-US" dirty="0"/>
              <a:t>Needs to match your formulation and deployment scenario</a:t>
            </a:r>
          </a:p>
          <a:p>
            <a:pPr lvl="1"/>
            <a:r>
              <a:rPr lang="en-US" dirty="0" err="1"/>
              <a:t>visualize_timechop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feature start/end times: what range of history is feature information available for?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label start/end times: what range of history is outcome (label) data available for?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model update frequency: what is the interval between refreshes of the model?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test durations: over what time period will the model be in use for making predictions?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max training history: how much historical data should be used for model training (that is, for rows/examples)?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training/test </a:t>
            </a:r>
            <a:r>
              <a:rPr lang="en-US" sz="1800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as_of_date</a:t>
            </a: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frequencies: within a training or validation (test) set, how frequently should cohorts be sampled?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training/test label timespans: over what time horizon are labels (outcomes) collected?</a:t>
            </a:r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938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 config –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features are temporal aggregates, reflecting nature of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Need to specify what you’re using and when it was known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Need to specify how you’ll handle missingness explicitly</a:t>
            </a:r>
            <a:br>
              <a:rPr lang="en-US" dirty="0"/>
            </a:br>
            <a:endParaRPr lang="en-US" dirty="0"/>
          </a:p>
          <a:p>
            <a:r>
              <a:rPr lang="en-US" dirty="0"/>
              <a:t>YAML structure can take a little getting used to, but powerful for specifying many aggregations over many time frames in compact format</a:t>
            </a:r>
          </a:p>
        </p:txBody>
      </p:sp>
    </p:spTree>
    <p:extLst>
      <p:ext uri="{BB962C8B-B14F-4D97-AF65-F5344CB8AC3E}">
        <p14:creationId xmlns:p14="http://schemas.microsoft.com/office/powerpoint/2010/main" val="426833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515F-3878-52E2-AA26-BCC798D1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 config –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B8DCB-9E7D-FB3A-93C3-39AF7ABA1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take time into account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Need to deal with imputation strategies for each feature (group)</a:t>
            </a:r>
            <a:br>
              <a:rPr lang="en-US" dirty="0"/>
            </a:br>
            <a:endParaRPr lang="en-US" dirty="0"/>
          </a:p>
          <a:p>
            <a:r>
              <a:rPr lang="en-US" dirty="0"/>
              <a:t>Each set of features come from a table object (defined by a table name or a query) that needs a field for </a:t>
            </a:r>
            <a:r>
              <a:rPr lang="en-US" dirty="0" err="1">
                <a:solidFill>
                  <a:srgbClr val="FF0000"/>
                </a:solidFill>
              </a:rPr>
              <a:t>entity_id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a time field that specifies when that event happened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Features coming form the same table object (aka </a:t>
            </a:r>
            <a:r>
              <a:rPr lang="en-US" dirty="0" err="1">
                <a:solidFill>
                  <a:srgbClr val="FF0000"/>
                </a:solidFill>
              </a:rPr>
              <a:t>from_obj</a:t>
            </a:r>
            <a:r>
              <a:rPr lang="en-US" dirty="0"/>
              <a:t>) get the same prefix and are called a </a:t>
            </a:r>
            <a:r>
              <a:rPr lang="en-US" i="1" dirty="0">
                <a:solidFill>
                  <a:srgbClr val="FF0000"/>
                </a:solidFill>
              </a:rPr>
              <a:t>feature group</a:t>
            </a:r>
          </a:p>
        </p:txBody>
      </p:sp>
    </p:spTree>
    <p:extLst>
      <p:ext uri="{BB962C8B-B14F-4D97-AF65-F5344CB8AC3E}">
        <p14:creationId xmlns:p14="http://schemas.microsoft.com/office/powerpoint/2010/main" val="827233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in triage – aggregate features</a:t>
            </a:r>
          </a:p>
        </p:txBody>
      </p:sp>
      <p:pic>
        <p:nvPicPr>
          <p:cNvPr id="6" name="Google Shape;360;p31">
            <a:extLst>
              <a:ext uri="{FF2B5EF4-FFF2-40B4-BE49-F238E27FC236}">
                <a16:creationId xmlns:a16="http://schemas.microsoft.com/office/drawing/2014/main" id="{F639CF4D-F46A-4A46-9F18-B2A0130E6F2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1517"/>
          <a:stretch/>
        </p:blipFill>
        <p:spPr>
          <a:xfrm>
            <a:off x="268552" y="1475202"/>
            <a:ext cx="5464983" cy="448718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62;p31">
            <a:extLst>
              <a:ext uri="{FF2B5EF4-FFF2-40B4-BE49-F238E27FC236}">
                <a16:creationId xmlns:a16="http://schemas.microsoft.com/office/drawing/2014/main" id="{5FA8DA65-E5A6-8F45-BE0B-68902ECB02D6}"/>
              </a:ext>
            </a:extLst>
          </p:cNvPr>
          <p:cNvSpPr txBox="1"/>
          <p:nvPr/>
        </p:nvSpPr>
        <p:spPr>
          <a:xfrm>
            <a:off x="5870066" y="2525206"/>
            <a:ext cx="4877265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 sz="2000" b="1" dirty="0" err="1">
                <a:latin typeface="Calibri"/>
                <a:ea typeface="Calibri"/>
                <a:cs typeface="Calibri"/>
                <a:sym typeface="Calibri"/>
              </a:rPr>
              <a:t>mputation</a:t>
            </a: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 method for missing data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363;p31">
            <a:extLst>
              <a:ext uri="{FF2B5EF4-FFF2-40B4-BE49-F238E27FC236}">
                <a16:creationId xmlns:a16="http://schemas.microsoft.com/office/drawing/2014/main" id="{6529FA95-7C73-5B4C-B71F-2B0A41A3A50C}"/>
              </a:ext>
            </a:extLst>
          </p:cNvPr>
          <p:cNvCxnSpPr>
            <a:cxnSpLocks/>
          </p:cNvCxnSpPr>
          <p:nvPr/>
        </p:nvCxnSpPr>
        <p:spPr>
          <a:xfrm flipH="1">
            <a:off x="3064476" y="2879506"/>
            <a:ext cx="2843166" cy="677678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364;p31">
            <a:extLst>
              <a:ext uri="{FF2B5EF4-FFF2-40B4-BE49-F238E27FC236}">
                <a16:creationId xmlns:a16="http://schemas.microsoft.com/office/drawing/2014/main" id="{FBC73B23-CE31-404F-B3DF-3C7B115315E5}"/>
              </a:ext>
            </a:extLst>
          </p:cNvPr>
          <p:cNvCxnSpPr>
            <a:cxnSpLocks/>
          </p:cNvCxnSpPr>
          <p:nvPr/>
        </p:nvCxnSpPr>
        <p:spPr>
          <a:xfrm flipH="1">
            <a:off x="3361038" y="1863678"/>
            <a:ext cx="2524896" cy="589159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65;p31">
            <a:extLst>
              <a:ext uri="{FF2B5EF4-FFF2-40B4-BE49-F238E27FC236}">
                <a16:creationId xmlns:a16="http://schemas.microsoft.com/office/drawing/2014/main" id="{FDD009F4-010D-BD4C-9032-29B0D2C08419}"/>
              </a:ext>
            </a:extLst>
          </p:cNvPr>
          <p:cNvSpPr txBox="1"/>
          <p:nvPr/>
        </p:nvSpPr>
        <p:spPr>
          <a:xfrm>
            <a:off x="5907642" y="1600181"/>
            <a:ext cx="5914629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Table or SQL snippet (used to generate the feature)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366;p31">
            <a:extLst>
              <a:ext uri="{FF2B5EF4-FFF2-40B4-BE49-F238E27FC236}">
                <a16:creationId xmlns:a16="http://schemas.microsoft.com/office/drawing/2014/main" id="{2F6DA084-2F60-7645-9E31-EE51047BDCE6}"/>
              </a:ext>
            </a:extLst>
          </p:cNvPr>
          <p:cNvCxnSpPr>
            <a:cxnSpLocks/>
          </p:cNvCxnSpPr>
          <p:nvPr/>
        </p:nvCxnSpPr>
        <p:spPr>
          <a:xfrm flipH="1">
            <a:off x="2483708" y="3897959"/>
            <a:ext cx="3423934" cy="72605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367;p31">
            <a:extLst>
              <a:ext uri="{FF2B5EF4-FFF2-40B4-BE49-F238E27FC236}">
                <a16:creationId xmlns:a16="http://schemas.microsoft.com/office/drawing/2014/main" id="{F2AC1F08-9383-D24B-9D21-A11FD31E42F8}"/>
              </a:ext>
            </a:extLst>
          </p:cNvPr>
          <p:cNvSpPr txBox="1"/>
          <p:nvPr/>
        </p:nvSpPr>
        <p:spPr>
          <a:xfrm>
            <a:off x="5870066" y="3515384"/>
            <a:ext cx="5952205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Column or SQL snippet and aggregation function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368;p31">
            <a:extLst>
              <a:ext uri="{FF2B5EF4-FFF2-40B4-BE49-F238E27FC236}">
                <a16:creationId xmlns:a16="http://schemas.microsoft.com/office/drawing/2014/main" id="{A2EBC366-7C25-3B4D-9EC9-58C6705C2B40}"/>
              </a:ext>
            </a:extLst>
          </p:cNvPr>
          <p:cNvCxnSpPr/>
          <p:nvPr/>
        </p:nvCxnSpPr>
        <p:spPr>
          <a:xfrm flipH="1">
            <a:off x="5588667" y="5542102"/>
            <a:ext cx="609000" cy="11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369;p31">
            <a:extLst>
              <a:ext uri="{FF2B5EF4-FFF2-40B4-BE49-F238E27FC236}">
                <a16:creationId xmlns:a16="http://schemas.microsoft.com/office/drawing/2014/main" id="{DFCDACD2-5AB9-FB42-9E3E-61E65181D072}"/>
              </a:ext>
            </a:extLst>
          </p:cNvPr>
          <p:cNvSpPr txBox="1"/>
          <p:nvPr/>
        </p:nvSpPr>
        <p:spPr>
          <a:xfrm>
            <a:off x="6121467" y="5129452"/>
            <a:ext cx="4625864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Historical time periods for aggregation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364;p31">
            <a:extLst>
              <a:ext uri="{FF2B5EF4-FFF2-40B4-BE49-F238E27FC236}">
                <a16:creationId xmlns:a16="http://schemas.microsoft.com/office/drawing/2014/main" id="{DA00C2C9-7609-72F9-9410-0951CD83E50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519814" y="2342198"/>
            <a:ext cx="2502652" cy="388476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Google Shape;365;p31">
            <a:extLst>
              <a:ext uri="{FF2B5EF4-FFF2-40B4-BE49-F238E27FC236}">
                <a16:creationId xmlns:a16="http://schemas.microsoft.com/office/drawing/2014/main" id="{C6D82868-2F1A-CB80-4B39-3E052700179B}"/>
              </a:ext>
            </a:extLst>
          </p:cNvPr>
          <p:cNvSpPr txBox="1"/>
          <p:nvPr/>
        </p:nvSpPr>
        <p:spPr>
          <a:xfrm>
            <a:off x="6022466" y="2105348"/>
            <a:ext cx="5753833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ate field specifying when the event happened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Google Shape;364;p31">
            <a:extLst>
              <a:ext uri="{FF2B5EF4-FFF2-40B4-BE49-F238E27FC236}">
                <a16:creationId xmlns:a16="http://schemas.microsoft.com/office/drawing/2014/main" id="{6892F1CB-BB4D-7097-9601-98FB5F183972}"/>
              </a:ext>
            </a:extLst>
          </p:cNvPr>
          <p:cNvCxnSpPr>
            <a:cxnSpLocks/>
          </p:cNvCxnSpPr>
          <p:nvPr/>
        </p:nvCxnSpPr>
        <p:spPr>
          <a:xfrm flipH="1">
            <a:off x="2931090" y="1453084"/>
            <a:ext cx="3000307" cy="78526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365;p31">
            <a:extLst>
              <a:ext uri="{FF2B5EF4-FFF2-40B4-BE49-F238E27FC236}">
                <a16:creationId xmlns:a16="http://schemas.microsoft.com/office/drawing/2014/main" id="{8BA77B62-0726-1750-30BE-B242BB5FDC58}"/>
              </a:ext>
            </a:extLst>
          </p:cNvPr>
          <p:cNvSpPr txBox="1"/>
          <p:nvPr/>
        </p:nvSpPr>
        <p:spPr>
          <a:xfrm>
            <a:off x="5953105" y="1189587"/>
            <a:ext cx="5914629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alibri"/>
                <a:ea typeface="Calibri"/>
                <a:cs typeface="Calibri"/>
                <a:sym typeface="Calibri"/>
              </a:rPr>
              <a:t>Naming P</a:t>
            </a: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refix shared by the features in this group 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" name="Google Shape;366;p31">
            <a:extLst>
              <a:ext uri="{FF2B5EF4-FFF2-40B4-BE49-F238E27FC236}">
                <a16:creationId xmlns:a16="http://schemas.microsoft.com/office/drawing/2014/main" id="{82FC41AB-5924-E2D6-0960-C95A7C0DE1B1}"/>
              </a:ext>
            </a:extLst>
          </p:cNvPr>
          <p:cNvCxnSpPr>
            <a:cxnSpLocks/>
          </p:cNvCxnSpPr>
          <p:nvPr/>
        </p:nvCxnSpPr>
        <p:spPr>
          <a:xfrm flipH="1">
            <a:off x="2329841" y="3897959"/>
            <a:ext cx="3601556" cy="123149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940963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in triage: Categorical features</a:t>
            </a:r>
          </a:p>
        </p:txBody>
      </p:sp>
      <p:pic>
        <p:nvPicPr>
          <p:cNvPr id="15" name="Google Shape;374;p32">
            <a:extLst>
              <a:ext uri="{FF2B5EF4-FFF2-40B4-BE49-F238E27FC236}">
                <a16:creationId xmlns:a16="http://schemas.microsoft.com/office/drawing/2014/main" id="{96658BB8-39C3-334B-8D4F-2527D220FB5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2282"/>
          <a:stretch/>
        </p:blipFill>
        <p:spPr>
          <a:xfrm>
            <a:off x="160638" y="1469856"/>
            <a:ext cx="4868561" cy="439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376;p32">
            <a:extLst>
              <a:ext uri="{FF2B5EF4-FFF2-40B4-BE49-F238E27FC236}">
                <a16:creationId xmlns:a16="http://schemas.microsoft.com/office/drawing/2014/main" id="{8142FD36-EDCE-734D-8AD5-ACE3E58DF356}"/>
              </a:ext>
            </a:extLst>
          </p:cNvPr>
          <p:cNvSpPr txBox="1"/>
          <p:nvPr/>
        </p:nvSpPr>
        <p:spPr>
          <a:xfrm>
            <a:off x="5262595" y="2791281"/>
            <a:ext cx="25755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Similar structure for categoricals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377;p32">
            <a:extLst>
              <a:ext uri="{FF2B5EF4-FFF2-40B4-BE49-F238E27FC236}">
                <a16:creationId xmlns:a16="http://schemas.microsoft.com/office/drawing/2014/main" id="{D23696E0-1F1B-214A-B21A-E9C35A4E337C}"/>
              </a:ext>
            </a:extLst>
          </p:cNvPr>
          <p:cNvCxnSpPr>
            <a:cxnSpLocks/>
          </p:cNvCxnSpPr>
          <p:nvPr/>
        </p:nvCxnSpPr>
        <p:spPr>
          <a:xfrm flipH="1">
            <a:off x="2724670" y="3145581"/>
            <a:ext cx="2575500" cy="60575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378;p32">
            <a:extLst>
              <a:ext uri="{FF2B5EF4-FFF2-40B4-BE49-F238E27FC236}">
                <a16:creationId xmlns:a16="http://schemas.microsoft.com/office/drawing/2014/main" id="{441C19BB-6061-3249-9980-AF2EC0D1FA70}"/>
              </a:ext>
            </a:extLst>
          </p:cNvPr>
          <p:cNvCxnSpPr>
            <a:cxnSpLocks/>
          </p:cNvCxnSpPr>
          <p:nvPr/>
        </p:nvCxnSpPr>
        <p:spPr>
          <a:xfrm flipH="1">
            <a:off x="3793524" y="4133906"/>
            <a:ext cx="1506646" cy="311925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379;p32">
            <a:extLst>
              <a:ext uri="{FF2B5EF4-FFF2-40B4-BE49-F238E27FC236}">
                <a16:creationId xmlns:a16="http://schemas.microsoft.com/office/drawing/2014/main" id="{7BBE3A5B-371F-5F47-AB13-3C53804B9A02}"/>
              </a:ext>
            </a:extLst>
          </p:cNvPr>
          <p:cNvSpPr txBox="1"/>
          <p:nvPr/>
        </p:nvSpPr>
        <p:spPr>
          <a:xfrm>
            <a:off x="5262594" y="3751331"/>
            <a:ext cx="5735257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Specify categorical values as a list or through a query (such as </a:t>
            </a:r>
            <a:r>
              <a:rPr lang="en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select distinct value from </a:t>
            </a:r>
            <a:r>
              <a:rPr lang="en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tablename</a:t>
            </a: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843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in triage: Naming Conventions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For aggregates:</a:t>
            </a:r>
          </a:p>
          <a:p>
            <a:pPr marL="76200" indent="0">
              <a:buNone/>
            </a:pPr>
            <a:r>
              <a:rPr lang="en-US" b="0" i="0" dirty="0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{prefix}_</a:t>
            </a:r>
            <a:r>
              <a:rPr lang="en-US" b="0" i="0" dirty="0" err="1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entity_id</a:t>
            </a:r>
            <a:r>
              <a:rPr lang="en-US" b="0" i="0" dirty="0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_{interval}_{quantity}_{metric}</a:t>
            </a:r>
          </a:p>
          <a:p>
            <a:pPr marL="76200" indent="0">
              <a:buNone/>
            </a:pPr>
            <a:endParaRPr lang="en-US" dirty="0">
              <a:solidFill>
                <a:srgbClr val="8A0002"/>
              </a:solidFill>
              <a:latin typeface="Menlo" panose="020B0609030804020204" pitchFamily="49" charset="0"/>
            </a:endParaRPr>
          </a:p>
          <a:p>
            <a:pPr marL="76200" indent="0">
              <a:buNone/>
            </a:pPr>
            <a:endParaRPr lang="en-US" dirty="0">
              <a:solidFill>
                <a:srgbClr val="8A0002"/>
              </a:solidFill>
              <a:latin typeface="Menlo" panose="020B0609030804020204" pitchFamily="49" charset="0"/>
            </a:endParaRPr>
          </a:p>
          <a:p>
            <a:pPr marL="76200" indent="0">
              <a:buNone/>
            </a:pPr>
            <a:r>
              <a:rPr lang="en-US" dirty="0"/>
              <a:t>For </a:t>
            </a:r>
            <a:r>
              <a:rPr lang="en-US" dirty="0" err="1"/>
              <a:t>categoricals</a:t>
            </a:r>
            <a:r>
              <a:rPr lang="en-US" dirty="0"/>
              <a:t>:</a:t>
            </a:r>
          </a:p>
          <a:p>
            <a:pPr marL="76200" indent="0">
              <a:buNone/>
            </a:pPr>
            <a:r>
              <a:rPr lang="en-US" b="0" i="0" dirty="0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{prefix}_</a:t>
            </a:r>
            <a:r>
              <a:rPr lang="en-US" b="0" i="0" dirty="0" err="1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entity_id</a:t>
            </a:r>
            <a:r>
              <a:rPr lang="en-US" b="0" i="0" dirty="0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_{interval}_{quantity}_{value}_{metric}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82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in triage: Naming Conventions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For aggregates:</a:t>
            </a:r>
          </a:p>
          <a:p>
            <a:pPr marL="76200" indent="0">
              <a:buNone/>
            </a:pPr>
            <a:r>
              <a:rPr lang="en-US" b="0" i="0" dirty="0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{prefix}_</a:t>
            </a:r>
            <a:r>
              <a:rPr lang="en-US" b="0" i="0" dirty="0" err="1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entity_id</a:t>
            </a:r>
            <a:r>
              <a:rPr lang="en-US" b="0" i="0" dirty="0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_{interval}_{quantity}_{metric}</a:t>
            </a:r>
          </a:p>
          <a:p>
            <a:pPr marL="76200" indent="0">
              <a:buNone/>
            </a:pPr>
            <a:endParaRPr lang="en-US" dirty="0">
              <a:solidFill>
                <a:srgbClr val="8A0002"/>
              </a:solidFill>
              <a:latin typeface="Menlo" panose="020B0609030804020204" pitchFamily="49" charset="0"/>
            </a:endParaRPr>
          </a:p>
          <a:p>
            <a:pPr marL="76200" indent="0">
              <a:buNone/>
            </a:pPr>
            <a:endParaRPr lang="en-US" dirty="0">
              <a:solidFill>
                <a:srgbClr val="8A0002"/>
              </a:solidFill>
              <a:latin typeface="Menlo" panose="020B0609030804020204" pitchFamily="49" charset="0"/>
            </a:endParaRPr>
          </a:p>
          <a:p>
            <a:pPr marL="76200" indent="0">
              <a:buNone/>
            </a:pPr>
            <a:r>
              <a:rPr lang="en-US" dirty="0"/>
              <a:t>For </a:t>
            </a:r>
            <a:r>
              <a:rPr lang="en-US" dirty="0" err="1"/>
              <a:t>categoricals</a:t>
            </a:r>
            <a:r>
              <a:rPr lang="en-US" dirty="0"/>
              <a:t>:</a:t>
            </a:r>
          </a:p>
          <a:p>
            <a:pPr marL="76200" indent="0">
              <a:buNone/>
            </a:pPr>
            <a:r>
              <a:rPr lang="en-US" b="0" i="0" dirty="0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{prefix}_</a:t>
            </a:r>
            <a:r>
              <a:rPr lang="en-US" b="0" i="0" dirty="0" err="1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entity_id</a:t>
            </a:r>
            <a:r>
              <a:rPr lang="en-US" b="0" i="0" dirty="0">
                <a:solidFill>
                  <a:srgbClr val="8A0002"/>
                </a:solidFill>
                <a:effectLst/>
                <a:latin typeface="Menlo" panose="020B0609030804020204" pitchFamily="49" charset="0"/>
              </a:rPr>
              <a:t>_{interval}_{quantity}_{value}_{metric}</a:t>
            </a:r>
            <a:br>
              <a:rPr lang="en-US" dirty="0"/>
            </a:br>
            <a:endParaRPr lang="en-US" dirty="0"/>
          </a:p>
        </p:txBody>
      </p:sp>
      <p:sp>
        <p:nvSpPr>
          <p:cNvPr id="4" name="Google Shape;376;p32">
            <a:extLst>
              <a:ext uri="{FF2B5EF4-FFF2-40B4-BE49-F238E27FC236}">
                <a16:creationId xmlns:a16="http://schemas.microsoft.com/office/drawing/2014/main" id="{0861BD14-5019-3446-BB19-489B97803546}"/>
              </a:ext>
            </a:extLst>
          </p:cNvPr>
          <p:cNvSpPr txBox="1"/>
          <p:nvPr/>
        </p:nvSpPr>
        <p:spPr>
          <a:xfrm>
            <a:off x="5251837" y="5131783"/>
            <a:ext cx="3182158" cy="1129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Important note: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Even </a:t>
            </a:r>
            <a:r>
              <a:rPr lang="en" sz="20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categoricals</a:t>
            </a:r>
            <a:r>
              <a:rPr lang="en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need to be aggregated over time!</a:t>
            </a:r>
            <a:endParaRPr sz="20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" name="Google Shape;377;p32">
            <a:extLst>
              <a:ext uri="{FF2B5EF4-FFF2-40B4-BE49-F238E27FC236}">
                <a16:creationId xmlns:a16="http://schemas.microsoft.com/office/drawing/2014/main" id="{22750E78-1A72-D24F-9AE1-0FC392DACB40}"/>
              </a:ext>
            </a:extLst>
          </p:cNvPr>
          <p:cNvCxnSpPr>
            <a:cxnSpLocks/>
          </p:cNvCxnSpPr>
          <p:nvPr/>
        </p:nvCxnSpPr>
        <p:spPr>
          <a:xfrm flipH="1" flipV="1">
            <a:off x="4765638" y="4152452"/>
            <a:ext cx="523774" cy="133363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64881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48B8-BA69-C99B-BAC9-CBEABDE7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in triage: </a:t>
            </a:r>
            <a:r>
              <a:rPr lang="en-US" dirty="0" err="1"/>
              <a:t>Aggregaton</a:t>
            </a:r>
            <a:r>
              <a:rPr lang="en-US" dirty="0"/>
              <a:t> and Imputation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BAA06-231A-D9A3-D456-E52DF905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151400"/>
            <a:ext cx="11360700" cy="4555200"/>
          </a:xfrm>
        </p:spPr>
        <p:txBody>
          <a:bodyPr/>
          <a:lstStyle/>
          <a:p>
            <a:r>
              <a:rPr lang="en-US" dirty="0"/>
              <a:t>Aggregation functions available: 'min', 'max', 'sum', 'avg', '</a:t>
            </a:r>
            <a:r>
              <a:rPr lang="en-US" dirty="0" err="1"/>
              <a:t>stddev</a:t>
            </a:r>
            <a:r>
              <a:rPr lang="en-US" dirty="0"/>
              <a:t>' </a:t>
            </a:r>
          </a:p>
          <a:p>
            <a:endParaRPr lang="en-US" dirty="0"/>
          </a:p>
          <a:p>
            <a:r>
              <a:rPr lang="en-US" dirty="0"/>
              <a:t>Imputation options: need to be defined at least for each feature group. For </a:t>
            </a:r>
            <a:r>
              <a:rPr lang="en-US" dirty="0" err="1"/>
              <a:t>eacjh</a:t>
            </a:r>
            <a:r>
              <a:rPr lang="en-US" dirty="0"/>
              <a:t> feature group, there can be default imputation methods defined  for aggregate and categorical features, or at any level below that (for each  aggregation function or for each feature generated)</a:t>
            </a:r>
          </a:p>
          <a:p>
            <a:pPr lvl="1"/>
            <a:r>
              <a:rPr lang="en-US" dirty="0"/>
              <a:t>Mean</a:t>
            </a:r>
          </a:p>
          <a:p>
            <a:pPr lvl="1"/>
            <a:r>
              <a:rPr lang="en-US" dirty="0" err="1"/>
              <a:t>Zero_noflag</a:t>
            </a:r>
            <a:endParaRPr lang="en-US" dirty="0"/>
          </a:p>
          <a:p>
            <a:pPr lvl="1"/>
            <a:r>
              <a:rPr lang="en-US" dirty="0"/>
              <a:t>Constant value</a:t>
            </a:r>
          </a:p>
          <a:p>
            <a:pPr lvl="1"/>
            <a:r>
              <a:rPr lang="en-US" dirty="0"/>
              <a:t>Zero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67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6A269-7D7C-5599-B408-3DF1E8EC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33D8B-4762-7029-EE8E-F61418B4C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Categorical features</a:t>
            </a:r>
          </a:p>
          <a:p>
            <a:pPr lvl="1"/>
            <a:r>
              <a:rPr lang="en-US" dirty="0"/>
              <a:t>Dummy for all values</a:t>
            </a:r>
          </a:p>
          <a:p>
            <a:pPr lvl="1"/>
            <a:r>
              <a:rPr lang="en-US" dirty="0"/>
              <a:t>Dummy for selected values</a:t>
            </a:r>
          </a:p>
          <a:p>
            <a:r>
              <a:rPr lang="en-US" dirty="0"/>
              <a:t>Continuous features – aggregates over the past X time</a:t>
            </a:r>
          </a:p>
          <a:p>
            <a:r>
              <a:rPr lang="en-US" dirty="0"/>
              <a:t>Special types of features</a:t>
            </a:r>
          </a:p>
          <a:p>
            <a:pPr lvl="1"/>
            <a:r>
              <a:rPr lang="en-US" dirty="0"/>
              <a:t>Age Feature</a:t>
            </a:r>
          </a:p>
          <a:p>
            <a:pPr lvl="1"/>
            <a:r>
              <a:rPr lang="en-US" dirty="0"/>
              <a:t>Days since last event (by type) – min</a:t>
            </a:r>
          </a:p>
          <a:p>
            <a:pPr lvl="1"/>
            <a:r>
              <a:rPr lang="en-US" dirty="0"/>
              <a:t>Days since first event (by type) – max</a:t>
            </a:r>
          </a:p>
          <a:p>
            <a:pPr lvl="1"/>
            <a:r>
              <a:rPr lang="en-US" dirty="0"/>
              <a:t>Days between events (by type) – min, max, avg, </a:t>
            </a:r>
            <a:r>
              <a:rPr lang="en-US" dirty="0" err="1"/>
              <a:t>stddev</a:t>
            </a:r>
            <a:r>
              <a:rPr lang="en-US" dirty="0"/>
              <a:t> 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8A000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Days between inspection cases in San Jose</a:t>
            </a:r>
            <a:r>
              <a:rPr lang="en-US" sz="1200" dirty="0">
                <a:solidFill>
                  <a:srgbClr val="8A0002"/>
                </a:solidFill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3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5343-D4C4-A57F-E376-7E6C98EA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0437CF-F2D6-A611-7FEB-95CEE140FC78}"/>
              </a:ext>
            </a:extLst>
          </p:cNvPr>
          <p:cNvSpPr txBox="1"/>
          <p:nvPr/>
        </p:nvSpPr>
        <p:spPr>
          <a:xfrm>
            <a:off x="415599" y="1536633"/>
            <a:ext cx="11360699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Primary page: </a:t>
            </a:r>
            <a:r>
              <a:rPr lang="en-US" sz="2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2"/>
              </a:rPr>
              <a:t>http://www.datasciencepublicpolicy.org/triage</a:t>
            </a:r>
            <a:endParaRPr lang="en-US" sz="2800" b="0" u="sng" dirty="0">
              <a:solidFill>
                <a:srgbClr val="0097A7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800" b="0" dirty="0" err="1">
                <a:effectLst/>
              </a:rPr>
              <a:t>Github</a:t>
            </a:r>
            <a:r>
              <a:rPr lang="en-US" sz="2800" b="0" dirty="0">
                <a:effectLst/>
              </a:rPr>
              <a:t> Repo: </a:t>
            </a:r>
            <a:r>
              <a:rPr lang="en-US" sz="2800" b="0" dirty="0">
                <a:effectLst/>
                <a:hlinkClick r:id="rId3"/>
              </a:rPr>
              <a:t>http://www.github.com/dssg/triage</a:t>
            </a: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800" b="0" dirty="0">
                <a:effectLst/>
              </a:rPr>
              <a:t>Tutorials:</a:t>
            </a:r>
          </a:p>
          <a:p>
            <a:pPr marL="457200" indent="-45720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Start from here</a:t>
            </a:r>
            <a:r>
              <a:rPr lang="en-US" sz="2800" dirty="0"/>
              <a:t>: </a:t>
            </a:r>
            <a:r>
              <a:rPr lang="en-US" sz="2800" dirty="0" err="1">
                <a:hlinkClick r:id="rId4"/>
              </a:rPr>
              <a:t>Colab</a:t>
            </a:r>
            <a:r>
              <a:rPr lang="en-US" sz="2800" dirty="0">
                <a:hlinkClick r:id="rId4"/>
              </a:rPr>
              <a:t> (hosted) tutorial</a:t>
            </a:r>
            <a:br>
              <a:rPr lang="en-US" sz="2800" dirty="0"/>
            </a:br>
            <a:endParaRPr lang="en-US" sz="28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2800" dirty="0"/>
              <a:t>Documentation:</a:t>
            </a:r>
          </a:p>
          <a:p>
            <a:pPr marL="457200" indent="-45720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5"/>
              </a:rPr>
              <a:t>Quickstart guide</a:t>
            </a:r>
            <a:endParaRPr lang="en-US" sz="2800" dirty="0"/>
          </a:p>
          <a:p>
            <a:pPr marL="457200" indent="-45720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6"/>
              </a:rPr>
              <a:t>More detailed documentation</a:t>
            </a:r>
            <a:endParaRPr lang="en-US" sz="2800" b="0" i="0" u="sng" strike="noStrike" dirty="0">
              <a:solidFill>
                <a:srgbClr val="0097A7"/>
              </a:solidFill>
              <a:effectLst/>
              <a:latin typeface="Arial" panose="020B0604020202020204" pitchFamily="34" charset="0"/>
            </a:endParaRPr>
          </a:p>
          <a:p>
            <a:pPr marL="457200" indent="-457200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u="sng" dirty="0">
                <a:solidFill>
                  <a:srgbClr val="0097A7"/>
                </a:solidFill>
                <a:latin typeface="Arial" panose="020B0604020202020204" pitchFamily="34" charset="0"/>
                <a:hlinkClick r:id="rId7"/>
              </a:rPr>
              <a:t>Documented sample config file</a:t>
            </a:r>
            <a:endParaRPr lang="en-US" sz="2800" b="0" dirty="0">
              <a:effectLst/>
            </a:endParaRPr>
          </a:p>
          <a:p>
            <a:br>
              <a:rPr lang="en-US" sz="1100" dirty="0"/>
            </a:b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0688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in triage: Some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8A000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Days </a:t>
            </a:r>
            <a:r>
              <a:rPr lang="en-US" dirty="0">
                <a:solidFill>
                  <a:srgbClr val="8A000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between</a:t>
            </a:r>
            <a:r>
              <a:rPr lang="en-US" dirty="0">
                <a:solidFill>
                  <a:srgbClr val="8A000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inspection cases in San Jose</a:t>
            </a:r>
            <a:br>
              <a:rPr lang="en-US" dirty="0">
                <a:solidFill>
                  <a:srgbClr val="8A0002"/>
                </a:solidFill>
              </a:rPr>
            </a:br>
            <a:endParaRPr lang="en-US" dirty="0">
              <a:solidFill>
                <a:srgbClr val="8A0002"/>
              </a:solidFill>
            </a:endParaRPr>
          </a:p>
          <a:p>
            <a:r>
              <a:rPr lang="en-US" dirty="0">
                <a:solidFill>
                  <a:srgbClr val="8A000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Vaccine History and Categoricals from CSF</a:t>
            </a:r>
            <a:br>
              <a:rPr lang="en-US" dirty="0">
                <a:solidFill>
                  <a:srgbClr val="8A0002"/>
                </a:solidFill>
              </a:rPr>
            </a:br>
            <a:endParaRPr lang="en-US" dirty="0">
              <a:solidFill>
                <a:srgbClr val="8A0002"/>
              </a:solidFill>
            </a:endParaRPr>
          </a:p>
          <a:p>
            <a:r>
              <a:rPr lang="en-US" dirty="0">
                <a:solidFill>
                  <a:srgbClr val="8A000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Days since last event in LA (using collate date)</a:t>
            </a:r>
            <a:endParaRPr lang="en-US" dirty="0">
              <a:solidFill>
                <a:srgbClr val="8A00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156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in triage: Some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700" cy="4971743"/>
          </a:xfrm>
        </p:spPr>
        <p:txBody>
          <a:bodyPr/>
          <a:lstStyle/>
          <a:p>
            <a:r>
              <a:rPr lang="en-US" dirty="0"/>
              <a:t>No built-in way to do “most recent value” (might need to pre-compute)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Single/identical values still considered aggregates (can just take “max”)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Categoricals</a:t>
            </a:r>
            <a:r>
              <a:rPr lang="en-US" dirty="0"/>
              <a:t> get aggregated, too (one-hot encoded first)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Postgres column length limits / truncation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Need to specify imputation strategy for all features (can do at aggregate-level)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want to pre-compute especially computationally expensive features</a:t>
            </a:r>
          </a:p>
        </p:txBody>
      </p:sp>
    </p:spTree>
    <p:extLst>
      <p:ext uri="{BB962C8B-B14F-4D97-AF65-F5344CB8AC3E}">
        <p14:creationId xmlns:p14="http://schemas.microsoft.com/office/powerpoint/2010/main" val="186906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515F-3878-52E2-AA26-BCC798D1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B8DCB-9E7D-FB3A-93C3-39AF7ABA1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099753"/>
            <a:ext cx="11360700" cy="4555200"/>
          </a:xfrm>
        </p:spPr>
        <p:txBody>
          <a:bodyPr/>
          <a:lstStyle/>
          <a:p>
            <a:r>
              <a:rPr lang="en-US" dirty="0"/>
              <a:t>Models and hyperparameters</a:t>
            </a:r>
          </a:p>
          <a:p>
            <a:pPr lvl="1"/>
            <a:r>
              <a:rPr lang="en-US" dirty="0"/>
              <a:t>Non-ML baselines (‘we’ve created a few that you’ll find useful to compare ML models against)</a:t>
            </a:r>
          </a:p>
          <a:p>
            <a:pPr lvl="2"/>
            <a:r>
              <a:rPr lang="en-US" dirty="0"/>
              <a:t>Base rate (dummy classifier)</a:t>
            </a:r>
          </a:p>
          <a:p>
            <a:pPr lvl="2"/>
            <a:r>
              <a:rPr lang="en-US" dirty="0"/>
              <a:t>Ranking baselines: rank by one or more features</a:t>
            </a:r>
          </a:p>
          <a:p>
            <a:pPr lvl="2"/>
            <a:r>
              <a:rPr lang="en-US" dirty="0" err="1"/>
              <a:t>Thresholded</a:t>
            </a:r>
            <a:r>
              <a:rPr lang="en-US" dirty="0"/>
              <a:t> baselines: classify using thresholds on one or more features</a:t>
            </a:r>
          </a:p>
          <a:p>
            <a:pPr lvl="1"/>
            <a:r>
              <a:rPr lang="en-US" dirty="0"/>
              <a:t>ML models</a:t>
            </a:r>
          </a:p>
          <a:p>
            <a:pPr lvl="2"/>
            <a:r>
              <a:rPr lang="en-US" dirty="0"/>
              <a:t>Any method with a </a:t>
            </a:r>
            <a:r>
              <a:rPr lang="en-US" dirty="0" err="1"/>
              <a:t>sklearn</a:t>
            </a:r>
            <a:r>
              <a:rPr lang="en-US" dirty="0"/>
              <a:t>-like interface can be used by specifying class path </a:t>
            </a:r>
          </a:p>
          <a:p>
            <a:pPr lvl="2"/>
            <a:r>
              <a:rPr lang="en-US" dirty="0"/>
              <a:t>You need to </a:t>
            </a:r>
            <a:r>
              <a:rPr lang="en-US" dirty="0" err="1"/>
              <a:t>specifiy</a:t>
            </a:r>
            <a:r>
              <a:rPr lang="en-US" dirty="0"/>
              <a:t> the range for each hyperparameter for each model type you use</a:t>
            </a:r>
          </a:p>
          <a:p>
            <a:pPr lvl="2"/>
            <a:r>
              <a:rPr lang="en-US" dirty="0"/>
              <a:t>There are some built-in presets for the modeling grid: test, small, medium, large </a:t>
            </a:r>
          </a:p>
        </p:txBody>
      </p:sp>
    </p:spTree>
    <p:extLst>
      <p:ext uri="{BB962C8B-B14F-4D97-AF65-F5344CB8AC3E}">
        <p14:creationId xmlns:p14="http://schemas.microsoft.com/office/powerpoint/2010/main" val="2382378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4C379-CA3C-9EC3-C72D-4E69ED0A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 Models (Example)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951E6-3FD3-9CB7-313E-33DF978A4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240" y="1151400"/>
            <a:ext cx="11634060" cy="4555200"/>
          </a:xfrm>
        </p:spPr>
        <p:txBody>
          <a:bodyPr/>
          <a:lstStyle/>
          <a:p>
            <a:pPr marL="76200" indent="0" algn="l">
              <a:buNone/>
            </a:pPr>
            <a:r>
              <a:rPr lang="en-US" sz="1300" b="0" i="0" dirty="0" err="1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grid_config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:</a:t>
            </a:r>
            <a:br>
              <a:rPr lang="en-US" sz="1300" b="0" i="0" dirty="0">
                <a:solidFill>
                  <a:srgbClr val="212121"/>
                </a:solidFill>
                <a:effectLst/>
                <a:latin typeface="Source Code Pro" panose="020B0509030403020204" pitchFamily="49" charset="77"/>
              </a:rPr>
            </a:br>
            <a:r>
              <a:rPr lang="en-US" sz="1300" b="0" i="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'</a:t>
            </a:r>
            <a:r>
              <a:rPr lang="en-US" sz="1300" b="0" i="0" dirty="0" err="1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sklearn.ensemble.RandomForestClassifier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':</a:t>
            </a:r>
            <a:br>
              <a:rPr lang="en-US" sz="1300" b="0" i="0" dirty="0">
                <a:solidFill>
                  <a:srgbClr val="212121"/>
                </a:solidFill>
                <a:effectLst/>
                <a:latin typeface="Source Code Pro" panose="020B0509030403020204" pitchFamily="49" charset="77"/>
              </a:rPr>
            </a:br>
            <a:r>
              <a:rPr lang="en-US" sz="1300" b="0" i="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    </a:t>
            </a:r>
            <a:r>
              <a:rPr lang="en-US" sz="1300" b="0" i="0" dirty="0" err="1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n_estimators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: [10, 1000, 10000]</a:t>
            </a:r>
            <a:br>
              <a:rPr lang="en-US" sz="1300" b="0" i="0" dirty="0">
                <a:solidFill>
                  <a:srgbClr val="212121"/>
                </a:solidFill>
                <a:effectLst/>
                <a:latin typeface="Source Code Pro" panose="020B0509030403020204" pitchFamily="49" charset="77"/>
              </a:rPr>
            </a:br>
            <a:r>
              <a:rPr lang="en-US" sz="1300" b="0" i="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    </a:t>
            </a:r>
            <a:r>
              <a:rPr lang="en-US" sz="1300" b="0" i="0" dirty="0" err="1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max_depth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: [2,10,100]</a:t>
            </a:r>
            <a:br>
              <a:rPr lang="en-US" sz="1300" b="0" i="0" dirty="0">
                <a:solidFill>
                  <a:srgbClr val="212121"/>
                </a:solidFill>
                <a:effectLst/>
                <a:latin typeface="Source Code Pro" panose="020B0509030403020204" pitchFamily="49" charset="77"/>
              </a:rPr>
            </a:br>
            <a:r>
              <a:rPr lang="en-US" sz="1300" b="0" i="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    </a:t>
            </a:r>
            <a:r>
              <a:rPr lang="en-US" sz="1300" b="0" i="0" dirty="0" err="1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min_samples_split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: [25]</a:t>
            </a:r>
            <a:br>
              <a:rPr lang="en-US" sz="1300" b="0" i="0" dirty="0">
                <a:solidFill>
                  <a:srgbClr val="212121"/>
                </a:solidFill>
                <a:effectLst/>
                <a:latin typeface="Source Code Pro" panose="020B0509030403020204" pitchFamily="49" charset="77"/>
              </a:rPr>
            </a:br>
            <a:br>
              <a:rPr lang="en-US" sz="1300" b="0" i="0" dirty="0">
                <a:solidFill>
                  <a:srgbClr val="212121"/>
                </a:solidFill>
                <a:effectLst/>
                <a:latin typeface="Source Code Pro" panose="020B0509030403020204" pitchFamily="49" charset="77"/>
              </a:rPr>
            </a:br>
            <a:r>
              <a:rPr lang="en-US" sz="1300" b="0" i="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'</a:t>
            </a:r>
            <a:r>
              <a:rPr lang="en-US" sz="1300" b="0" i="0" dirty="0" err="1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sklearn.tree.DecisionTreeClassifier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':</a:t>
            </a:r>
            <a:br>
              <a:rPr lang="en-US" sz="1300" b="0" i="0" dirty="0">
                <a:solidFill>
                  <a:srgbClr val="212121"/>
                </a:solidFill>
                <a:effectLst/>
                <a:latin typeface="Source Code Pro" panose="020B0509030403020204" pitchFamily="49" charset="77"/>
              </a:rPr>
            </a:br>
            <a:r>
              <a:rPr lang="en-US" sz="1300" b="0" i="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    </a:t>
            </a:r>
            <a:r>
              <a:rPr lang="en-US" sz="1300" b="0" i="0" dirty="0" err="1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max_depth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: [2,5,10]</a:t>
            </a:r>
            <a:br>
              <a:rPr lang="en-US" sz="1300" b="0" i="0" dirty="0">
                <a:solidFill>
                  <a:srgbClr val="212121"/>
                </a:solidFill>
                <a:effectLst/>
                <a:latin typeface="Source Code Pro" panose="020B0509030403020204" pitchFamily="49" charset="77"/>
              </a:rPr>
            </a:br>
            <a:r>
              <a:rPr lang="en-US" sz="1300" b="0" i="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    </a:t>
            </a:r>
            <a:r>
              <a:rPr lang="en-US" sz="1300" b="0" i="0" dirty="0" err="1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max_features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: [null]</a:t>
            </a:r>
            <a:br>
              <a:rPr lang="en-US" sz="1300" b="0" i="0" dirty="0">
                <a:solidFill>
                  <a:srgbClr val="212121"/>
                </a:solidFill>
                <a:effectLst/>
                <a:latin typeface="Source Code Pro" panose="020B0509030403020204" pitchFamily="49" charset="77"/>
              </a:rPr>
            </a:br>
            <a:r>
              <a:rPr lang="en-US" sz="1300" b="0" i="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    </a:t>
            </a:r>
            <a:r>
              <a:rPr lang="en-US" sz="1300" b="0" i="0" dirty="0" err="1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min_samples_split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: [25]</a:t>
            </a:r>
            <a:br>
              <a:rPr lang="en-US" sz="1300" b="0" i="0" dirty="0">
                <a:solidFill>
                  <a:srgbClr val="212121"/>
                </a:solidFill>
                <a:effectLst/>
                <a:latin typeface="Source Code Pro" panose="020B0509030403020204" pitchFamily="49" charset="77"/>
              </a:rPr>
            </a:br>
            <a:br>
              <a:rPr lang="en-US" sz="1300" b="0" i="0" dirty="0">
                <a:solidFill>
                  <a:srgbClr val="212121"/>
                </a:solidFill>
                <a:effectLst/>
                <a:latin typeface="Source Code Pro" panose="020B0509030403020204" pitchFamily="49" charset="77"/>
              </a:rPr>
            </a:br>
            <a:r>
              <a:rPr lang="en-US" sz="1300" b="0" i="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'triage.component.catwalk.estimators.classifiers.ScaledLogisticRegression':</a:t>
            </a:r>
            <a:br>
              <a:rPr lang="en-US" sz="1300" b="0" i="0" dirty="0">
                <a:solidFill>
                  <a:srgbClr val="212121"/>
                </a:solidFill>
                <a:effectLst/>
                <a:latin typeface="Source Code Pro" panose="020B0509030403020204" pitchFamily="49" charset="77"/>
              </a:rPr>
            </a:br>
            <a:r>
              <a:rPr lang="en-US" sz="1300" b="0" i="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    C: [0.0001,0.001,0.01,0.1,1,10]</a:t>
            </a:r>
            <a:br>
              <a:rPr lang="en-US" sz="1300" b="0" i="0" dirty="0">
                <a:solidFill>
                  <a:srgbClr val="212121"/>
                </a:solidFill>
                <a:effectLst/>
                <a:latin typeface="Source Code Pro" panose="020B0509030403020204" pitchFamily="49" charset="77"/>
              </a:rPr>
            </a:br>
            <a:r>
              <a:rPr lang="en-US" sz="1300" b="0" i="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    penalty: ['l1’,’l2’]</a:t>
            </a:r>
            <a:br>
              <a:rPr lang="en-US" sz="1300" b="0" i="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</a:br>
            <a:r>
              <a:rPr lang="en-US" sz="1300" b="0" i="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	solver: [‘…’]</a:t>
            </a:r>
            <a:br>
              <a:rPr lang="en-US" sz="1300" b="0" i="0" dirty="0">
                <a:solidFill>
                  <a:srgbClr val="212121"/>
                </a:solidFill>
                <a:effectLst/>
                <a:latin typeface="Source Code Pro" panose="020B0509030403020204" pitchFamily="49" charset="77"/>
              </a:rPr>
            </a:br>
            <a:br>
              <a:rPr lang="en-US" sz="1300" b="0" i="0" dirty="0">
                <a:solidFill>
                  <a:srgbClr val="212121"/>
                </a:solidFill>
                <a:effectLst/>
                <a:latin typeface="Source Code Pro" panose="020B0509030403020204" pitchFamily="49" charset="77"/>
              </a:rPr>
            </a:br>
            <a:r>
              <a:rPr lang="en-US" sz="1300" b="0" i="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'triage.component.catwalk.baselines.rankers.BaselineRankMultiFeature':</a:t>
            </a:r>
            <a:br>
              <a:rPr lang="en-US" sz="1300" b="0" i="0" dirty="0">
                <a:solidFill>
                  <a:srgbClr val="212121"/>
                </a:solidFill>
                <a:effectLst/>
                <a:latin typeface="Source Code Pro" panose="020B0509030403020204" pitchFamily="49" charset="77"/>
              </a:rPr>
            </a:br>
            <a:r>
              <a:rPr lang="en-US" sz="1300" b="0" i="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    rules:</a:t>
            </a:r>
            <a:br>
              <a:rPr lang="en-US" sz="1300" b="0" i="0" dirty="0">
                <a:solidFill>
                  <a:srgbClr val="212121"/>
                </a:solidFill>
                <a:effectLst/>
                <a:latin typeface="Source Code Pro" panose="020B0509030403020204" pitchFamily="49" charset="77"/>
              </a:rPr>
            </a:br>
            <a:r>
              <a:rPr lang="en-US" sz="1300" b="0" i="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        - [{feature: '</a:t>
            </a:r>
            <a:r>
              <a:rPr lang="en-US" sz="1300" b="0" i="0" dirty="0" err="1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project_features_entity_id_all_total_asking_price_sum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', </a:t>
            </a:r>
            <a:r>
              <a:rPr lang="en-US" sz="1300" b="0" i="0" dirty="0" err="1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low_value_high_score</a:t>
            </a:r>
            <a:r>
              <a:rPr lang="en-US" sz="1300" b="0" i="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: False}]</a:t>
            </a:r>
            <a:endParaRPr lang="en-US" sz="1300" b="0" i="0" dirty="0">
              <a:solidFill>
                <a:srgbClr val="212121"/>
              </a:solidFill>
              <a:effectLst/>
              <a:latin typeface="Source Code Pro" panose="020B0509030403020204" pitchFamily="49" charset="77"/>
            </a:endParaRPr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340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515F-3878-52E2-AA26-BCC798D1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 </a:t>
            </a:r>
            <a:r>
              <a:rPr lang="en-US" sz="3200" dirty="0"/>
              <a:t>Config - Evaluation (Model Selection) Metrics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B8DCB-9E7D-FB3A-93C3-39AF7ABA1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151400"/>
            <a:ext cx="11360700" cy="4555200"/>
          </a:xfrm>
        </p:spPr>
        <p:txBody>
          <a:bodyPr/>
          <a:lstStyle/>
          <a:p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C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an use any of the metrics specified by </a:t>
            </a:r>
            <a:r>
              <a:rPr lang="en-US" dirty="0" err="1"/>
              <a:t>sklearn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</a:t>
            </a:r>
            <a:b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F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ocus on those that best reflect the goals, constraints, and deployment scenario of your project. </a:t>
            </a:r>
            <a:b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Helpful to look at both precision and recall at a range of thresholds (both percentiles and absolute numbers) for debugging and understanding how sensitive your results are. </a:t>
            </a:r>
            <a:b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</a:br>
            <a:endParaRPr lang="en-US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You *can* specify separate evaluation metrics for both the training and validation set results, indicating both the type of metric (e.g., </a:t>
            </a:r>
            <a:r>
              <a:rPr lang="en-US" dirty="0"/>
              <a:t>precision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 </a:t>
            </a:r>
            <a:r>
              <a:rPr lang="en-US" dirty="0"/>
              <a:t>recall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etc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 and, where needed, the thresholds at which to calculate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216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515F-3878-52E2-AA26-BCC798D1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 </a:t>
            </a:r>
            <a:r>
              <a:rPr lang="en-US" sz="3200" dirty="0"/>
              <a:t>Config - Evaluation (Model Selection) Metrics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B8DCB-9E7D-FB3A-93C3-39AF7ABA1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131" y="1001088"/>
            <a:ext cx="11360700" cy="4555200"/>
          </a:xfrm>
        </p:spPr>
        <p:txBody>
          <a:bodyPr/>
          <a:lstStyle/>
          <a:p>
            <a:pPr marL="76200" indent="0">
              <a:buNone/>
            </a:pP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Example:</a:t>
            </a:r>
          </a:p>
          <a:p>
            <a:pPr marL="76200" indent="0">
              <a:buNone/>
            </a:pPr>
            <a:br>
              <a:rPr lang="en-US" sz="120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scoring:</a:t>
            </a:r>
            <a:br>
              <a:rPr lang="en-US" sz="1200" dirty="0">
                <a:latin typeface="Source Code Pro" panose="020B0509030403020204" pitchFamily="49" charset="77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testing_metric_groups</a:t>
            </a:r>
            <a:r>
              <a:rPr lang="en-US" sz="120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:</a:t>
            </a:r>
            <a:br>
              <a:rPr lang="en-US" sz="1200" dirty="0">
                <a:latin typeface="Source Code Pro" panose="020B0509030403020204" pitchFamily="49" charset="77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    -</a:t>
            </a:r>
            <a:br>
              <a:rPr lang="en-US" sz="1200" dirty="0">
                <a:latin typeface="Source Code Pro" panose="020B0509030403020204" pitchFamily="49" charset="77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      metrics: [precision@, recall@]</a:t>
            </a:r>
            <a:br>
              <a:rPr lang="en-US" sz="1200" dirty="0">
                <a:latin typeface="Source Code Pro" panose="020B0509030403020204" pitchFamily="49" charset="77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      thresholds:</a:t>
            </a:r>
            <a:br>
              <a:rPr lang="en-US" sz="1200" dirty="0">
                <a:latin typeface="Source Code Pro" panose="020B0509030403020204" pitchFamily="49" charset="77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          percentiles: [1, 2, 3, 4, 5, 6, 7, 8, 9, 10, 11, 12, 13, 14, 15, 16, 17, 18, 19,</a:t>
            </a:r>
            <a:br>
              <a:rPr lang="en-US" sz="1200" dirty="0">
                <a:latin typeface="Source Code Pro" panose="020B0509030403020204" pitchFamily="49" charset="77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              20, 21, 22, 23, 24, 25, 26, 27, 28, 29, 30, 31, 32, 33, 34, 35, 36, 37, 38, 39, </a:t>
            </a:r>
            <a:br>
              <a:rPr lang="en-US" sz="1200" dirty="0">
                <a:latin typeface="Source Code Pro" panose="020B0509030403020204" pitchFamily="49" charset="77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              40, 41, 42, 43, 44, 45, 46, 47, 48, 49,</a:t>
            </a:r>
            <a:r>
              <a:rPr lang="en-US" sz="1200" dirty="0">
                <a:latin typeface="Source Code Pro" panose="020B0509030403020204" pitchFamily="49" charset="77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50, 51, 52, 53, 54, 55, 56, 57, 58, 59,</a:t>
            </a:r>
            <a:br>
              <a:rPr lang="en-US" sz="1200" dirty="0">
                <a:latin typeface="Source Code Pro" panose="020B0509030403020204" pitchFamily="49" charset="77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              60, 61, 62, 63, 64, 65, 66, 67, 68, 69,</a:t>
            </a:r>
            <a:r>
              <a:rPr lang="en-US" sz="1200" dirty="0">
                <a:latin typeface="Source Code Pro" panose="020B0509030403020204" pitchFamily="49" charset="77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70, 71, 72, 73, 74, 75, 76, 77, 78, 79,</a:t>
            </a:r>
            <a:br>
              <a:rPr lang="en-US" sz="1200" dirty="0">
                <a:latin typeface="Source Code Pro" panose="020B0509030403020204" pitchFamily="49" charset="77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              80, 81, 82, 83, 84, 85, 86, 87, 88, 89,</a:t>
            </a:r>
            <a:r>
              <a:rPr lang="en-US" sz="1200" dirty="0">
                <a:latin typeface="Source Code Pro" panose="020B0509030403020204" pitchFamily="49" charset="77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90, 91, 92, 93, 94, 95, 96, 97, 98, 99, 100]</a:t>
            </a:r>
            <a:br>
              <a:rPr lang="en-US" sz="1200" dirty="0">
                <a:latin typeface="Source Code Pro" panose="020B0509030403020204" pitchFamily="49" charset="77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          </a:t>
            </a:r>
            <a:r>
              <a:rPr lang="en-US" sz="1200" dirty="0" err="1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top_n</a:t>
            </a:r>
            <a:r>
              <a:rPr lang="en-US" sz="120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: [25, 50, 100]</a:t>
            </a:r>
          </a:p>
          <a:p>
            <a:pPr marL="76200" indent="0">
              <a:buNone/>
            </a:pPr>
            <a:r>
              <a:rPr lang="en-US" sz="1200" dirty="0">
                <a:latin typeface="Source Code Pro" panose="020B0509030403020204" pitchFamily="49" charset="77"/>
              </a:rPr>
              <a:t>        -</a:t>
            </a:r>
          </a:p>
          <a:p>
            <a:pPr marL="76200" indent="0">
              <a:buNone/>
            </a:pPr>
            <a:r>
              <a:rPr lang="en-US" sz="1200" dirty="0">
                <a:latin typeface="Source Code Pro" panose="020B0509030403020204" pitchFamily="49" charset="77"/>
              </a:rPr>
              <a:t>          metrics: [</a:t>
            </a:r>
            <a:r>
              <a:rPr lang="en-US" sz="1200" dirty="0" err="1">
                <a:latin typeface="Source Code Pro" panose="020B0509030403020204" pitchFamily="49" charset="77"/>
              </a:rPr>
              <a:t>roc_auc</a:t>
            </a:r>
            <a:r>
              <a:rPr lang="en-US" sz="1200" dirty="0">
                <a:latin typeface="Source Code Pro" panose="020B0509030403020204" pitchFamily="49" charset="77"/>
              </a:rPr>
              <a:t>] </a:t>
            </a:r>
            <a:br>
              <a:rPr lang="en-US" sz="1200" dirty="0">
                <a:latin typeface="Source Code Pro" panose="020B0509030403020204" pitchFamily="49" charset="77"/>
              </a:rPr>
            </a:br>
            <a:br>
              <a:rPr lang="en-US" sz="1200" dirty="0">
                <a:latin typeface="Source Code Pro" panose="020B0509030403020204" pitchFamily="49" charset="77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training_metric_groups</a:t>
            </a:r>
            <a:r>
              <a:rPr lang="en-US" sz="120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:</a:t>
            </a:r>
            <a:br>
              <a:rPr lang="en-US" sz="1200" dirty="0">
                <a:latin typeface="Source Code Pro" panose="020B0509030403020204" pitchFamily="49" charset="77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    -</a:t>
            </a:r>
            <a:br>
              <a:rPr lang="en-US" sz="1200" dirty="0">
                <a:latin typeface="Source Code Pro" panose="020B0509030403020204" pitchFamily="49" charset="77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      metrics: [precision@, recall@]</a:t>
            </a:r>
            <a:br>
              <a:rPr lang="en-US" sz="1200" dirty="0">
                <a:latin typeface="Source Code Pro" panose="020B0509030403020204" pitchFamily="49" charset="77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      thresholds:</a:t>
            </a:r>
            <a:br>
              <a:rPr lang="en-US" sz="1200" dirty="0">
                <a:latin typeface="Source Code Pro" panose="020B0509030403020204" pitchFamily="49" charset="77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          percentiles: [1, 2, 3, 4, 5, 6, 7, 8, 9, 10, 11, 12, 13, 14, 15, 16, 17, 18, 19,</a:t>
            </a:r>
            <a:br>
              <a:rPr lang="en-US" sz="1200" dirty="0">
                <a:latin typeface="Source Code Pro" panose="020B0509030403020204" pitchFamily="49" charset="77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              20, 21, 22, 23, 24, 25, 26, 27, 28, 29, 30, 31, 32, 33, 34, 35, 36, 37, 38, 39, </a:t>
            </a:r>
            <a:br>
              <a:rPr lang="en-US" sz="1200" dirty="0">
                <a:latin typeface="Source Code Pro" panose="020B0509030403020204" pitchFamily="49" charset="77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              40, 41, 42, 43, 44, 45, 46, 47, 48, 49, 50, 51, 52, 53, 54, 55, 56, 57, 58, 59,</a:t>
            </a:r>
            <a:br>
              <a:rPr lang="en-US" sz="1200" dirty="0">
                <a:latin typeface="Source Code Pro" panose="020B0509030403020204" pitchFamily="49" charset="77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              60, 61, 62, 63, 64, 65, 66, 67, 68, 69,</a:t>
            </a:r>
            <a:r>
              <a:rPr lang="en-US" sz="1200" dirty="0">
                <a:latin typeface="Source Code Pro" panose="020B0509030403020204" pitchFamily="49" charset="77"/>
              </a:rPr>
              <a:t> </a:t>
            </a:r>
            <a:r>
              <a:rPr lang="en-US" sz="120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70, 71, 72, 73, 74, 75, 76, 77, 78, 79,</a:t>
            </a:r>
            <a:br>
              <a:rPr lang="en-US" sz="1200" dirty="0">
                <a:latin typeface="Source Code Pro" panose="020B0509030403020204" pitchFamily="49" charset="77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              80, 81, 82, 83, 84, 85, 86, 87, 88, 89, 90, 91, 92, 93, 94, 95, 96, 97, 98, 99, 100]</a:t>
            </a:r>
            <a:br>
              <a:rPr lang="en-US" sz="1200" dirty="0">
                <a:latin typeface="Source Code Pro" panose="020B0509030403020204" pitchFamily="49" charset="77"/>
              </a:rPr>
            </a:br>
            <a:r>
              <a:rPr lang="en-US" sz="120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              </a:t>
            </a:r>
            <a:r>
              <a:rPr lang="en-US" sz="1200" dirty="0" err="1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top_n</a:t>
            </a:r>
            <a:r>
              <a:rPr lang="en-US" sz="1200" dirty="0">
                <a:solidFill>
                  <a:srgbClr val="000000"/>
                </a:solidFill>
                <a:effectLst/>
                <a:latin typeface="Source Code Pro" panose="020B0509030403020204" pitchFamily="49" charset="77"/>
              </a:rPr>
              <a:t>: [25, 50, 100]</a:t>
            </a:r>
            <a:endParaRPr lang="en-US" dirty="0">
              <a:latin typeface="Source Code Pro" panose="020B05090304030202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89416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515F-3878-52E2-AA26-BCC798D1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 config – </a:t>
            </a:r>
            <a:r>
              <a:rPr lang="en-US" sz="2400" dirty="0"/>
              <a:t>Specifying population subsets to compute metrics for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B8DCB-9E7D-FB3A-93C3-39AF7ABA1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is to calculate all the metrics you specify for the entire validation set</a:t>
            </a:r>
          </a:p>
          <a:p>
            <a:r>
              <a:rPr lang="en-US" dirty="0"/>
              <a:t>Subsets can specify different subsets that you can compute the same metric(s) for</a:t>
            </a:r>
          </a:p>
          <a:p>
            <a:r>
              <a:rPr lang="en-US" dirty="0"/>
              <a:t>Each subset needs a </a:t>
            </a:r>
            <a:r>
              <a:rPr lang="en-US" dirty="0">
                <a:solidFill>
                  <a:srgbClr val="FF0000"/>
                </a:solidFill>
              </a:rPr>
              <a:t>name</a:t>
            </a:r>
            <a:r>
              <a:rPr lang="en-US" dirty="0"/>
              <a:t> and a </a:t>
            </a:r>
            <a:r>
              <a:rPr lang="en-US" dirty="0">
                <a:solidFill>
                  <a:srgbClr val="FF0000"/>
                </a:solidFill>
              </a:rPr>
              <a:t>query</a:t>
            </a:r>
            <a:r>
              <a:rPr lang="en-US" dirty="0"/>
              <a:t> that outputs </a:t>
            </a:r>
            <a:r>
              <a:rPr lang="en-US" dirty="0" err="1"/>
              <a:t>entity_ids</a:t>
            </a:r>
            <a:r>
              <a:rPr lang="en-US" dirty="0"/>
              <a:t> that belong to that subset</a:t>
            </a:r>
          </a:p>
          <a:p>
            <a:endParaRPr lang="en-US" dirty="0"/>
          </a:p>
          <a:p>
            <a:pPr marL="7620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subsets:</a:t>
            </a:r>
          </a:p>
          <a:p>
            <a:pPr marL="7620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-</a:t>
            </a:r>
          </a:p>
          <a:p>
            <a:pPr marL="7620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    name: </a:t>
            </a:r>
            <a:r>
              <a:rPr lang="en-US" sz="1600" dirty="0" err="1">
                <a:latin typeface="Source Code Pro" panose="020B0509030403020204" pitchFamily="49" charset="77"/>
              </a:rPr>
              <a:t>recent_urban_resident</a:t>
            </a:r>
            <a:endParaRPr lang="en-US" sz="1600" dirty="0">
              <a:latin typeface="Source Code Pro" panose="020B0509030403020204" pitchFamily="49" charset="77"/>
            </a:endParaRPr>
          </a:p>
          <a:p>
            <a:pPr marL="7620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    query: |</a:t>
            </a:r>
          </a:p>
          <a:p>
            <a:pPr marL="7620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        SELECT DISTINCT </a:t>
            </a:r>
            <a:r>
              <a:rPr lang="en-US" sz="1600" dirty="0" err="1">
                <a:latin typeface="Source Code Pro" panose="020B0509030403020204" pitchFamily="49" charset="77"/>
              </a:rPr>
              <a:t>entity_id</a:t>
            </a:r>
            <a:endParaRPr lang="en-US" sz="1600" dirty="0">
              <a:latin typeface="Source Code Pro" panose="020B0509030403020204" pitchFamily="49" charset="77"/>
            </a:endParaRPr>
          </a:p>
          <a:p>
            <a:pPr marL="7620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        FROM </a:t>
            </a:r>
            <a:r>
              <a:rPr lang="en-US" sz="1600" dirty="0" err="1">
                <a:latin typeface="Source Code Pro" panose="020B0509030403020204" pitchFamily="49" charset="77"/>
              </a:rPr>
              <a:t>semantic.events</a:t>
            </a:r>
            <a:endParaRPr lang="en-US" sz="1600" dirty="0">
              <a:latin typeface="Source Code Pro" panose="020B0509030403020204" pitchFamily="49" charset="77"/>
            </a:endParaRPr>
          </a:p>
          <a:p>
            <a:pPr marL="7620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        WHERE '{</a:t>
            </a:r>
            <a:r>
              <a:rPr lang="en-US" sz="1600" dirty="0" err="1">
                <a:latin typeface="Source Code Pro" panose="020B0509030403020204" pitchFamily="49" charset="77"/>
              </a:rPr>
              <a:t>as_of_date</a:t>
            </a:r>
            <a:r>
              <a:rPr lang="en-US" sz="1600" dirty="0">
                <a:latin typeface="Source Code Pro" panose="020B0509030403020204" pitchFamily="49" charset="77"/>
              </a:rPr>
              <a:t>}'::DATE &lt; </a:t>
            </a:r>
            <a:r>
              <a:rPr lang="en-US" sz="1600" dirty="0" err="1">
                <a:latin typeface="Source Code Pro" panose="020B0509030403020204" pitchFamily="49" charset="77"/>
              </a:rPr>
              <a:t>event_date</a:t>
            </a:r>
            <a:r>
              <a:rPr lang="en-US" sz="1600" dirty="0">
                <a:latin typeface="Source Code Pro" panose="020B0509030403020204" pitchFamily="49" charset="77"/>
              </a:rPr>
              <a:t> and </a:t>
            </a:r>
          </a:p>
          <a:p>
            <a:pPr marL="7620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		'{</a:t>
            </a:r>
            <a:r>
              <a:rPr lang="en-US" sz="1600" dirty="0" err="1">
                <a:latin typeface="Source Code Pro" panose="020B0509030403020204" pitchFamily="49" charset="77"/>
              </a:rPr>
              <a:t>as_of_date</a:t>
            </a:r>
            <a:r>
              <a:rPr lang="en-US" sz="1600" dirty="0">
                <a:latin typeface="Source Code Pro" panose="020B0509030403020204" pitchFamily="49" charset="77"/>
              </a:rPr>
              <a:t>}'::DATE &gt; </a:t>
            </a:r>
            <a:r>
              <a:rPr lang="en-US" sz="1600" dirty="0" err="1">
                <a:latin typeface="Source Code Pro" panose="020B0509030403020204" pitchFamily="49" charset="77"/>
              </a:rPr>
              <a:t>event_date</a:t>
            </a:r>
            <a:r>
              <a:rPr lang="en-US" sz="1600" dirty="0">
                <a:latin typeface="Source Code Pro" panose="020B0509030403020204" pitchFamily="49" charset="77"/>
              </a:rPr>
              <a:t> – interval ‘2year’ </a:t>
            </a:r>
          </a:p>
          <a:p>
            <a:pPr marL="76200" indent="0">
              <a:buNone/>
            </a:pPr>
            <a:r>
              <a:rPr lang="en-US" sz="1600" dirty="0">
                <a:latin typeface="Source Code Pro" panose="020B0509030403020204" pitchFamily="49" charset="77"/>
              </a:rPr>
              <a:t>                AND locality in (1,3,10,15)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9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515F-3878-52E2-AA26-BCC798D1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 config – bias audits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B8DCB-9E7D-FB3A-93C3-39AF7ABA1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Running bias audits for each model being built requires specifying:</a:t>
            </a:r>
          </a:p>
          <a:p>
            <a:pPr lvl="1"/>
            <a:r>
              <a:rPr lang="en-US" dirty="0"/>
              <a:t>Attributes that we want to compute bias for (race, gender, etc.)</a:t>
            </a:r>
          </a:p>
          <a:p>
            <a:pPr lvl="1"/>
            <a:r>
              <a:rPr lang="en-US" dirty="0"/>
              <a:t>Bias metrics we want to compute (TPR, FPR, etc.)</a:t>
            </a:r>
          </a:p>
          <a:p>
            <a:pPr lvl="1"/>
            <a:r>
              <a:rPr lang="en-US" dirty="0"/>
              <a:t>Reference group for each attribute to compute disparities against (male for example for gender)</a:t>
            </a:r>
          </a:p>
          <a:p>
            <a:pPr lvl="1"/>
            <a:r>
              <a:rPr lang="en-US" dirty="0"/>
              <a:t>Thresholds to compute bias metrics on (1%, 2%,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961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515F-3878-52E2-AA26-BCC798D1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 config – bias audits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B8DCB-9E7D-FB3A-93C3-39AF7ABA1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008313"/>
            <a:ext cx="11360700" cy="4555200"/>
          </a:xfrm>
        </p:spPr>
        <p:txBody>
          <a:bodyPr/>
          <a:lstStyle/>
          <a:p>
            <a:pPr marL="565150" lvl="1" indent="0">
              <a:buNone/>
            </a:pPr>
            <a:r>
              <a:rPr lang="en-US" dirty="0"/>
              <a:t>Example:</a:t>
            </a:r>
          </a:p>
          <a:p>
            <a:pPr marL="565150" lvl="1" indent="0">
              <a:lnSpc>
                <a:spcPct val="100000"/>
              </a:lnSpc>
              <a:buNone/>
            </a:pPr>
            <a:r>
              <a:rPr lang="en-US" sz="1200" dirty="0" err="1">
                <a:latin typeface="Source Code Pro" panose="020B0509030403020204" pitchFamily="49" charset="77"/>
              </a:rPr>
              <a:t>bias_audit_config</a:t>
            </a:r>
            <a:r>
              <a:rPr lang="en-US" sz="1200" dirty="0">
                <a:latin typeface="Source Code Pro" panose="020B0509030403020204" pitchFamily="49" charset="77"/>
              </a:rPr>
              <a:t>:</a:t>
            </a:r>
          </a:p>
          <a:p>
            <a:pPr marL="565150" lvl="1" indent="0">
              <a:lnSpc>
                <a:spcPct val="100000"/>
              </a:lnSpc>
              <a:buNone/>
            </a:pPr>
            <a:r>
              <a:rPr lang="en-US" sz="1200" dirty="0">
                <a:latin typeface="Source Code Pro" panose="020B0509030403020204" pitchFamily="49" charset="77"/>
              </a:rPr>
              <a:t>    </a:t>
            </a:r>
            <a:r>
              <a:rPr lang="en-US" sz="1200" dirty="0" err="1">
                <a:latin typeface="Source Code Pro" panose="020B0509030403020204" pitchFamily="49" charset="77"/>
              </a:rPr>
              <a:t>from_obj_query</a:t>
            </a:r>
            <a:r>
              <a:rPr lang="en-US" sz="1200" dirty="0">
                <a:latin typeface="Source Code Pro" panose="020B0509030403020204" pitchFamily="49" charset="77"/>
              </a:rPr>
              <a:t>: |</a:t>
            </a:r>
          </a:p>
          <a:p>
            <a:pPr marL="565150" lvl="1" indent="0">
              <a:lnSpc>
                <a:spcPct val="100000"/>
              </a:lnSpc>
              <a:buNone/>
            </a:pPr>
            <a:r>
              <a:rPr lang="en-US" sz="1200" dirty="0">
                <a:latin typeface="Source Code Pro" panose="020B0509030403020204" pitchFamily="49" charset="77"/>
              </a:rPr>
              <a:t>          select </a:t>
            </a:r>
            <a:r>
              <a:rPr lang="en-US" sz="1200" dirty="0" err="1">
                <a:latin typeface="Source Code Pro" panose="020B0509030403020204" pitchFamily="49" charset="77"/>
              </a:rPr>
              <a:t>entity_id</a:t>
            </a:r>
            <a:r>
              <a:rPr lang="en-US" sz="1200" dirty="0">
                <a:latin typeface="Source Code Pro" panose="020B0509030403020204" pitchFamily="49" charset="77"/>
              </a:rPr>
              <a:t>, </a:t>
            </a:r>
            <a:r>
              <a:rPr lang="en-US" sz="1200" dirty="0" err="1">
                <a:latin typeface="Source Code Pro" panose="020B0509030403020204" pitchFamily="49" charset="77"/>
              </a:rPr>
              <a:t>gender,marital_status,ethnicity,race</a:t>
            </a:r>
            <a:r>
              <a:rPr lang="en-US" sz="1200" dirty="0">
                <a:latin typeface="Source Code Pro" panose="020B0509030403020204" pitchFamily="49" charset="77"/>
              </a:rPr>
              <a:t>,</a:t>
            </a:r>
          </a:p>
          <a:p>
            <a:pPr marL="565150" lvl="1" indent="0">
              <a:lnSpc>
                <a:spcPct val="100000"/>
              </a:lnSpc>
              <a:buNone/>
            </a:pPr>
            <a:r>
              <a:rPr lang="en-US" sz="1200" dirty="0">
                <a:latin typeface="Source Code Pro" panose="020B0509030403020204" pitchFamily="49" charset="77"/>
              </a:rPr>
              <a:t>          greatest(birth_date,'2010-01-01') as dob from </a:t>
            </a:r>
            <a:r>
              <a:rPr lang="en-US" sz="1200" dirty="0" err="1">
                <a:latin typeface="Source Code Pro" panose="020B0509030403020204" pitchFamily="49" charset="77"/>
              </a:rPr>
              <a:t>clean.demographics</a:t>
            </a:r>
            <a:endParaRPr lang="en-US" sz="1200" dirty="0">
              <a:latin typeface="Source Code Pro" panose="020B0509030403020204" pitchFamily="49" charset="77"/>
            </a:endParaRPr>
          </a:p>
          <a:p>
            <a:pPr marL="565150" lvl="1" indent="0">
              <a:lnSpc>
                <a:spcPct val="100000"/>
              </a:lnSpc>
              <a:buNone/>
            </a:pPr>
            <a:r>
              <a:rPr lang="en-US" sz="1200" dirty="0">
                <a:latin typeface="Source Code Pro" panose="020B0509030403020204" pitchFamily="49" charset="77"/>
              </a:rPr>
              <a:t>    </a:t>
            </a:r>
            <a:r>
              <a:rPr lang="en-US" sz="1200" dirty="0" err="1">
                <a:latin typeface="Source Code Pro" panose="020B0509030403020204" pitchFamily="49" charset="77"/>
              </a:rPr>
              <a:t>knowledge_date_column</a:t>
            </a:r>
            <a:r>
              <a:rPr lang="en-US" sz="1200" dirty="0">
                <a:latin typeface="Source Code Pro" panose="020B0509030403020204" pitchFamily="49" charset="77"/>
              </a:rPr>
              <a:t>: 'dob'</a:t>
            </a:r>
          </a:p>
          <a:p>
            <a:pPr marL="565150" lvl="1" indent="0">
              <a:lnSpc>
                <a:spcPct val="100000"/>
              </a:lnSpc>
              <a:buNone/>
            </a:pPr>
            <a:r>
              <a:rPr lang="en-US" sz="1200" dirty="0">
                <a:latin typeface="Source Code Pro" panose="020B0509030403020204" pitchFamily="49" charset="77"/>
              </a:rPr>
              <a:t>    </a:t>
            </a:r>
            <a:r>
              <a:rPr lang="en-US" sz="1200" dirty="0" err="1">
                <a:latin typeface="Source Code Pro" panose="020B0509030403020204" pitchFamily="49" charset="77"/>
              </a:rPr>
              <a:t>attribute_columns</a:t>
            </a:r>
            <a:r>
              <a:rPr lang="en-US" sz="1200" dirty="0">
                <a:latin typeface="Source Code Pro" panose="020B0509030403020204" pitchFamily="49" charset="77"/>
              </a:rPr>
              <a:t>: ['</a:t>
            </a:r>
            <a:r>
              <a:rPr lang="en-US" sz="1200" dirty="0" err="1">
                <a:latin typeface="Source Code Pro" panose="020B0509030403020204" pitchFamily="49" charset="77"/>
              </a:rPr>
              <a:t>gender','ethnicity','race</a:t>
            </a:r>
            <a:r>
              <a:rPr lang="en-US" sz="1200" dirty="0">
                <a:latin typeface="Source Code Pro" panose="020B0509030403020204" pitchFamily="49" charset="77"/>
              </a:rPr>
              <a:t>']</a:t>
            </a:r>
          </a:p>
          <a:p>
            <a:pPr marL="565150" lvl="1" indent="0">
              <a:lnSpc>
                <a:spcPct val="100000"/>
              </a:lnSpc>
              <a:buNone/>
            </a:pPr>
            <a:r>
              <a:rPr lang="en-US" sz="1200" dirty="0">
                <a:latin typeface="Source Code Pro" panose="020B0509030403020204" pitchFamily="49" charset="77"/>
              </a:rPr>
              <a:t>    </a:t>
            </a:r>
            <a:r>
              <a:rPr lang="en-US" sz="1200" dirty="0" err="1">
                <a:latin typeface="Source Code Pro" panose="020B0509030403020204" pitchFamily="49" charset="77"/>
              </a:rPr>
              <a:t>entity_id_column</a:t>
            </a:r>
            <a:r>
              <a:rPr lang="en-US" sz="1200" dirty="0">
                <a:latin typeface="Source Code Pro" panose="020B0509030403020204" pitchFamily="49" charset="77"/>
              </a:rPr>
              <a:t>: '</a:t>
            </a:r>
            <a:r>
              <a:rPr lang="en-US" sz="1200" dirty="0" err="1">
                <a:latin typeface="Source Code Pro" panose="020B0509030403020204" pitchFamily="49" charset="77"/>
              </a:rPr>
              <a:t>entity_id</a:t>
            </a:r>
            <a:r>
              <a:rPr lang="en-US" sz="1200" dirty="0">
                <a:latin typeface="Source Code Pro" panose="020B0509030403020204" pitchFamily="49" charset="77"/>
              </a:rPr>
              <a:t>'</a:t>
            </a:r>
          </a:p>
          <a:p>
            <a:pPr marL="565150" lvl="1" indent="0">
              <a:lnSpc>
                <a:spcPct val="100000"/>
              </a:lnSpc>
              <a:buNone/>
            </a:pPr>
            <a:r>
              <a:rPr lang="en-US" sz="1200" dirty="0">
                <a:latin typeface="Source Code Pro" panose="020B0509030403020204" pitchFamily="49" charset="77"/>
              </a:rPr>
              <a:t>    </a:t>
            </a:r>
            <a:r>
              <a:rPr lang="en-US" sz="1200" dirty="0" err="1">
                <a:latin typeface="Source Code Pro" panose="020B0509030403020204" pitchFamily="49" charset="77"/>
              </a:rPr>
              <a:t>ref_groups_method</a:t>
            </a:r>
            <a:r>
              <a:rPr lang="en-US" sz="1200" dirty="0">
                <a:latin typeface="Source Code Pro" panose="020B0509030403020204" pitchFamily="49" charset="77"/>
              </a:rPr>
              <a:t>: 'majority'</a:t>
            </a:r>
          </a:p>
          <a:p>
            <a:pPr marL="565150" lvl="1" indent="0">
              <a:lnSpc>
                <a:spcPct val="100000"/>
              </a:lnSpc>
              <a:buNone/>
            </a:pPr>
            <a:r>
              <a:rPr lang="en-US" sz="1200" dirty="0">
                <a:latin typeface="Source Code Pro" panose="020B0509030403020204" pitchFamily="49" charset="77"/>
              </a:rPr>
              <a:t>    thresholds:</a:t>
            </a:r>
          </a:p>
          <a:p>
            <a:pPr marL="565150" lvl="1" indent="0">
              <a:lnSpc>
                <a:spcPct val="100000"/>
              </a:lnSpc>
              <a:buNone/>
            </a:pPr>
            <a:r>
              <a:rPr lang="en-US" sz="1200" dirty="0">
                <a:latin typeface="Source Code Pro" panose="020B0509030403020204" pitchFamily="49" charset="77"/>
              </a:rPr>
              <a:t>        percentiles: [1,5,10,20]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72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Triage Outputs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700" cy="4971743"/>
          </a:xfrm>
        </p:spPr>
        <p:txBody>
          <a:bodyPr/>
          <a:lstStyle/>
          <a:p>
            <a:r>
              <a:rPr lang="en-US" sz="2800" dirty="0"/>
              <a:t>What’s on disk?</a:t>
            </a:r>
          </a:p>
          <a:p>
            <a:pPr lvl="1">
              <a:spcBef>
                <a:spcPts val="0"/>
              </a:spcBef>
            </a:pPr>
            <a:r>
              <a:rPr lang="en-US" sz="2300" dirty="0"/>
              <a:t>Log Files (very useful!)</a:t>
            </a:r>
          </a:p>
          <a:p>
            <a:pPr lvl="1">
              <a:spcBef>
                <a:spcPts val="0"/>
              </a:spcBef>
            </a:pPr>
            <a:r>
              <a:rPr lang="en-US" sz="2300" dirty="0"/>
              <a:t>Model Objects</a:t>
            </a:r>
          </a:p>
          <a:p>
            <a:pPr lvl="1">
              <a:spcBef>
                <a:spcPts val="0"/>
              </a:spcBef>
            </a:pPr>
            <a:r>
              <a:rPr lang="en-US" sz="2300" dirty="0"/>
              <a:t>Matrices (train and validation matrices)</a:t>
            </a:r>
            <a:br>
              <a:rPr lang="en-US" sz="2300" dirty="0"/>
            </a:br>
            <a:endParaRPr lang="en-US" sz="2300" dirty="0"/>
          </a:p>
          <a:p>
            <a:r>
              <a:rPr lang="en-US" sz="2800" dirty="0"/>
              <a:t>What’s in the database</a:t>
            </a:r>
          </a:p>
          <a:p>
            <a:pPr lvl="1">
              <a:spcBef>
                <a:spcPts val="0"/>
              </a:spcBef>
            </a:pPr>
            <a:r>
              <a:rPr lang="en-US" sz="2300" dirty="0"/>
              <a:t>Metadata about runs, model groups, models</a:t>
            </a:r>
          </a:p>
          <a:p>
            <a:pPr lvl="1">
              <a:spcBef>
                <a:spcPts val="0"/>
              </a:spcBef>
            </a:pPr>
            <a:r>
              <a:rPr lang="en-US" sz="2300" dirty="0"/>
              <a:t>Cohort and label tables</a:t>
            </a:r>
          </a:p>
          <a:p>
            <a:pPr lvl="1">
              <a:spcBef>
                <a:spcPts val="0"/>
              </a:spcBef>
            </a:pPr>
            <a:r>
              <a:rPr lang="en-US" sz="2300" dirty="0"/>
              <a:t>Features and matrix (entity/date) tables (</a:t>
            </a:r>
            <a:r>
              <a:rPr lang="en-US" sz="2300" dirty="0">
                <a:solidFill>
                  <a:srgbClr val="C00000"/>
                </a:solidFill>
              </a:rPr>
              <a:t>warning: not persistent!</a:t>
            </a:r>
            <a:r>
              <a:rPr lang="en-US" sz="2300" dirty="0"/>
              <a:t>)</a:t>
            </a:r>
          </a:p>
          <a:p>
            <a:pPr lvl="1">
              <a:spcBef>
                <a:spcPts val="0"/>
              </a:spcBef>
            </a:pPr>
            <a:r>
              <a:rPr lang="en-US" sz="2300" dirty="0"/>
              <a:t>Aggregated results</a:t>
            </a:r>
          </a:p>
          <a:p>
            <a:pPr lvl="1">
              <a:spcBef>
                <a:spcPts val="0"/>
              </a:spcBef>
            </a:pPr>
            <a:r>
              <a:rPr lang="en-US" sz="2300" dirty="0"/>
              <a:t>Individual-level predictions (when using </a:t>
            </a:r>
            <a:r>
              <a:rPr lang="en-US" sz="1800" dirty="0" err="1">
                <a:latin typeface="Courier" pitchFamily="2" charset="0"/>
              </a:rPr>
              <a:t>save_predictions</a:t>
            </a:r>
            <a:r>
              <a:rPr lang="en-US" sz="1800" dirty="0">
                <a:latin typeface="Courier" pitchFamily="2" charset="0"/>
              </a:rPr>
              <a:t>=True</a:t>
            </a:r>
            <a:r>
              <a:rPr lang="en-US" sz="23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76256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9EE5-3C24-3466-8BC4-3D5448FC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get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7F136-8FEB-8A75-EA58-67867DDC2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33400" indent="-457200">
              <a:buAutoNum type="arabicPeriod"/>
            </a:pPr>
            <a:r>
              <a:rPr lang="en-US" dirty="0"/>
              <a:t>Start with the </a:t>
            </a:r>
            <a:r>
              <a:rPr lang="en-US" sz="2400" dirty="0">
                <a:hlinkClick r:id="rId2"/>
              </a:rPr>
              <a:t>Colab (hosted) tutorial</a:t>
            </a:r>
            <a:r>
              <a:rPr lang="en-US" sz="2400" dirty="0"/>
              <a:t> </a:t>
            </a:r>
            <a:r>
              <a:rPr lang="en-US" dirty="0"/>
              <a:t>to get familiar and play with triage</a:t>
            </a:r>
          </a:p>
          <a:p>
            <a:pPr marL="533400" indent="-457200">
              <a:buAutoNum type="arabicPeriod"/>
            </a:pPr>
            <a:r>
              <a:rPr lang="en-US" dirty="0"/>
              <a:t>To work on your own project:</a:t>
            </a:r>
          </a:p>
          <a:p>
            <a:pPr marL="990600" lvl="1" indent="-457200">
              <a:buFont typeface="Arial"/>
              <a:buAutoNum type="arabicPeriod"/>
            </a:pPr>
            <a:r>
              <a:rPr lang="en-US" dirty="0"/>
              <a:t>Read the </a:t>
            </a:r>
            <a:r>
              <a:rPr lang="en-US" sz="20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3"/>
              </a:rPr>
              <a:t>Quickstart guide</a:t>
            </a:r>
            <a:endParaRPr lang="en-US" dirty="0"/>
          </a:p>
          <a:p>
            <a:pPr marL="990600" lvl="1" indent="-457200">
              <a:buAutoNum type="arabicPeriod"/>
            </a:pPr>
            <a:r>
              <a:rPr lang="en-US" dirty="0"/>
              <a:t>Install triage</a:t>
            </a:r>
          </a:p>
          <a:p>
            <a:pPr marL="990600" lvl="1" indent="-457200">
              <a:buAutoNum type="arabicPeriod"/>
            </a:pPr>
            <a:r>
              <a:rPr lang="en-US" dirty="0"/>
              <a:t>Start playing</a:t>
            </a:r>
          </a:p>
        </p:txBody>
      </p:sp>
    </p:spTree>
    <p:extLst>
      <p:ext uri="{BB962C8B-B14F-4D97-AF65-F5344CB8AC3E}">
        <p14:creationId xmlns:p14="http://schemas.microsoft.com/office/powerpoint/2010/main" val="2441371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BA1029A-2951-684D-A9EC-E23E2FCB59EB}"/>
              </a:ext>
            </a:extLst>
          </p:cNvPr>
          <p:cNvSpPr/>
          <p:nvPr/>
        </p:nvSpPr>
        <p:spPr>
          <a:xfrm>
            <a:off x="774551" y="1194099"/>
            <a:ext cx="7013985" cy="54541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Triage Outputs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50927-F65B-154E-9E40-9809233A0064}"/>
              </a:ext>
            </a:extLst>
          </p:cNvPr>
          <p:cNvSpPr/>
          <p:nvPr/>
        </p:nvSpPr>
        <p:spPr>
          <a:xfrm>
            <a:off x="1108038" y="1990167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triage_runs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7F385-77E7-B14F-969A-6F564F010FC0}"/>
              </a:ext>
            </a:extLst>
          </p:cNvPr>
          <p:cNvSpPr/>
          <p:nvPr/>
        </p:nvSpPr>
        <p:spPr>
          <a:xfrm>
            <a:off x="3960607" y="1990167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experiment_models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C896A1-184A-0D41-B968-8169289DE998}"/>
              </a:ext>
            </a:extLst>
          </p:cNvPr>
          <p:cNvSpPr/>
          <p:nvPr/>
        </p:nvSpPr>
        <p:spPr>
          <a:xfrm>
            <a:off x="3960607" y="3431481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9D745D-14B3-6E44-8C2C-D7488623EC73}"/>
              </a:ext>
            </a:extLst>
          </p:cNvPr>
          <p:cNvSpPr/>
          <p:nvPr/>
        </p:nvSpPr>
        <p:spPr>
          <a:xfrm>
            <a:off x="3913094" y="5068437"/>
            <a:ext cx="1375186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model_groups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E73384-CF34-6042-8877-9C28D61A40A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388198" y="2345170"/>
            <a:ext cx="15724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57D4B9D-C376-A049-B395-16075A5EDB6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600687" y="2700172"/>
            <a:ext cx="0" cy="7313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110AC0-7BBC-7E4C-97FC-BC99531147E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600687" y="4141486"/>
            <a:ext cx="0" cy="92695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7204872-FAEF-2042-A00E-692D313CED14}"/>
              </a:ext>
            </a:extLst>
          </p:cNvPr>
          <p:cNvSpPr txBox="1"/>
          <p:nvPr/>
        </p:nvSpPr>
        <p:spPr>
          <a:xfrm>
            <a:off x="2709370" y="2037392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run_hash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BC6094-7840-AB4B-BF1F-977E225DF73F}"/>
              </a:ext>
            </a:extLst>
          </p:cNvPr>
          <p:cNvSpPr txBox="1"/>
          <p:nvPr/>
        </p:nvSpPr>
        <p:spPr>
          <a:xfrm>
            <a:off x="2403771" y="2358023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experiment_hash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2CF7C-FA14-3845-A707-56C8EFC0F52D}"/>
              </a:ext>
            </a:extLst>
          </p:cNvPr>
          <p:cNvSpPr txBox="1"/>
          <p:nvPr/>
        </p:nvSpPr>
        <p:spPr>
          <a:xfrm>
            <a:off x="4592241" y="2855870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model_hash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889536-2352-664E-B5D4-E56423453D1B}"/>
              </a:ext>
            </a:extLst>
          </p:cNvPr>
          <p:cNvSpPr txBox="1"/>
          <p:nvPr/>
        </p:nvSpPr>
        <p:spPr>
          <a:xfrm>
            <a:off x="4592241" y="4405657"/>
            <a:ext cx="1467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model_group_id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961085-AD94-B24B-BCEC-B3E1EDCF17CA}"/>
              </a:ext>
            </a:extLst>
          </p:cNvPr>
          <p:cNvSpPr txBox="1"/>
          <p:nvPr/>
        </p:nvSpPr>
        <p:spPr>
          <a:xfrm>
            <a:off x="3144853" y="1317179"/>
            <a:ext cx="2273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triage_metadata</a:t>
            </a:r>
            <a:r>
              <a:rPr lang="en-US" b="1" dirty="0"/>
              <a:t> schema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AAB16C-AAD5-F44D-B567-0E6D701D16AF}"/>
              </a:ext>
            </a:extLst>
          </p:cNvPr>
          <p:cNvSpPr txBox="1"/>
          <p:nvPr/>
        </p:nvSpPr>
        <p:spPr>
          <a:xfrm>
            <a:off x="969700" y="2890319"/>
            <a:ext cx="1665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info about every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time you run triage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5EDAC8-E587-1440-B5AA-419F52A02843}"/>
              </a:ext>
            </a:extLst>
          </p:cNvPr>
          <p:cNvSpPr txBox="1"/>
          <p:nvPr/>
        </p:nvSpPr>
        <p:spPr>
          <a:xfrm>
            <a:off x="5561941" y="2092073"/>
            <a:ext cx="2053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maps from experiments</a:t>
            </a:r>
          </a:p>
          <a:p>
            <a:r>
              <a:rPr lang="en-US" dirty="0">
                <a:solidFill>
                  <a:srgbClr val="7030A0"/>
                </a:solidFill>
              </a:rPr>
              <a:t>to models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1A259E-9434-9743-B562-5CA55F73B994}"/>
              </a:ext>
            </a:extLst>
          </p:cNvPr>
          <p:cNvSpPr txBox="1"/>
          <p:nvPr/>
        </p:nvSpPr>
        <p:spPr>
          <a:xfrm>
            <a:off x="5785562" y="3524873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models trained on a </a:t>
            </a:r>
          </a:p>
          <a:p>
            <a:r>
              <a:rPr lang="en-US" dirty="0">
                <a:solidFill>
                  <a:srgbClr val="7030A0"/>
                </a:solidFill>
              </a:rPr>
              <a:t>specific training set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36B4662-1810-044F-A707-969158BAAD50}"/>
              </a:ext>
            </a:extLst>
          </p:cNvPr>
          <p:cNvSpPr/>
          <p:nvPr/>
        </p:nvSpPr>
        <p:spPr>
          <a:xfrm>
            <a:off x="8122023" y="1212884"/>
            <a:ext cx="3977417" cy="543534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D6E362-6F23-F346-940F-D6AF610A8D10}"/>
              </a:ext>
            </a:extLst>
          </p:cNvPr>
          <p:cNvSpPr txBox="1"/>
          <p:nvPr/>
        </p:nvSpPr>
        <p:spPr>
          <a:xfrm>
            <a:off x="9466149" y="1276539"/>
            <a:ext cx="1289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 disk (local or s3)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8924D0-E953-DE4E-9F67-F5C2B2EB9D12}"/>
              </a:ext>
            </a:extLst>
          </p:cNvPr>
          <p:cNvSpPr/>
          <p:nvPr/>
        </p:nvSpPr>
        <p:spPr>
          <a:xfrm>
            <a:off x="9466149" y="1773866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 objects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4E56BC-3D4F-5D4A-9699-15C53C75FC55}"/>
              </a:ext>
            </a:extLst>
          </p:cNvPr>
          <p:cNvCxnSpPr>
            <a:cxnSpLocks/>
            <a:stCxn id="34" idx="1"/>
            <a:endCxn id="23" idx="3"/>
          </p:cNvCxnSpPr>
          <p:nvPr/>
        </p:nvCxnSpPr>
        <p:spPr>
          <a:xfrm flipH="1">
            <a:off x="5751533" y="2128869"/>
            <a:ext cx="3714616" cy="88089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F2D29DF-29B4-AE46-840E-50A7C439CF5E}"/>
              </a:ext>
            </a:extLst>
          </p:cNvPr>
          <p:cNvSpPr txBox="1"/>
          <p:nvPr/>
        </p:nvSpPr>
        <p:spPr>
          <a:xfrm>
            <a:off x="9108566" y="2665800"/>
            <a:ext cx="1996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7030A0"/>
                </a:solidFill>
              </a:rPr>
              <a:t>joblib</a:t>
            </a:r>
            <a:r>
              <a:rPr lang="en-US" dirty="0">
                <a:solidFill>
                  <a:srgbClr val="7030A0"/>
                </a:solidFill>
              </a:rPr>
              <a:t> pickles of trained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model objects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36661B-C846-0742-9007-A017996DD7B5}"/>
              </a:ext>
            </a:extLst>
          </p:cNvPr>
          <p:cNvSpPr txBox="1"/>
          <p:nvPr/>
        </p:nvSpPr>
        <p:spPr>
          <a:xfrm>
            <a:off x="5786471" y="4977605"/>
            <a:ext cx="169469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 model type + </a:t>
            </a:r>
          </a:p>
          <a:p>
            <a:r>
              <a:rPr lang="en-US" dirty="0">
                <a:solidFill>
                  <a:srgbClr val="7030A0"/>
                </a:solidFill>
              </a:rPr>
              <a:t>hyperparameter +</a:t>
            </a:r>
          </a:p>
          <a:p>
            <a:r>
              <a:rPr lang="en-US" dirty="0">
                <a:solidFill>
                  <a:srgbClr val="7030A0"/>
                </a:solidFill>
              </a:rPr>
              <a:t>other params (e.g.,</a:t>
            </a:r>
          </a:p>
          <a:p>
            <a:r>
              <a:rPr lang="en-US" dirty="0">
                <a:solidFill>
                  <a:srgbClr val="7030A0"/>
                </a:solidFill>
              </a:rPr>
              <a:t>features, training</a:t>
            </a:r>
          </a:p>
          <a:p>
            <a:r>
              <a:rPr lang="en-US" dirty="0">
                <a:solidFill>
                  <a:srgbClr val="7030A0"/>
                </a:solidFill>
              </a:rPr>
              <a:t>history, </a:t>
            </a:r>
            <a:r>
              <a:rPr lang="en-US" dirty="0" err="1">
                <a:solidFill>
                  <a:srgbClr val="7030A0"/>
                </a:solidFill>
              </a:rPr>
              <a:t>etc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ED4E11-A0FB-7843-B7DA-14FDCBA2E7A0}"/>
              </a:ext>
            </a:extLst>
          </p:cNvPr>
          <p:cNvSpPr/>
          <p:nvPr/>
        </p:nvSpPr>
        <p:spPr>
          <a:xfrm>
            <a:off x="1108038" y="4337239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experiments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125CA-5DEA-5142-BE4F-8ABB754A2264}"/>
              </a:ext>
            </a:extLst>
          </p:cNvPr>
          <p:cNvSpPr txBox="1"/>
          <p:nvPr/>
        </p:nvSpPr>
        <p:spPr>
          <a:xfrm>
            <a:off x="863102" y="5123365"/>
            <a:ext cx="1770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stores your full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config + parameters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DCA3C71-6A32-F440-80E7-7541112F48FA}"/>
              </a:ext>
            </a:extLst>
          </p:cNvPr>
          <p:cNvCxnSpPr>
            <a:cxnSpLocks/>
            <a:stCxn id="40" idx="3"/>
            <a:endCxn id="22" idx="2"/>
          </p:cNvCxnSpPr>
          <p:nvPr/>
        </p:nvCxnSpPr>
        <p:spPr>
          <a:xfrm flipV="1">
            <a:off x="2388198" y="2665800"/>
            <a:ext cx="793991" cy="20264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421E924-3F35-6C47-AD5E-64A6FF347811}"/>
              </a:ext>
            </a:extLst>
          </p:cNvPr>
          <p:cNvSpPr/>
          <p:nvPr/>
        </p:nvSpPr>
        <p:spPr>
          <a:xfrm>
            <a:off x="9466149" y="4603137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matrices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F827C6-1CAF-C947-9423-BD52C71002CC}"/>
              </a:ext>
            </a:extLst>
          </p:cNvPr>
          <p:cNvSpPr txBox="1"/>
          <p:nvPr/>
        </p:nvSpPr>
        <p:spPr>
          <a:xfrm>
            <a:off x="9427566" y="5495071"/>
            <a:ext cx="1358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csv files +</a:t>
            </a:r>
          </a:p>
          <a:p>
            <a:pPr algn="ctr"/>
            <a:r>
              <a:rPr lang="en-US" dirty="0" err="1">
                <a:solidFill>
                  <a:srgbClr val="7030A0"/>
                </a:solidFill>
              </a:rPr>
              <a:t>yaml</a:t>
            </a:r>
            <a:r>
              <a:rPr lang="en-US" dirty="0">
                <a:solidFill>
                  <a:srgbClr val="7030A0"/>
                </a:solidFill>
              </a:rPr>
              <a:t> metadata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A6705AD-9D65-1945-ACAF-0F9CB8FCD915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5240767" y="3990550"/>
            <a:ext cx="4225382" cy="96759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7592797-AA63-674F-8B91-014F2B19E0D2}"/>
              </a:ext>
            </a:extLst>
          </p:cNvPr>
          <p:cNvSpPr txBox="1"/>
          <p:nvPr/>
        </p:nvSpPr>
        <p:spPr>
          <a:xfrm rot="887906">
            <a:off x="6229907" y="4381292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train_matrix_uuid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677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BA1029A-2951-684D-A9EC-E23E2FCB59EB}"/>
              </a:ext>
            </a:extLst>
          </p:cNvPr>
          <p:cNvSpPr/>
          <p:nvPr/>
        </p:nvSpPr>
        <p:spPr>
          <a:xfrm>
            <a:off x="774551" y="1194099"/>
            <a:ext cx="7013985" cy="36253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Triage Outputs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950927-F65B-154E-9E40-9809233A0064}"/>
              </a:ext>
            </a:extLst>
          </p:cNvPr>
          <p:cNvSpPr/>
          <p:nvPr/>
        </p:nvSpPr>
        <p:spPr>
          <a:xfrm>
            <a:off x="1108038" y="1990167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triage_runs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CE73384-CF34-6042-8877-9C28D61A40A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388198" y="2345170"/>
            <a:ext cx="15724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7204872-FAEF-2042-A00E-692D313CED14}"/>
              </a:ext>
            </a:extLst>
          </p:cNvPr>
          <p:cNvSpPr txBox="1"/>
          <p:nvPr/>
        </p:nvSpPr>
        <p:spPr>
          <a:xfrm>
            <a:off x="2709370" y="1962086"/>
            <a:ext cx="10695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entity_id</a:t>
            </a:r>
            <a:r>
              <a:rPr lang="en-US" dirty="0"/>
              <a:t> +</a:t>
            </a:r>
          </a:p>
          <a:p>
            <a:endParaRPr lang="en-US" dirty="0"/>
          </a:p>
          <a:p>
            <a:r>
              <a:rPr lang="en-US" dirty="0" err="1"/>
              <a:t>as_of_date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02CF7C-FA14-3845-A707-56C8EFC0F52D}"/>
              </a:ext>
            </a:extLst>
          </p:cNvPr>
          <p:cNvSpPr txBox="1"/>
          <p:nvPr/>
        </p:nvSpPr>
        <p:spPr>
          <a:xfrm rot="21226384">
            <a:off x="6373759" y="2069332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matrix_uuid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961085-AD94-B24B-BCEC-B3E1EDCF17CA}"/>
              </a:ext>
            </a:extLst>
          </p:cNvPr>
          <p:cNvSpPr txBox="1"/>
          <p:nvPr/>
        </p:nvSpPr>
        <p:spPr>
          <a:xfrm>
            <a:off x="3144853" y="1317179"/>
            <a:ext cx="15969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features schema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AAB16C-AAD5-F44D-B567-0E6D701D16AF}"/>
              </a:ext>
            </a:extLst>
          </p:cNvPr>
          <p:cNvSpPr txBox="1"/>
          <p:nvPr/>
        </p:nvSpPr>
        <p:spPr>
          <a:xfrm>
            <a:off x="840663" y="2922593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separate tables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for each feature prefix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36B4662-1810-044F-A707-969158BAAD50}"/>
              </a:ext>
            </a:extLst>
          </p:cNvPr>
          <p:cNvSpPr/>
          <p:nvPr/>
        </p:nvSpPr>
        <p:spPr>
          <a:xfrm>
            <a:off x="8122023" y="1212884"/>
            <a:ext cx="3977417" cy="22006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D6E362-6F23-F346-940F-D6AF610A8D10}"/>
              </a:ext>
            </a:extLst>
          </p:cNvPr>
          <p:cNvSpPr txBox="1"/>
          <p:nvPr/>
        </p:nvSpPr>
        <p:spPr>
          <a:xfrm>
            <a:off x="9466149" y="1317179"/>
            <a:ext cx="1289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 disk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8924D0-E953-DE4E-9F67-F5C2B2EB9D12}"/>
              </a:ext>
            </a:extLst>
          </p:cNvPr>
          <p:cNvSpPr/>
          <p:nvPr/>
        </p:nvSpPr>
        <p:spPr>
          <a:xfrm>
            <a:off x="9466149" y="1773866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matrices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84E56BC-3D4F-5D4A-9699-15C53C75FC55}"/>
              </a:ext>
            </a:extLst>
          </p:cNvPr>
          <p:cNvCxnSpPr>
            <a:cxnSpLocks/>
            <a:stCxn id="34" idx="1"/>
            <a:endCxn id="40" idx="3"/>
          </p:cNvCxnSpPr>
          <p:nvPr/>
        </p:nvCxnSpPr>
        <p:spPr>
          <a:xfrm flipH="1">
            <a:off x="5409540" y="2128869"/>
            <a:ext cx="4056609" cy="3953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F2D29DF-29B4-AE46-840E-50A7C439CF5E}"/>
              </a:ext>
            </a:extLst>
          </p:cNvPr>
          <p:cNvSpPr txBox="1"/>
          <p:nvPr/>
        </p:nvSpPr>
        <p:spPr>
          <a:xfrm>
            <a:off x="9427566" y="2665800"/>
            <a:ext cx="1358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csv files +</a:t>
            </a:r>
          </a:p>
          <a:p>
            <a:pPr algn="ctr"/>
            <a:r>
              <a:rPr lang="en-US" dirty="0" err="1">
                <a:solidFill>
                  <a:srgbClr val="7030A0"/>
                </a:solidFill>
              </a:rPr>
              <a:t>yaml</a:t>
            </a:r>
            <a:r>
              <a:rPr lang="en-US" dirty="0">
                <a:solidFill>
                  <a:srgbClr val="7030A0"/>
                </a:solidFill>
              </a:rPr>
              <a:t> metadata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77BBA8-C8A7-1E45-BD65-624F049A164C}"/>
              </a:ext>
            </a:extLst>
          </p:cNvPr>
          <p:cNvSpPr/>
          <p:nvPr/>
        </p:nvSpPr>
        <p:spPr>
          <a:xfrm>
            <a:off x="1194452" y="2058655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triage_runs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28F467-F14F-324B-A2DA-CC558205DE8F}"/>
              </a:ext>
            </a:extLst>
          </p:cNvPr>
          <p:cNvSpPr/>
          <p:nvPr/>
        </p:nvSpPr>
        <p:spPr>
          <a:xfrm>
            <a:off x="1260437" y="2142567"/>
            <a:ext cx="1317349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*_</a:t>
            </a:r>
            <a:r>
              <a:rPr lang="en-US" dirty="0" err="1">
                <a:solidFill>
                  <a:schemeClr val="tx1"/>
                </a:solidFill>
              </a:rPr>
              <a:t>aggregation_imputed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AC5DD0-7DD4-0941-8195-7C58E6EA33ED}"/>
              </a:ext>
            </a:extLst>
          </p:cNvPr>
          <p:cNvSpPr/>
          <p:nvPr/>
        </p:nvSpPr>
        <p:spPr>
          <a:xfrm>
            <a:off x="3939792" y="2016827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triage_runs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30FF5B-B5CF-894F-A65F-5E0B15694398}"/>
              </a:ext>
            </a:extLst>
          </p:cNvPr>
          <p:cNvSpPr/>
          <p:nvPr/>
        </p:nvSpPr>
        <p:spPr>
          <a:xfrm>
            <a:off x="4026206" y="2085315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triage_runs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D84BA1-B9DC-1945-B470-EDB0E7E05B89}"/>
              </a:ext>
            </a:extLst>
          </p:cNvPr>
          <p:cNvSpPr/>
          <p:nvPr/>
        </p:nvSpPr>
        <p:spPr>
          <a:xfrm>
            <a:off x="4092191" y="2169227"/>
            <a:ext cx="1317349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uuid</a:t>
            </a:r>
            <a:r>
              <a:rPr lang="en-US" dirty="0">
                <a:solidFill>
                  <a:schemeClr val="tx1"/>
                </a:solidFill>
              </a:rPr>
              <a:t>]_</a:t>
            </a:r>
            <a:r>
              <a:rPr lang="en-US" dirty="0" err="1">
                <a:solidFill>
                  <a:schemeClr val="tx1"/>
                </a:solidFill>
              </a:rPr>
              <a:t>matrix_entity_date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4CDC7C-8A30-8640-B073-D90DBF70B873}"/>
              </a:ext>
            </a:extLst>
          </p:cNvPr>
          <p:cNvSpPr txBox="1"/>
          <p:nvPr/>
        </p:nvSpPr>
        <p:spPr>
          <a:xfrm>
            <a:off x="4046985" y="2934398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separate tables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for each matrix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E55631-2A2D-9F41-B025-5726F76295A1}"/>
              </a:ext>
            </a:extLst>
          </p:cNvPr>
          <p:cNvSpPr txBox="1"/>
          <p:nvPr/>
        </p:nvSpPr>
        <p:spPr>
          <a:xfrm>
            <a:off x="840663" y="3867786"/>
            <a:ext cx="69172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Note: the features tables may get recreated if the config or underlying data changes,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so can’t be relied upon as the historical record of what features were used for a given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model (use the matrices on disk for this instead!)</a:t>
            </a:r>
          </a:p>
        </p:txBody>
      </p:sp>
    </p:spTree>
    <p:extLst>
      <p:ext uri="{BB962C8B-B14F-4D97-AF65-F5344CB8AC3E}">
        <p14:creationId xmlns:p14="http://schemas.microsoft.com/office/powerpoint/2010/main" val="775140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BA1029A-2951-684D-A9EC-E23E2FCB59EB}"/>
              </a:ext>
            </a:extLst>
          </p:cNvPr>
          <p:cNvSpPr/>
          <p:nvPr/>
        </p:nvSpPr>
        <p:spPr>
          <a:xfrm>
            <a:off x="774551" y="1194099"/>
            <a:ext cx="7013985" cy="549715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Triage Outputs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17F385-77E7-B14F-969A-6F564F010FC0}"/>
              </a:ext>
            </a:extLst>
          </p:cNvPr>
          <p:cNvSpPr/>
          <p:nvPr/>
        </p:nvSpPr>
        <p:spPr>
          <a:xfrm>
            <a:off x="3960607" y="1990167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C896A1-184A-0D41-B968-8169289DE998}"/>
              </a:ext>
            </a:extLst>
          </p:cNvPr>
          <p:cNvSpPr/>
          <p:nvPr/>
        </p:nvSpPr>
        <p:spPr>
          <a:xfrm>
            <a:off x="3960607" y="3431481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961085-AD94-B24B-BCEC-B3E1EDCF17CA}"/>
              </a:ext>
            </a:extLst>
          </p:cNvPr>
          <p:cNvSpPr txBox="1"/>
          <p:nvPr/>
        </p:nvSpPr>
        <p:spPr>
          <a:xfrm>
            <a:off x="3144853" y="1317179"/>
            <a:ext cx="2342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train/</a:t>
            </a:r>
            <a:r>
              <a:rPr lang="en-US" b="1" dirty="0" err="1"/>
              <a:t>test_results</a:t>
            </a:r>
            <a:r>
              <a:rPr lang="en-US" b="1" dirty="0"/>
              <a:t> schema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5EDAC8-E587-1440-B5AA-419F52A02843}"/>
              </a:ext>
            </a:extLst>
          </p:cNvPr>
          <p:cNvSpPr txBox="1"/>
          <p:nvPr/>
        </p:nvSpPr>
        <p:spPr>
          <a:xfrm>
            <a:off x="1731276" y="2051601"/>
            <a:ext cx="2156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aggregated evaluation</a:t>
            </a:r>
          </a:p>
          <a:p>
            <a:r>
              <a:rPr lang="en-US" dirty="0">
                <a:solidFill>
                  <a:srgbClr val="7030A0"/>
                </a:solidFill>
              </a:rPr>
              <a:t>metrics (e.g., prec@100)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1A259E-9434-9743-B562-5CA55F73B994}"/>
              </a:ext>
            </a:extLst>
          </p:cNvPr>
          <p:cNvSpPr txBox="1"/>
          <p:nvPr/>
        </p:nvSpPr>
        <p:spPr>
          <a:xfrm>
            <a:off x="1681108" y="3524873"/>
            <a:ext cx="2154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entity-level model scores</a:t>
            </a:r>
          </a:p>
          <a:p>
            <a:r>
              <a:rPr lang="en-US" dirty="0">
                <a:solidFill>
                  <a:srgbClr val="7030A0"/>
                </a:solidFill>
              </a:rPr>
              <a:t>from each model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B36B4662-1810-044F-A707-969158BAAD50}"/>
              </a:ext>
            </a:extLst>
          </p:cNvPr>
          <p:cNvSpPr/>
          <p:nvPr/>
        </p:nvSpPr>
        <p:spPr>
          <a:xfrm>
            <a:off x="8122023" y="1212884"/>
            <a:ext cx="3977417" cy="22006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D6E362-6F23-F346-940F-D6AF610A8D10}"/>
              </a:ext>
            </a:extLst>
          </p:cNvPr>
          <p:cNvSpPr txBox="1"/>
          <p:nvPr/>
        </p:nvSpPr>
        <p:spPr>
          <a:xfrm>
            <a:off x="9286991" y="1317179"/>
            <a:ext cx="1638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triage_metadata</a:t>
            </a:r>
            <a:endParaRPr lang="en-US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28924D0-E953-DE4E-9F67-F5C2B2EB9D12}"/>
              </a:ext>
            </a:extLst>
          </p:cNvPr>
          <p:cNvSpPr/>
          <p:nvPr/>
        </p:nvSpPr>
        <p:spPr>
          <a:xfrm>
            <a:off x="9466149" y="1773866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40ED216-2B08-4247-8E1E-108D2C192B6E}"/>
              </a:ext>
            </a:extLst>
          </p:cNvPr>
          <p:cNvCxnSpPr>
            <a:cxnSpLocks/>
          </p:cNvCxnSpPr>
          <p:nvPr/>
        </p:nvCxnSpPr>
        <p:spPr>
          <a:xfrm flipH="1">
            <a:off x="5240767" y="2128869"/>
            <a:ext cx="4225382" cy="2305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16C9185-6FD5-6945-8508-3F6483BD60B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5240767" y="2128869"/>
            <a:ext cx="4225382" cy="165761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8AEEBB6-2CA7-9942-B889-954D91781C63}"/>
              </a:ext>
            </a:extLst>
          </p:cNvPr>
          <p:cNvSpPr txBox="1"/>
          <p:nvPr/>
        </p:nvSpPr>
        <p:spPr>
          <a:xfrm>
            <a:off x="5931036" y="1968654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model_id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CCE93C-59BF-8A4C-9188-FC76D8873DC3}"/>
              </a:ext>
            </a:extLst>
          </p:cNvPr>
          <p:cNvSpPr txBox="1"/>
          <p:nvPr/>
        </p:nvSpPr>
        <p:spPr>
          <a:xfrm rot="20470767">
            <a:off x="6221492" y="2881599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model_id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9A7599-BA48-7F46-8480-89D7F4512AFB}"/>
              </a:ext>
            </a:extLst>
          </p:cNvPr>
          <p:cNvSpPr/>
          <p:nvPr/>
        </p:nvSpPr>
        <p:spPr>
          <a:xfrm>
            <a:off x="3960607" y="4706365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feature_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importances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07EE89-089E-7043-AE24-0E45770A8BE2}"/>
              </a:ext>
            </a:extLst>
          </p:cNvPr>
          <p:cNvSpPr txBox="1"/>
          <p:nvPr/>
        </p:nvSpPr>
        <p:spPr>
          <a:xfrm>
            <a:off x="1797835" y="4677099"/>
            <a:ext cx="21627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standard / built-in feature</a:t>
            </a:r>
          </a:p>
          <a:p>
            <a:r>
              <a:rPr lang="en-US" dirty="0" err="1">
                <a:solidFill>
                  <a:srgbClr val="7030A0"/>
                </a:solidFill>
              </a:rPr>
              <a:t>importances</a:t>
            </a:r>
            <a:r>
              <a:rPr lang="en-US" dirty="0">
                <a:solidFill>
                  <a:srgbClr val="7030A0"/>
                </a:solidFill>
              </a:rPr>
              <a:t> (in the </a:t>
            </a:r>
          </a:p>
          <a:p>
            <a:r>
              <a:rPr lang="en-US" dirty="0" err="1">
                <a:solidFill>
                  <a:srgbClr val="7030A0"/>
                </a:solidFill>
              </a:rPr>
              <a:t>train_results</a:t>
            </a:r>
            <a:r>
              <a:rPr lang="en-US" dirty="0">
                <a:solidFill>
                  <a:srgbClr val="7030A0"/>
                </a:solidFill>
              </a:rPr>
              <a:t> schema)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B71892F-6428-9B41-B1D9-9F8DAAF0374C}"/>
              </a:ext>
            </a:extLst>
          </p:cNvPr>
          <p:cNvCxnSpPr>
            <a:cxnSpLocks/>
            <a:stCxn id="34" idx="1"/>
            <a:endCxn id="45" idx="3"/>
          </p:cNvCxnSpPr>
          <p:nvPr/>
        </p:nvCxnSpPr>
        <p:spPr>
          <a:xfrm flipH="1">
            <a:off x="5240767" y="2128869"/>
            <a:ext cx="4225382" cy="293249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05CA6D7-F5D5-554A-B67A-AFEF5364CB48}"/>
              </a:ext>
            </a:extLst>
          </p:cNvPr>
          <p:cNvSpPr txBox="1"/>
          <p:nvPr/>
        </p:nvSpPr>
        <p:spPr>
          <a:xfrm rot="19425162">
            <a:off x="6389304" y="3583252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model_id</a:t>
            </a:r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4C6CBC2-1A0E-9E40-B30C-4B9BD8BFDC09}"/>
              </a:ext>
            </a:extLst>
          </p:cNvPr>
          <p:cNvSpPr/>
          <p:nvPr/>
        </p:nvSpPr>
        <p:spPr>
          <a:xfrm>
            <a:off x="3960607" y="5878205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prediction_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metadata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5D1E684-04DE-FB49-A452-79F8AD036171}"/>
              </a:ext>
            </a:extLst>
          </p:cNvPr>
          <p:cNvSpPr/>
          <p:nvPr/>
        </p:nvSpPr>
        <p:spPr>
          <a:xfrm>
            <a:off x="8122023" y="4386386"/>
            <a:ext cx="3977417" cy="22006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531FF27-2CE0-4F45-87AA-864935E78BE5}"/>
              </a:ext>
            </a:extLst>
          </p:cNvPr>
          <p:cNvSpPr txBox="1"/>
          <p:nvPr/>
        </p:nvSpPr>
        <p:spPr>
          <a:xfrm>
            <a:off x="9466149" y="4490681"/>
            <a:ext cx="1289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 disk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EC7A943-1084-394A-B8D2-48A907DF66B4}"/>
              </a:ext>
            </a:extLst>
          </p:cNvPr>
          <p:cNvSpPr/>
          <p:nvPr/>
        </p:nvSpPr>
        <p:spPr>
          <a:xfrm>
            <a:off x="9466149" y="4947368"/>
            <a:ext cx="1280160" cy="7100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matrices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655DF7C-91EB-804F-B088-809A580F1A47}"/>
              </a:ext>
            </a:extLst>
          </p:cNvPr>
          <p:cNvCxnSpPr>
            <a:cxnSpLocks/>
            <a:stCxn id="53" idx="1"/>
            <a:endCxn id="8" idx="3"/>
          </p:cNvCxnSpPr>
          <p:nvPr/>
        </p:nvCxnSpPr>
        <p:spPr>
          <a:xfrm flipH="1" flipV="1">
            <a:off x="5240767" y="3786484"/>
            <a:ext cx="4225382" cy="151588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F5C477EC-C7F0-3948-ABCF-1D4C78DFC50F}"/>
              </a:ext>
            </a:extLst>
          </p:cNvPr>
          <p:cNvSpPr txBox="1"/>
          <p:nvPr/>
        </p:nvSpPr>
        <p:spPr>
          <a:xfrm>
            <a:off x="9427566" y="5839302"/>
            <a:ext cx="1358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csv files +</a:t>
            </a:r>
          </a:p>
          <a:p>
            <a:pPr algn="ctr"/>
            <a:r>
              <a:rPr lang="en-US" dirty="0" err="1">
                <a:solidFill>
                  <a:srgbClr val="7030A0"/>
                </a:solidFill>
              </a:rPr>
              <a:t>yaml</a:t>
            </a:r>
            <a:r>
              <a:rPr lang="en-US" dirty="0">
                <a:solidFill>
                  <a:srgbClr val="7030A0"/>
                </a:solidFill>
              </a:rPr>
              <a:t> metadata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ED973BB-AAAC-4047-84B1-2ABE9C01FFBC}"/>
              </a:ext>
            </a:extLst>
          </p:cNvPr>
          <p:cNvCxnSpPr>
            <a:cxnSpLocks/>
            <a:endCxn id="49" idx="3"/>
          </p:cNvCxnSpPr>
          <p:nvPr/>
        </p:nvCxnSpPr>
        <p:spPr>
          <a:xfrm flipH="1">
            <a:off x="5240767" y="2142733"/>
            <a:ext cx="4186799" cy="40904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725333B-8248-2D46-9BA3-9066D01CD8AB}"/>
              </a:ext>
            </a:extLst>
          </p:cNvPr>
          <p:cNvSpPr txBox="1"/>
          <p:nvPr/>
        </p:nvSpPr>
        <p:spPr>
          <a:xfrm rot="1307473">
            <a:off x="8213698" y="4694811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matrix_uuid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273BC0-B9C8-E049-9C1C-E2ACB5EFCD44}"/>
              </a:ext>
            </a:extLst>
          </p:cNvPr>
          <p:cNvSpPr txBox="1"/>
          <p:nvPr/>
        </p:nvSpPr>
        <p:spPr>
          <a:xfrm rot="18980392">
            <a:off x="5640536" y="5002506"/>
            <a:ext cx="9108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model_id</a:t>
            </a:r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AEFB69D-DEB8-7848-AB2B-75325B452086}"/>
              </a:ext>
            </a:extLst>
          </p:cNvPr>
          <p:cNvCxnSpPr>
            <a:cxnSpLocks/>
            <a:stCxn id="53" idx="1"/>
            <a:endCxn id="49" idx="3"/>
          </p:cNvCxnSpPr>
          <p:nvPr/>
        </p:nvCxnSpPr>
        <p:spPr>
          <a:xfrm flipH="1">
            <a:off x="5240767" y="5302371"/>
            <a:ext cx="4225382" cy="93083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33EE44A-5C64-BC4F-87A5-CF2B478BEF1E}"/>
              </a:ext>
            </a:extLst>
          </p:cNvPr>
          <p:cNvSpPr txBox="1"/>
          <p:nvPr/>
        </p:nvSpPr>
        <p:spPr>
          <a:xfrm rot="20796448">
            <a:off x="6239475" y="5546947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matrix_uuid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078934-8266-4F4C-86C9-2528E1123662}"/>
              </a:ext>
            </a:extLst>
          </p:cNvPr>
          <p:cNvSpPr txBox="1"/>
          <p:nvPr/>
        </p:nvSpPr>
        <p:spPr>
          <a:xfrm>
            <a:off x="2089874" y="5906730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additional metadata</a:t>
            </a:r>
          </a:p>
          <a:p>
            <a:r>
              <a:rPr lang="en-US" dirty="0">
                <a:solidFill>
                  <a:srgbClr val="7030A0"/>
                </a:solidFill>
              </a:rPr>
              <a:t>about predictions</a:t>
            </a:r>
          </a:p>
        </p:txBody>
      </p:sp>
    </p:spTree>
    <p:extLst>
      <p:ext uri="{BB962C8B-B14F-4D97-AF65-F5344CB8AC3E}">
        <p14:creationId xmlns:p14="http://schemas.microsoft.com/office/powerpoint/2010/main" val="3987711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B35B-4807-F8D7-C4FB-CE36FB6E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triage and making some choices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A0090-789C-86A3-F2A6-03FA7E012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Db.yaml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(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yaml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file specifying credentials for the database)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Config. </a:t>
            </a:r>
            <a:r>
              <a:rPr lang="en-US" dirty="0" err="1">
                <a:solidFill>
                  <a:srgbClr val="1F2328"/>
                </a:solidFill>
                <a:latin typeface="-apple-system"/>
              </a:rPr>
              <a:t>Yaml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(</a:t>
            </a:r>
            <a:r>
              <a:rPr lang="en-US" dirty="0" err="1">
                <a:solidFill>
                  <a:srgbClr val="1F2328"/>
                </a:solidFill>
                <a:latin typeface="-apple-system"/>
              </a:rPr>
              <a:t>yaml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file with all the configuration </a:t>
            </a:r>
            <a:r>
              <a:rPr lang="en-US" dirty="0" err="1">
                <a:solidFill>
                  <a:srgbClr val="1F2328"/>
                </a:solidFill>
                <a:latin typeface="-apple-system"/>
              </a:rPr>
              <a:t>descrbied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 earlier in these slides)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Define </a:t>
            </a:r>
          </a:p>
          <a:p>
            <a:pPr lvl="1">
              <a:buFont typeface="+mj-lt"/>
              <a:buAutoNum type="arabicPeriod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# of cores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replace flag (set to false until we want to nuke everything)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save predictions (don't for the beginning)</a:t>
            </a:r>
          </a:p>
          <a:p>
            <a:pPr marL="76200" indent="0">
              <a:buNone/>
            </a:pPr>
            <a:r>
              <a:rPr lang="en-US" dirty="0"/>
              <a:t>4. Run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Sample </a:t>
            </a:r>
            <a:r>
              <a:rPr lang="en-US" dirty="0" err="1"/>
              <a:t>run.py</a:t>
            </a:r>
            <a:r>
              <a:rPr lang="en-US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673174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44A58-CEA0-BBF5-8310-5CAFE126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20992-D2E3-2DB4-EEC6-7314F7024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70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515F-3878-52E2-AA26-BCC798D1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B8DCB-9E7D-FB3A-93C3-39AF7ABA1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grouping</a:t>
            </a:r>
          </a:p>
          <a:p>
            <a:pPr marL="102235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1410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515F-3878-52E2-AA26-BCC798D1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B8DCB-9E7D-FB3A-93C3-39AF7ABA1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  <a:p>
            <a:pPr marL="102235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8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9C6A-8188-03C4-6087-AA4235F20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</a:t>
            </a:r>
            <a:r>
              <a:rPr lang="en-US" dirty="0" err="1"/>
              <a:t>Requisutes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174A5-92E2-4497-F348-BC29E60BE3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flavor of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Python 3.9+</a:t>
            </a:r>
          </a:p>
          <a:p>
            <a:r>
              <a:rPr lang="en-US" dirty="0"/>
              <a:t>Data in </a:t>
            </a:r>
            <a:r>
              <a:rPr lang="en-US" dirty="0" err="1"/>
              <a:t>postgres</a:t>
            </a:r>
            <a:r>
              <a:rPr lang="en-US" dirty="0"/>
              <a:t> database (that you can read from and write to)</a:t>
            </a:r>
          </a:p>
          <a:p>
            <a:r>
              <a:rPr lang="en-US" dirty="0"/>
              <a:t>Triage installed (pip install triage)</a:t>
            </a:r>
          </a:p>
        </p:txBody>
      </p:sp>
    </p:spTree>
    <p:extLst>
      <p:ext uri="{BB962C8B-B14F-4D97-AF65-F5344CB8AC3E}">
        <p14:creationId xmlns:p14="http://schemas.microsoft.com/office/powerpoint/2010/main" val="62455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687E-4081-21D9-C15C-E6FD2BABC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workflow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0B391EE-2A24-724E-8657-DC2463C0DD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9610212"/>
              </p:ext>
            </p:extLst>
          </p:nvPr>
        </p:nvGraphicFramePr>
        <p:xfrm>
          <a:off x="147970" y="1061401"/>
          <a:ext cx="11728787" cy="1697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60F2FC-7BFD-92E2-0B3A-E928526A1DA0}"/>
              </a:ext>
            </a:extLst>
          </p:cNvPr>
          <p:cNvSpPr txBox="1"/>
          <p:nvPr/>
        </p:nvSpPr>
        <p:spPr>
          <a:xfrm>
            <a:off x="-6161" y="3005599"/>
            <a:ext cx="26621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least one (event) table with:</a:t>
            </a:r>
          </a:p>
          <a:p>
            <a:pPr marL="342900" indent="-342900">
              <a:buAutoNum type="arabicPeriod"/>
            </a:pPr>
            <a:r>
              <a:rPr lang="en-US" dirty="0"/>
              <a:t>Who the event happened to (</a:t>
            </a:r>
            <a:r>
              <a:rPr lang="en-US" dirty="0" err="1"/>
              <a:t>entity_id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When it happened (date field) </a:t>
            </a:r>
          </a:p>
          <a:p>
            <a:pPr marL="342900" indent="-342900">
              <a:buAutoNum type="arabicPeriod"/>
            </a:pPr>
            <a:r>
              <a:rPr lang="en-US" dirty="0"/>
              <a:t>Other attributes about the entity and the event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E7718-736F-EB14-46B0-D2BEDFD9920E}"/>
              </a:ext>
            </a:extLst>
          </p:cNvPr>
          <p:cNvSpPr txBox="1"/>
          <p:nvPr/>
        </p:nvSpPr>
        <p:spPr>
          <a:xfrm>
            <a:off x="3112463" y="3005599"/>
            <a:ext cx="29632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Define through </a:t>
            </a:r>
            <a:r>
              <a:rPr lang="en-US" dirty="0" err="1"/>
              <a:t>yaml</a:t>
            </a:r>
            <a:r>
              <a:rPr lang="en-US" dirty="0"/>
              <a:t> config file:</a:t>
            </a:r>
          </a:p>
          <a:p>
            <a:pPr marL="342900" indent="-342900">
              <a:buAutoNum type="arabicPeriod"/>
            </a:pPr>
            <a:r>
              <a:rPr lang="en-US" dirty="0"/>
              <a:t>Cohort and outcome</a:t>
            </a:r>
          </a:p>
          <a:p>
            <a:pPr marL="342900" indent="-342900">
              <a:buAutoNum type="arabicPeriod"/>
            </a:pPr>
            <a:r>
              <a:rPr lang="en-US" dirty="0"/>
              <a:t>Temporal parameters</a:t>
            </a:r>
          </a:p>
          <a:p>
            <a:pPr marL="342900" indent="-342900">
              <a:buAutoNum type="arabicPeriod"/>
            </a:pPr>
            <a:r>
              <a:rPr lang="en-US" dirty="0"/>
              <a:t>Features</a:t>
            </a:r>
          </a:p>
          <a:p>
            <a:pPr marL="342900" indent="-342900">
              <a:buAutoNum type="arabicPeriod"/>
            </a:pPr>
            <a:r>
              <a:rPr lang="en-US" dirty="0"/>
              <a:t>Models to run</a:t>
            </a:r>
          </a:p>
          <a:p>
            <a:pPr marL="342900" indent="-342900">
              <a:buAutoNum type="arabicPeriod"/>
            </a:pPr>
            <a:r>
              <a:rPr lang="en-US" dirty="0"/>
              <a:t>Evaluation metrics to compute</a:t>
            </a:r>
          </a:p>
          <a:p>
            <a:pPr marL="342900" indent="-342900">
              <a:buAutoNum type="arabicPeriod"/>
            </a:pPr>
            <a:r>
              <a:rPr lang="en-US" dirty="0"/>
              <a:t>Bias audits to run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754AE7-33CE-D6AC-A1D9-B82F9A580E20}"/>
              </a:ext>
            </a:extLst>
          </p:cNvPr>
          <p:cNvSpPr txBox="1"/>
          <p:nvPr/>
        </p:nvSpPr>
        <p:spPr>
          <a:xfrm>
            <a:off x="9495389" y="3005599"/>
            <a:ext cx="26621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Use ”Audition” to explore results and create shortlist of models to explore further</a:t>
            </a:r>
          </a:p>
          <a:p>
            <a:pPr marL="342900" indent="-342900">
              <a:buAutoNum type="arabicPeriod"/>
            </a:pPr>
            <a:r>
              <a:rPr lang="en-US" dirty="0"/>
              <a:t>Use “Post-modeling” to dig deeper into the selected 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7B4036-B6B1-763E-BB56-3BCDB1580EC9}"/>
              </a:ext>
            </a:extLst>
          </p:cNvPr>
          <p:cNvSpPr txBox="1"/>
          <p:nvPr/>
        </p:nvSpPr>
        <p:spPr>
          <a:xfrm>
            <a:off x="6599078" y="3005599"/>
            <a:ext cx="296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Validate config file</a:t>
            </a:r>
          </a:p>
          <a:p>
            <a:pPr marL="342900" indent="-342900">
              <a:buAutoNum type="arabicPeriod"/>
            </a:pPr>
            <a:r>
              <a:rPr lang="en-US" dirty="0"/>
              <a:t>Run triage</a:t>
            </a:r>
          </a:p>
        </p:txBody>
      </p:sp>
      <p:sp>
        <p:nvSpPr>
          <p:cNvPr id="10" name="TextBox 9">
            <a:hlinkClick r:id="rId7"/>
            <a:extLst>
              <a:ext uri="{FF2B5EF4-FFF2-40B4-BE49-F238E27FC236}">
                <a16:creationId xmlns:a16="http://schemas.microsoft.com/office/drawing/2014/main" id="{519F2FDE-72B1-E8FC-6925-35BD28BE5E95}"/>
              </a:ext>
            </a:extLst>
          </p:cNvPr>
          <p:cNvSpPr txBox="1"/>
          <p:nvPr/>
        </p:nvSpPr>
        <p:spPr>
          <a:xfrm>
            <a:off x="4399280" y="5008880"/>
            <a:ext cx="2519680" cy="46166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 err="1"/>
              <a:t>Quickstart</a:t>
            </a:r>
            <a:r>
              <a:rPr lang="en-US" sz="2400" dirty="0"/>
              <a:t> guide</a:t>
            </a:r>
          </a:p>
        </p:txBody>
      </p:sp>
      <p:sp>
        <p:nvSpPr>
          <p:cNvPr id="12" name="U-Turn Arrow 11">
            <a:extLst>
              <a:ext uri="{FF2B5EF4-FFF2-40B4-BE49-F238E27FC236}">
                <a16:creationId xmlns:a16="http://schemas.microsoft.com/office/drawing/2014/main" id="{5E5E592F-AE89-B85D-3E50-EFC0C70F73F1}"/>
              </a:ext>
            </a:extLst>
          </p:cNvPr>
          <p:cNvSpPr/>
          <p:nvPr/>
        </p:nvSpPr>
        <p:spPr>
          <a:xfrm rot="10800000">
            <a:off x="4378960" y="2540000"/>
            <a:ext cx="6410960" cy="375920"/>
          </a:xfrm>
          <a:prstGeom prst="uturnArrow">
            <a:avLst>
              <a:gd name="adj1" fmla="val 22297"/>
              <a:gd name="adj2" fmla="val 25000"/>
              <a:gd name="adj3" fmla="val 30405"/>
              <a:gd name="adj4" fmla="val 43750"/>
              <a:gd name="adj5" fmla="val 7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33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515F-3878-52E2-AA26-BCC798D1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– Setting up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B8DCB-9E7D-FB3A-93C3-39AF7ABA1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2937" y="1151400"/>
            <a:ext cx="11360700" cy="4555200"/>
          </a:xfrm>
        </p:spPr>
        <p:txBody>
          <a:bodyPr/>
          <a:lstStyle/>
          <a:p>
            <a:r>
              <a:rPr lang="en-US" dirty="0"/>
              <a:t>Get your data in shape </a:t>
            </a:r>
            <a:r>
              <a:rPr lang="en-US" b="1" dirty="0"/>
              <a:t>(triage only supports </a:t>
            </a:r>
            <a:r>
              <a:rPr lang="en-US" b="1" dirty="0" err="1"/>
              <a:t>postgres</a:t>
            </a:r>
            <a:r>
              <a:rPr lang="en-US" b="1" dirty="0"/>
              <a:t> database for now)</a:t>
            </a:r>
          </a:p>
          <a:p>
            <a:pPr lvl="1"/>
            <a:r>
              <a:rPr lang="en-US" dirty="0"/>
              <a:t>Entities, events, time (when the event happened, who it happened to, when did you know it happened, etc.)</a:t>
            </a:r>
          </a:p>
          <a:p>
            <a:pPr lvl="2"/>
            <a:r>
              <a:rPr lang="en-US" dirty="0"/>
              <a:t>Triage needs an </a:t>
            </a:r>
            <a:r>
              <a:rPr lang="en-US" b="1" dirty="0" err="1">
                <a:solidFill>
                  <a:srgbClr val="FF0000"/>
                </a:solidFill>
              </a:rPr>
              <a:t>entity_id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field that is of type integer and uniquely identifies each individual</a:t>
            </a:r>
          </a:p>
          <a:p>
            <a:pPr lvl="2"/>
            <a:r>
              <a:rPr lang="en-US" dirty="0"/>
              <a:t>It needs a </a:t>
            </a:r>
            <a:r>
              <a:rPr lang="en-US" b="1" dirty="0">
                <a:solidFill>
                  <a:srgbClr val="FF0000"/>
                </a:solidFill>
              </a:rPr>
              <a:t>time</a:t>
            </a:r>
            <a:r>
              <a:rPr lang="en-US" dirty="0"/>
              <a:t> field in each table for each event  (that specifies when the event happened) to make sure it can deal with temporal validation and leakage appropriately</a:t>
            </a:r>
          </a:p>
          <a:p>
            <a:pPr lvl="2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667D81-1E8E-9AF1-01AF-5D59A4016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407251"/>
              </p:ext>
            </p:extLst>
          </p:nvPr>
        </p:nvGraphicFramePr>
        <p:xfrm>
          <a:off x="47085" y="5451677"/>
          <a:ext cx="449146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524">
                  <a:extLst>
                    <a:ext uri="{9D8B030D-6E8A-4147-A177-3AD203B41FA5}">
                      <a16:colId xmlns:a16="http://schemas.microsoft.com/office/drawing/2014/main" val="3928146044"/>
                    </a:ext>
                  </a:extLst>
                </a:gridCol>
                <a:gridCol w="1313207">
                  <a:extLst>
                    <a:ext uri="{9D8B030D-6E8A-4147-A177-3AD203B41FA5}">
                      <a16:colId xmlns:a16="http://schemas.microsoft.com/office/drawing/2014/main" val="96499427"/>
                    </a:ext>
                  </a:extLst>
                </a:gridCol>
                <a:gridCol w="737167">
                  <a:extLst>
                    <a:ext uri="{9D8B030D-6E8A-4147-A177-3AD203B41FA5}">
                      <a16:colId xmlns:a16="http://schemas.microsoft.com/office/drawing/2014/main" val="420763421"/>
                    </a:ext>
                  </a:extLst>
                </a:gridCol>
                <a:gridCol w="1508564">
                  <a:extLst>
                    <a:ext uri="{9D8B030D-6E8A-4147-A177-3AD203B41FA5}">
                      <a16:colId xmlns:a16="http://schemas.microsoft.com/office/drawing/2014/main" val="2735121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/>
                          </a:solidFill>
                        </a:rPr>
                        <a:t>entity_id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/>
                          </a:solidFill>
                        </a:rPr>
                        <a:t>date_of_birth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race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/>
                          </a:solidFill>
                        </a:rPr>
                        <a:t>marital_status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34954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124455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2000-01-09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married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902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231123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1996-04-09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Asian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married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6309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A5CED43-6C49-DC85-33C5-E1FC3A26CFA6}"/>
              </a:ext>
            </a:extLst>
          </p:cNvPr>
          <p:cNvSpPr txBox="1"/>
          <p:nvPr/>
        </p:nvSpPr>
        <p:spPr>
          <a:xfrm>
            <a:off x="1382754" y="5062654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Demographics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AA257D-024D-02B5-53DA-E1A2AA95F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614676"/>
              </p:ext>
            </p:extLst>
          </p:nvPr>
        </p:nvGraphicFramePr>
        <p:xfrm>
          <a:off x="4593062" y="5451677"/>
          <a:ext cx="394877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0499">
                  <a:extLst>
                    <a:ext uri="{9D8B030D-6E8A-4147-A177-3AD203B41FA5}">
                      <a16:colId xmlns:a16="http://schemas.microsoft.com/office/drawing/2014/main" val="3928146044"/>
                    </a:ext>
                  </a:extLst>
                </a:gridCol>
                <a:gridCol w="1488255">
                  <a:extLst>
                    <a:ext uri="{9D8B030D-6E8A-4147-A177-3AD203B41FA5}">
                      <a16:colId xmlns:a16="http://schemas.microsoft.com/office/drawing/2014/main" val="96499427"/>
                    </a:ext>
                  </a:extLst>
                </a:gridCol>
                <a:gridCol w="1550019">
                  <a:extLst>
                    <a:ext uri="{9D8B030D-6E8A-4147-A177-3AD203B41FA5}">
                      <a16:colId xmlns:a16="http://schemas.microsoft.com/office/drawing/2014/main" val="420763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/>
                          </a:solidFill>
                        </a:rPr>
                        <a:t>entity_id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/>
                          </a:solidFill>
                        </a:rPr>
                        <a:t>diagnosis_date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/>
                          </a:solidFill>
                        </a:rPr>
                        <a:t>diagnosis_code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34954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124455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2022-03-04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E43.23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902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231123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2022-04-09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F332.5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6309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584BF0E-0A49-F776-ED5F-E830F5397BE3}"/>
              </a:ext>
            </a:extLst>
          </p:cNvPr>
          <p:cNvSpPr txBox="1"/>
          <p:nvPr/>
        </p:nvSpPr>
        <p:spPr>
          <a:xfrm>
            <a:off x="5571893" y="5062654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Diagnosis table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6E02AE-EC83-C3FB-2EAC-B1B0B4676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739045"/>
              </p:ext>
            </p:extLst>
          </p:nvPr>
        </p:nvGraphicFramePr>
        <p:xfrm>
          <a:off x="8603787" y="5440526"/>
          <a:ext cx="354112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657">
                  <a:extLst>
                    <a:ext uri="{9D8B030D-6E8A-4147-A177-3AD203B41FA5}">
                      <a16:colId xmlns:a16="http://schemas.microsoft.com/office/drawing/2014/main" val="3928146044"/>
                    </a:ext>
                  </a:extLst>
                </a:gridCol>
                <a:gridCol w="1177496">
                  <a:extLst>
                    <a:ext uri="{9D8B030D-6E8A-4147-A177-3AD203B41FA5}">
                      <a16:colId xmlns:a16="http://schemas.microsoft.com/office/drawing/2014/main" val="96499427"/>
                    </a:ext>
                  </a:extLst>
                </a:gridCol>
                <a:gridCol w="1421974">
                  <a:extLst>
                    <a:ext uri="{9D8B030D-6E8A-4147-A177-3AD203B41FA5}">
                      <a16:colId xmlns:a16="http://schemas.microsoft.com/office/drawing/2014/main" val="420763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/>
                          </a:solidFill>
                        </a:rPr>
                        <a:t>entity_id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/>
                          </a:solidFill>
                        </a:rPr>
                        <a:t>visit_date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/>
                          </a:solidFill>
                        </a:rPr>
                        <a:t>visit_type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34954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124455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2022-01-05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In-patient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19029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231123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2022-03-05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ER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56309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58247E9-E59E-25B2-A2EA-AAE3789E901C}"/>
              </a:ext>
            </a:extLst>
          </p:cNvPr>
          <p:cNvSpPr txBox="1"/>
          <p:nvPr/>
        </p:nvSpPr>
        <p:spPr>
          <a:xfrm>
            <a:off x="9749883" y="506265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Visit table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8B9738-F223-F44D-97F5-222BE4498166}"/>
              </a:ext>
            </a:extLst>
          </p:cNvPr>
          <p:cNvCxnSpPr/>
          <p:nvPr/>
        </p:nvCxnSpPr>
        <p:spPr>
          <a:xfrm flipH="1">
            <a:off x="747132" y="3256156"/>
            <a:ext cx="2872132" cy="217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0BEFF7-77FE-9053-6061-850998FCA454}"/>
              </a:ext>
            </a:extLst>
          </p:cNvPr>
          <p:cNvCxnSpPr>
            <a:cxnSpLocks/>
          </p:cNvCxnSpPr>
          <p:nvPr/>
        </p:nvCxnSpPr>
        <p:spPr>
          <a:xfrm>
            <a:off x="3389971" y="4081346"/>
            <a:ext cx="2319453" cy="137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0C4DF4-949E-E254-7F75-2DAF66BB793E}"/>
              </a:ext>
            </a:extLst>
          </p:cNvPr>
          <p:cNvCxnSpPr>
            <a:cxnSpLocks/>
          </p:cNvCxnSpPr>
          <p:nvPr/>
        </p:nvCxnSpPr>
        <p:spPr>
          <a:xfrm>
            <a:off x="3389971" y="4070195"/>
            <a:ext cx="6359912" cy="1370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7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76EED-C142-55D7-3FA3-54468CE7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– Setting up the config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BFCF0-EC69-CD12-24FC-4E81F860C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240" y="856760"/>
            <a:ext cx="11634060" cy="4555200"/>
          </a:xfrm>
        </p:spPr>
        <p:txBody>
          <a:bodyPr/>
          <a:lstStyle/>
          <a:p>
            <a:r>
              <a:rPr lang="en-US" dirty="0"/>
              <a:t>The config file defines everything you want triage to do for your project to match your deployment setting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Main components of the config file (in </a:t>
            </a:r>
            <a:r>
              <a:rPr lang="en-US" dirty="0" err="1"/>
              <a:t>yaml</a:t>
            </a:r>
            <a:r>
              <a:rPr lang="en-US" dirty="0"/>
              <a:t>):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Cohort and outcome: who should be included in the set to predict on, at any given time, and what is the outcome that we want to predict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Temporal parameters: defines how training and validation sets are created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Features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Models (and corresponding hyperparameters) to run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Evaluation metrics (to compute and store)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Subsets (to compute evaluation metrics on in addition to global metrics)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Bias audit (which attributes and which bias measures)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551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515F-3878-52E2-AA26-BCC798D1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 config file – cohort and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B8DCB-9E7D-FB3A-93C3-39AF7ABA1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Cohort and Label/Outcomes</a:t>
            </a:r>
          </a:p>
          <a:p>
            <a:pPr lvl="1"/>
            <a:r>
              <a:rPr lang="en-US" dirty="0"/>
              <a:t>Define based on your analytical formulation</a:t>
            </a:r>
          </a:p>
          <a:p>
            <a:pPr lvl="1"/>
            <a:r>
              <a:rPr lang="en-US" dirty="0"/>
              <a:t>You can do two separate queries (some examples in triage sample do that) but we recommend doing a combined one</a:t>
            </a:r>
          </a:p>
          <a:p>
            <a:pPr lvl="1"/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cohort and label query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parameterized SQL query that takes</a:t>
            </a:r>
          </a:p>
          <a:p>
            <a:pPr lvl="2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two parameters {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as_of_date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} and {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label_timespan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} as input</a:t>
            </a:r>
          </a:p>
          <a:p>
            <a:pPr lvl="2"/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returns data in two columns (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entity_id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, outcome) specifying all the entities (people, bills, etc.) in the cohort as of {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as_of_date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} and outcomes can be 1 (bill passed within the time period {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label_timespan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) from the {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as_of_date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}, 0 (did not pass), null (don't know or not sure). We can later turn nulls into 0s or ignore them.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52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8BEC6-D91B-1BB3-671D-5923DE5E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Workflow: config file – cohort and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39BED-8716-1AEB-AB49-31165BD1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2970" y="939452"/>
            <a:ext cx="11360700" cy="3757808"/>
          </a:xfrm>
        </p:spPr>
        <p:txBody>
          <a:bodyPr/>
          <a:lstStyle/>
          <a:p>
            <a:pPr marL="76200" indent="0">
              <a:buNone/>
            </a:pPr>
            <a:r>
              <a:rPr lang="en-US" dirty="0"/>
              <a:t>Example: You can specify the query </a:t>
            </a:r>
            <a:r>
              <a:rPr lang="en-US" dirty="0">
                <a:highlight>
                  <a:srgbClr val="FFFF00"/>
                </a:highlight>
              </a:rPr>
              <a:t>in the config file </a:t>
            </a:r>
            <a:r>
              <a:rPr lang="en-US" dirty="0"/>
              <a:t>or </a:t>
            </a:r>
            <a:r>
              <a:rPr lang="en-US" dirty="0">
                <a:highlight>
                  <a:srgbClr val="00FFFF"/>
                </a:highlight>
              </a:rPr>
              <a:t>provide a filename to read the query from </a:t>
            </a:r>
            <a:r>
              <a:rPr lang="en-US" dirty="0"/>
              <a:t>to make things more modular and less cluttered</a:t>
            </a:r>
            <a:br>
              <a:rPr lang="en-US" dirty="0"/>
            </a:br>
            <a:endParaRPr lang="en-US" dirty="0"/>
          </a:p>
          <a:p>
            <a:pPr marL="76200" indent="0">
              <a:buNone/>
            </a:pPr>
            <a:r>
              <a:rPr lang="en-US" sz="1600" dirty="0">
                <a:highlight>
                  <a:srgbClr val="FFFF00"/>
                </a:highlight>
                <a:latin typeface="Source Code Pro" panose="020B0509030403020204" pitchFamily="49" charset="77"/>
              </a:rPr>
              <a:t># COHORT AND LABEL GENERATION query in </a:t>
            </a:r>
            <a:r>
              <a:rPr lang="en-US" sz="1600" dirty="0" err="1">
                <a:highlight>
                  <a:srgbClr val="FFFF00"/>
                </a:highlight>
                <a:latin typeface="Source Code Pro" panose="020B0509030403020204" pitchFamily="49" charset="77"/>
              </a:rPr>
              <a:t>yaml</a:t>
            </a:r>
            <a:r>
              <a:rPr lang="en-US" sz="1600" dirty="0">
                <a:highlight>
                  <a:srgbClr val="FFFF00"/>
                </a:highlight>
                <a:latin typeface="Source Code Pro" panose="020B0509030403020204" pitchFamily="49" charset="77"/>
              </a:rPr>
              <a:t> file</a:t>
            </a:r>
          </a:p>
          <a:p>
            <a:pPr marL="76200" indent="0">
              <a:buNone/>
            </a:pP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ource Code Pro" panose="020B0509030403020204" pitchFamily="49" charset="77"/>
              </a:rPr>
              <a:t>label_config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ource Code Pro" panose="020B0509030403020204" pitchFamily="49" charset="77"/>
              </a:rPr>
              <a:t>:</a:t>
            </a:r>
            <a:br>
              <a:rPr lang="en-US" sz="1600" dirty="0">
                <a:highlight>
                  <a:srgbClr val="FFFF00"/>
                </a:highlight>
                <a:latin typeface="Source Code Pro" panose="020B0509030403020204" pitchFamily="49" charset="77"/>
              </a:rPr>
            </a:b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ource Code Pro" panose="020B0509030403020204" pitchFamily="49" charset="77"/>
              </a:rPr>
              <a:t>  query: |</a:t>
            </a:r>
            <a:endParaRPr lang="en-US" sz="1600" b="0" i="0" dirty="0">
              <a:solidFill>
                <a:srgbClr val="36464E"/>
              </a:solidFill>
              <a:effectLst/>
              <a:highlight>
                <a:srgbClr val="FFFF00"/>
              </a:highlight>
              <a:latin typeface="Source Code Pro" panose="020B0509030403020204" pitchFamily="49" charset="77"/>
            </a:endParaRPr>
          </a:p>
          <a:p>
            <a:pPr marL="990600" lvl="2" indent="0">
              <a:buNone/>
            </a:pPr>
            <a:r>
              <a:rPr lang="en-US" sz="16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Source Code Pro" panose="020B0509030403020204" pitchFamily="49" charset="77"/>
              </a:rPr>
              <a:t>select </a:t>
            </a:r>
            <a:r>
              <a:rPr lang="en-US" sz="1600" b="0" i="0" dirty="0" err="1">
                <a:solidFill>
                  <a:srgbClr val="36464E"/>
                </a:solidFill>
                <a:effectLst/>
                <a:highlight>
                  <a:srgbClr val="FFFF00"/>
                </a:highlight>
                <a:latin typeface="Source Code Pro" panose="020B0509030403020204" pitchFamily="49" charset="77"/>
              </a:rPr>
              <a:t>entity_id</a:t>
            </a:r>
            <a:r>
              <a:rPr lang="en-US" sz="16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Source Code Pro" panose="020B0509030403020204" pitchFamily="49" charset="77"/>
              </a:rPr>
              <a:t>, max(label) as outcome from </a:t>
            </a:r>
            <a:r>
              <a:rPr lang="en-US" sz="1600" b="0" i="0" dirty="0" err="1">
                <a:solidFill>
                  <a:srgbClr val="36464E"/>
                </a:solidFill>
                <a:effectLst/>
                <a:highlight>
                  <a:srgbClr val="FFFF00"/>
                </a:highlight>
                <a:latin typeface="Source Code Pro" panose="020B0509030403020204" pitchFamily="49" charset="77"/>
              </a:rPr>
              <a:t>semantic.events</a:t>
            </a:r>
            <a:r>
              <a:rPr lang="en-US" sz="16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Source Code Pro" panose="020B0509030403020204" pitchFamily="49" charset="77"/>
              </a:rPr>
              <a:t> where '{</a:t>
            </a:r>
            <a:r>
              <a:rPr lang="en-US" sz="1600" b="0" i="0" dirty="0" err="1">
                <a:solidFill>
                  <a:srgbClr val="36464E"/>
                </a:solidFill>
                <a:effectLst/>
                <a:highlight>
                  <a:srgbClr val="FFFF00"/>
                </a:highlight>
                <a:latin typeface="Source Code Pro" panose="020B0509030403020204" pitchFamily="49" charset="77"/>
              </a:rPr>
              <a:t>as_of_date</a:t>
            </a:r>
            <a:r>
              <a:rPr lang="en-US" sz="16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Source Code Pro" panose="020B0509030403020204" pitchFamily="49" charset="77"/>
              </a:rPr>
              <a:t>}'::timestamp &lt;= </a:t>
            </a:r>
            <a:r>
              <a:rPr lang="en-US" sz="1600" b="0" i="0" dirty="0" err="1">
                <a:solidFill>
                  <a:srgbClr val="36464E"/>
                </a:solidFill>
                <a:effectLst/>
                <a:highlight>
                  <a:srgbClr val="FFFF00"/>
                </a:highlight>
                <a:latin typeface="Source Code Pro" panose="020B0509030403020204" pitchFamily="49" charset="77"/>
              </a:rPr>
              <a:t>event_date</a:t>
            </a:r>
            <a:r>
              <a:rPr lang="en-US" sz="16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Source Code Pro" panose="020B0509030403020204" pitchFamily="49" charset="77"/>
              </a:rPr>
              <a:t> and </a:t>
            </a:r>
            <a:r>
              <a:rPr lang="en-US" sz="1600" b="0" i="0" dirty="0" err="1">
                <a:solidFill>
                  <a:srgbClr val="36464E"/>
                </a:solidFill>
                <a:effectLst/>
                <a:highlight>
                  <a:srgbClr val="FFFF00"/>
                </a:highlight>
                <a:latin typeface="Source Code Pro" panose="020B0509030403020204" pitchFamily="49" charset="77"/>
              </a:rPr>
              <a:t>event_date</a:t>
            </a:r>
            <a:r>
              <a:rPr lang="en-US" sz="16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Source Code Pro" panose="020B0509030403020204" pitchFamily="49" charset="77"/>
              </a:rPr>
              <a:t> &lt; '{</a:t>
            </a:r>
            <a:r>
              <a:rPr lang="en-US" sz="1600" b="0" i="0" dirty="0" err="1">
                <a:solidFill>
                  <a:srgbClr val="36464E"/>
                </a:solidFill>
                <a:effectLst/>
                <a:highlight>
                  <a:srgbClr val="FFFF00"/>
                </a:highlight>
                <a:latin typeface="Source Code Pro" panose="020B0509030403020204" pitchFamily="49" charset="77"/>
              </a:rPr>
              <a:t>as_of_date</a:t>
            </a:r>
            <a:r>
              <a:rPr lang="en-US" sz="16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Source Code Pro" panose="020B0509030403020204" pitchFamily="49" charset="77"/>
              </a:rPr>
              <a:t>}'::timestamp + interval '{</a:t>
            </a:r>
            <a:r>
              <a:rPr lang="en-US" sz="1600" b="0" i="0" dirty="0" err="1">
                <a:solidFill>
                  <a:srgbClr val="36464E"/>
                </a:solidFill>
                <a:effectLst/>
                <a:highlight>
                  <a:srgbClr val="FFFF00"/>
                </a:highlight>
                <a:latin typeface="Source Code Pro" panose="020B0509030403020204" pitchFamily="49" charset="77"/>
              </a:rPr>
              <a:t>label_timespan</a:t>
            </a:r>
            <a:r>
              <a:rPr lang="en-US" sz="16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Source Code Pro" panose="020B0509030403020204" pitchFamily="49" charset="77"/>
              </a:rPr>
              <a:t>} ' group by </a:t>
            </a:r>
            <a:r>
              <a:rPr lang="en-US" sz="1600" b="0" i="0" dirty="0" err="1">
                <a:solidFill>
                  <a:srgbClr val="36464E"/>
                </a:solidFill>
                <a:effectLst/>
                <a:highlight>
                  <a:srgbClr val="FFFF00"/>
                </a:highlight>
                <a:latin typeface="Source Code Pro" panose="020B0509030403020204" pitchFamily="49" charset="77"/>
              </a:rPr>
              <a:t>entity_id</a:t>
            </a:r>
            <a:endParaRPr lang="en-US" sz="1600" b="0" i="0" dirty="0">
              <a:solidFill>
                <a:srgbClr val="36464E"/>
              </a:solidFill>
              <a:effectLst/>
              <a:highlight>
                <a:srgbClr val="FFFF00"/>
              </a:highlight>
              <a:latin typeface="Source Code Pro" panose="020B0509030403020204" pitchFamily="49" charset="77"/>
            </a:endParaRPr>
          </a:p>
          <a:p>
            <a:pPr marL="76200" indent="0">
              <a:buNone/>
            </a:pPr>
            <a:r>
              <a:rPr lang="en-US" sz="1600" dirty="0">
                <a:highlight>
                  <a:srgbClr val="FFFF00"/>
                </a:highlight>
                <a:latin typeface="Source Code Pro" panose="020B0509030403020204" pitchFamily="49" charset="77"/>
              </a:rPr>
              <a:t>  </a:t>
            </a:r>
            <a:r>
              <a:rPr lang="en-US" sz="1600" b="0" i="0" dirty="0">
                <a:effectLst/>
                <a:highlight>
                  <a:srgbClr val="FFFF00"/>
                </a:highlight>
                <a:latin typeface="Source Code Pro" panose="020B0509030403020204" pitchFamily="49" charset="77"/>
              </a:rPr>
              <a:t>name:</a:t>
            </a:r>
            <a:r>
              <a:rPr lang="en-US" sz="1600" b="0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Source Code Pro" panose="020B0509030403020204" pitchFamily="49" charset="77"/>
              </a:rPr>
              <a:t> </a:t>
            </a:r>
            <a:r>
              <a:rPr lang="en-US" sz="1600" b="0" i="0" dirty="0">
                <a:effectLst/>
                <a:highlight>
                  <a:srgbClr val="FFFF00"/>
                </a:highlight>
                <a:latin typeface="Source Code Pro" panose="020B0509030403020204" pitchFamily="49" charset="77"/>
              </a:rPr>
              <a:t>'</a:t>
            </a:r>
            <a:r>
              <a:rPr lang="en-US" sz="1600" b="0" i="0" dirty="0" err="1">
                <a:effectLst/>
                <a:highlight>
                  <a:srgbClr val="FFFF00"/>
                </a:highlight>
                <a:latin typeface="Source Code Pro" panose="020B0509030403020204" pitchFamily="49" charset="77"/>
              </a:rPr>
              <a:t>quickstart_label</a:t>
            </a:r>
            <a:r>
              <a:rPr lang="en-US" sz="1600" b="0" i="0" dirty="0">
                <a:effectLst/>
                <a:highlight>
                  <a:srgbClr val="FFFF00"/>
                </a:highlight>
                <a:latin typeface="Source Code Pro" panose="020B0509030403020204" pitchFamily="49" charset="77"/>
              </a:rPr>
              <a:t>’</a:t>
            </a:r>
            <a:endParaRPr lang="en-US" sz="1600" dirty="0">
              <a:highlight>
                <a:srgbClr val="FFFF00"/>
              </a:highlight>
              <a:latin typeface="Source Code Pro" panose="020B0509030403020204" pitchFamily="49" charset="77"/>
            </a:endParaRP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more details: https://</a:t>
            </a:r>
            <a:r>
              <a:rPr lang="en-US" dirty="0" err="1"/>
              <a:t>dssg.github.io</a:t>
            </a:r>
            <a:r>
              <a:rPr lang="en-US" dirty="0"/>
              <a:t>/triage/experiments/cohort-labels/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FE63F-054C-8F65-99AB-69EF73E290A9}"/>
              </a:ext>
            </a:extLst>
          </p:cNvPr>
          <p:cNvSpPr txBox="1"/>
          <p:nvPr/>
        </p:nvSpPr>
        <p:spPr>
          <a:xfrm>
            <a:off x="327918" y="4557113"/>
            <a:ext cx="1087034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latin typeface="Source Code Pro" panose="020B0509030403020204" pitchFamily="49" charset="77"/>
            </a:endParaRPr>
          </a:p>
          <a:p>
            <a:pPr marL="76200" indent="0">
              <a:buNone/>
            </a:pPr>
            <a:r>
              <a:rPr lang="en-US" sz="1600" dirty="0">
                <a:highlight>
                  <a:srgbClr val="00FFFF"/>
                </a:highlight>
                <a:latin typeface="Source Code Pro" panose="020B0509030403020204" pitchFamily="49" charset="77"/>
              </a:rPr>
              <a:t># COHORT AND LABEL GENERATION query in an external file</a:t>
            </a:r>
          </a:p>
          <a:p>
            <a:endParaRPr lang="en-US" sz="1600" dirty="0">
              <a:highlight>
                <a:srgbClr val="00FFFF"/>
              </a:highlight>
              <a:latin typeface="Source Code Pro" panose="020B0509030403020204" pitchFamily="49" charset="77"/>
            </a:endParaRPr>
          </a:p>
          <a:p>
            <a:r>
              <a:rPr lang="en-US" sz="1600" dirty="0" err="1">
                <a:highlight>
                  <a:srgbClr val="00FFFF"/>
                </a:highlight>
                <a:latin typeface="Source Code Pro" panose="020B0509030403020204" pitchFamily="49" charset="77"/>
              </a:rPr>
              <a:t>label_config</a:t>
            </a:r>
            <a:r>
              <a:rPr lang="en-US" sz="1600" dirty="0">
                <a:highlight>
                  <a:srgbClr val="00FFFF"/>
                </a:highlight>
                <a:latin typeface="Source Code Pro" panose="020B0509030403020204" pitchFamily="49" charset="77"/>
              </a:rPr>
              <a:t>:</a:t>
            </a:r>
          </a:p>
          <a:p>
            <a:r>
              <a:rPr lang="en-US" sz="1600" dirty="0">
                <a:highlight>
                  <a:srgbClr val="00FFFF"/>
                </a:highlight>
                <a:latin typeface="Source Code Pro" panose="020B0509030403020204" pitchFamily="49" charset="77"/>
              </a:rPr>
              <a:t>  </a:t>
            </a:r>
            <a:r>
              <a:rPr lang="en-US" sz="1600" dirty="0" err="1">
                <a:highlight>
                  <a:srgbClr val="00FFFF"/>
                </a:highlight>
                <a:latin typeface="Source Code Pro" panose="020B0509030403020204" pitchFamily="49" charset="77"/>
              </a:rPr>
              <a:t>filepath</a:t>
            </a:r>
            <a:r>
              <a:rPr lang="en-US" sz="1600" dirty="0">
                <a:highlight>
                  <a:srgbClr val="00FFFF"/>
                </a:highlight>
                <a:latin typeface="Source Code Pro" panose="020B0509030403020204" pitchFamily="49" charset="77"/>
              </a:rPr>
              <a:t>: </a:t>
            </a:r>
            <a:r>
              <a:rPr lang="en-US" sz="1600" dirty="0" err="1">
                <a:highlight>
                  <a:srgbClr val="00FFFF"/>
                </a:highlight>
                <a:latin typeface="Source Code Pro" panose="020B0509030403020204" pitchFamily="49" charset="77"/>
              </a:rPr>
              <a:t>cohort_label_query.sql</a:t>
            </a:r>
            <a:r>
              <a:rPr lang="en-US" sz="1600" dirty="0">
                <a:highlight>
                  <a:srgbClr val="00FFFF"/>
                </a:highlight>
                <a:latin typeface="Source Code Pro" panose="020B0509030403020204" pitchFamily="49" charset="77"/>
              </a:rPr>
              <a:t>'</a:t>
            </a:r>
          </a:p>
          <a:p>
            <a:r>
              <a:rPr lang="en-US" sz="1600" dirty="0">
                <a:highlight>
                  <a:srgbClr val="00FFFF"/>
                </a:highlight>
                <a:latin typeface="Source Code Pro" panose="020B0509030403020204" pitchFamily="49" charset="77"/>
              </a:rPr>
              <a:t>  name: </a:t>
            </a:r>
            <a:r>
              <a:rPr lang="en-US" sz="1600" b="0" i="0" dirty="0">
                <a:effectLst/>
                <a:highlight>
                  <a:srgbClr val="00FFFF"/>
                </a:highlight>
                <a:latin typeface="Source Code Pro" panose="020B0509030403020204" pitchFamily="49" charset="77"/>
              </a:rPr>
              <a:t>'</a:t>
            </a:r>
            <a:r>
              <a:rPr lang="en-US" sz="1600" b="0" i="0" dirty="0" err="1">
                <a:effectLst/>
                <a:highlight>
                  <a:srgbClr val="00FFFF"/>
                </a:highlight>
                <a:latin typeface="Source Code Pro" panose="020B0509030403020204" pitchFamily="49" charset="77"/>
              </a:rPr>
              <a:t>quickstart_label</a:t>
            </a:r>
            <a:r>
              <a:rPr lang="en-US" sz="1600" dirty="0">
                <a:highlight>
                  <a:srgbClr val="00FFFF"/>
                </a:highlight>
                <a:latin typeface="Source Code Pro" panose="020B0509030403020204" pitchFamily="49" charset="77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2453367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12861</TotalTime>
  <Words>3217</Words>
  <Application>Microsoft Macintosh PowerPoint</Application>
  <PresentationFormat>Widescreen</PresentationFormat>
  <Paragraphs>369</Paragraphs>
  <Slides>36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-apple-system</vt:lpstr>
      <vt:lpstr>Arial</vt:lpstr>
      <vt:lpstr>Calibri</vt:lpstr>
      <vt:lpstr>Courier</vt:lpstr>
      <vt:lpstr>Menlo</vt:lpstr>
      <vt:lpstr>Roboto</vt:lpstr>
      <vt:lpstr>Source Code Pro</vt:lpstr>
      <vt:lpstr>Simple Light</vt:lpstr>
      <vt:lpstr>PowerPoint Presentation</vt:lpstr>
      <vt:lpstr>Useful Resources</vt:lpstr>
      <vt:lpstr>To get started</vt:lpstr>
      <vt:lpstr>Pre-Requisutes</vt:lpstr>
      <vt:lpstr>Overall workflow</vt:lpstr>
      <vt:lpstr>Workflow – Setting up data</vt:lpstr>
      <vt:lpstr>Workflow – Setting up the config file</vt:lpstr>
      <vt:lpstr>Workflow: config file – cohort and outcomes</vt:lpstr>
      <vt:lpstr>Workflow: config file – cohort and outcomes</vt:lpstr>
      <vt:lpstr>Using queries in triage</vt:lpstr>
      <vt:lpstr>Workflow: config – temporal parameters</vt:lpstr>
      <vt:lpstr>Workflow: config – Features</vt:lpstr>
      <vt:lpstr>Workflow: config – Features</vt:lpstr>
      <vt:lpstr>Features in triage – aggregate features</vt:lpstr>
      <vt:lpstr>Features in triage: Categorical features</vt:lpstr>
      <vt:lpstr>Features in triage: Naming Conventions</vt:lpstr>
      <vt:lpstr>Features in triage: Naming Conventions</vt:lpstr>
      <vt:lpstr>Features in triage: Aggregaton and Imputation</vt:lpstr>
      <vt:lpstr>Common Features</vt:lpstr>
      <vt:lpstr>Features in triage: Some Examples</vt:lpstr>
      <vt:lpstr>Features in triage: Some Considerations</vt:lpstr>
      <vt:lpstr>Workflow: Models</vt:lpstr>
      <vt:lpstr>Workflow: Models (Example)</vt:lpstr>
      <vt:lpstr>Workflow: Config - Evaluation (Model Selection) Metrics </vt:lpstr>
      <vt:lpstr>Workflow: Config - Evaluation (Model Selection) Metrics </vt:lpstr>
      <vt:lpstr>Workflow: config – Specifying population subsets to compute metrics for</vt:lpstr>
      <vt:lpstr>Workflow: config – bias audits</vt:lpstr>
      <vt:lpstr>Workflow: config – bias audits</vt:lpstr>
      <vt:lpstr>Triage Outputs</vt:lpstr>
      <vt:lpstr>Triage Outputs</vt:lpstr>
      <vt:lpstr>Triage Outputs</vt:lpstr>
      <vt:lpstr>Triage Outputs</vt:lpstr>
      <vt:lpstr>Running triage and making some choices</vt:lpstr>
      <vt:lpstr>Advanced Topics</vt:lpstr>
      <vt:lpstr>Workflow</vt:lpstr>
      <vt:lpstr>Workflow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110</cp:revision>
  <dcterms:created xsi:type="dcterms:W3CDTF">2020-01-14T19:43:43Z</dcterms:created>
  <dcterms:modified xsi:type="dcterms:W3CDTF">2023-10-23T21:28:02Z</dcterms:modified>
</cp:coreProperties>
</file>