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59"/>
  </p:notesMasterIdLst>
  <p:sldIdLst>
    <p:sldId id="256" r:id="rId3"/>
    <p:sldId id="504" r:id="rId4"/>
    <p:sldId id="505" r:id="rId5"/>
    <p:sldId id="509" r:id="rId6"/>
    <p:sldId id="506" r:id="rId7"/>
    <p:sldId id="433" r:id="rId8"/>
    <p:sldId id="507" r:id="rId9"/>
    <p:sldId id="434" r:id="rId10"/>
    <p:sldId id="508" r:id="rId11"/>
    <p:sldId id="510" r:id="rId12"/>
    <p:sldId id="323" r:id="rId13"/>
    <p:sldId id="511" r:id="rId14"/>
    <p:sldId id="287" r:id="rId15"/>
    <p:sldId id="512" r:id="rId16"/>
    <p:sldId id="463" r:id="rId17"/>
    <p:sldId id="464" r:id="rId18"/>
    <p:sldId id="284" r:id="rId19"/>
    <p:sldId id="474" r:id="rId20"/>
    <p:sldId id="475" r:id="rId21"/>
    <p:sldId id="476" r:id="rId22"/>
    <p:sldId id="477" r:id="rId23"/>
    <p:sldId id="478" r:id="rId24"/>
    <p:sldId id="486" r:id="rId25"/>
    <p:sldId id="484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495" r:id="rId34"/>
    <p:sldId id="487" r:id="rId35"/>
    <p:sldId id="485" r:id="rId36"/>
    <p:sldId id="496" r:id="rId37"/>
    <p:sldId id="514" r:id="rId38"/>
    <p:sldId id="473" r:id="rId39"/>
    <p:sldId id="479" r:id="rId40"/>
    <p:sldId id="481" r:id="rId41"/>
    <p:sldId id="480" r:id="rId42"/>
    <p:sldId id="482" r:id="rId43"/>
    <p:sldId id="501" r:id="rId44"/>
    <p:sldId id="263" r:id="rId45"/>
    <p:sldId id="296" r:id="rId46"/>
    <p:sldId id="260" r:id="rId47"/>
    <p:sldId id="502" r:id="rId48"/>
    <p:sldId id="431" r:id="rId49"/>
    <p:sldId id="309" r:id="rId50"/>
    <p:sldId id="325" r:id="rId51"/>
    <p:sldId id="457" r:id="rId52"/>
    <p:sldId id="428" r:id="rId53"/>
    <p:sldId id="297" r:id="rId54"/>
    <p:sldId id="503" r:id="rId55"/>
    <p:sldId id="454" r:id="rId56"/>
    <p:sldId id="472" r:id="rId57"/>
    <p:sldId id="513" r:id="rId5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2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3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9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831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ML in Practice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Part III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BC700-B314-474B-9303-E5F77B5F54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600" dirty="0"/>
          </a:p>
          <a:p>
            <a:r>
              <a:rPr lang="en-US" sz="6600" dirty="0"/>
              <a:t>	Model Selection</a:t>
            </a:r>
          </a:p>
          <a:p>
            <a:r>
              <a:rPr lang="en-US" sz="6600" dirty="0"/>
              <a:t>	Part III</a:t>
            </a:r>
          </a:p>
        </p:txBody>
      </p:sp>
    </p:spTree>
    <p:extLst>
      <p:ext uri="{BB962C8B-B14F-4D97-AF65-F5344CB8AC3E}">
        <p14:creationId xmlns:p14="http://schemas.microsoft.com/office/powerpoint/2010/main" val="427400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Temporal Validation</a:t>
            </a:r>
          </a:p>
        </p:txBody>
      </p:sp>
      <p:pic>
        <p:nvPicPr>
          <p:cNvPr id="1026" name="Picture 2" descr="Time splitting config">
            <a:extLst>
              <a:ext uri="{FF2B5EF4-FFF2-40B4-BE49-F238E27FC236}">
                <a16:creationId xmlns:a16="http://schemas.microsoft.com/office/drawing/2014/main" id="{5AA5C783-A9B7-0249-A143-6AED2AAF2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5650"/>
            <a:ext cx="12192000" cy="280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34372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4 (on Canvas): v0 ML Results and Planned Model Grid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 in class)</a:t>
            </a:r>
          </a:p>
        </p:txBody>
      </p:sp>
    </p:spTree>
    <p:extLst>
      <p:ext uri="{BB962C8B-B14F-4D97-AF65-F5344CB8AC3E}">
        <p14:creationId xmlns:p14="http://schemas.microsoft.com/office/powerpoint/2010/main" val="2066178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validation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configuration file for preliminary model runs</a:t>
            </a:r>
          </a:p>
          <a:p>
            <a:pPr lvl="1"/>
            <a:r>
              <a:rPr lang="en-US" dirty="0"/>
              <a:t>Plans for what larger model grid your want to run</a:t>
            </a:r>
          </a:p>
          <a:p>
            <a:pPr lvl="1"/>
            <a:r>
              <a:rPr lang="en-US" dirty="0"/>
              <a:t>Plans for iterating on features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Initial “v0” triage runs with </a:t>
            </a:r>
            <a:r>
              <a:rPr lang="en-US" b="1" u="sng" dirty="0"/>
              <a:t>very simple</a:t>
            </a:r>
            <a:r>
              <a:rPr lang="en-US" dirty="0"/>
              <a:t> models and features</a:t>
            </a:r>
          </a:p>
        </p:txBody>
      </p:sp>
    </p:spTree>
    <p:extLst>
      <p:ext uri="{BB962C8B-B14F-4D97-AF65-F5344CB8AC3E}">
        <p14:creationId xmlns:p14="http://schemas.microsoft.com/office/powerpoint/2010/main" val="3631443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in Triage: Audition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0CBE0-43C0-2C4D-B578-A912A6DE3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8167"/>
            <a:ext cx="12192000" cy="1678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4AE225-ED57-624E-9357-C2DAC1E6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767" y="3324530"/>
            <a:ext cx="6189233" cy="3318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E8688-318D-F441-85F8-1E3740BFA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52381"/>
            <a:ext cx="5821178" cy="31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1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BC700-B314-474B-9303-E5F77B5F54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2"/>
          </a:solidFill>
          <a:ln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6600" dirty="0"/>
          </a:p>
          <a:p>
            <a:r>
              <a:rPr lang="en-US" sz="6600" dirty="0"/>
              <a:t>	ML Modeling </a:t>
            </a:r>
          </a:p>
          <a:p>
            <a:r>
              <a:rPr lang="en-US" sz="6600" dirty="0"/>
              <a:t>	in Practice</a:t>
            </a:r>
          </a:p>
        </p:txBody>
      </p:sp>
    </p:spTree>
    <p:extLst>
      <p:ext uri="{BB962C8B-B14F-4D97-AF65-F5344CB8AC3E}">
        <p14:creationId xmlns:p14="http://schemas.microsoft.com/office/powerpoint/2010/main" val="3077540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A Quick Recap</a:t>
            </a:r>
          </a:p>
        </p:txBody>
      </p:sp>
    </p:spTree>
    <p:extLst>
      <p:ext uri="{BB962C8B-B14F-4D97-AF65-F5344CB8AC3E}">
        <p14:creationId xmlns:p14="http://schemas.microsoft.com/office/powerpoint/2010/main" val="2871713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93179" y="14795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405067" y="3641900"/>
            <a:ext cx="1512800" cy="1074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REAL</a:t>
            </a:r>
            <a:endParaRPr sz="1867" b="1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WORLD</a:t>
            </a:r>
            <a:endParaRPr sz="1867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50067" y="15465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8148967" y="19194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988467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5393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9916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17200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382067" y="19833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6161467" y="2389733"/>
            <a:ext cx="0" cy="125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6895033" y="2771467"/>
            <a:ext cx="1315200" cy="90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6917667" y="4179300"/>
            <a:ext cx="207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6880867" y="4708733"/>
            <a:ext cx="707200" cy="8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4774167" y="4708867"/>
            <a:ext cx="721200" cy="9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3340000" y="4179300"/>
            <a:ext cx="206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185500" y="2813900"/>
            <a:ext cx="1272800" cy="8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23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5C6F-C7CD-044F-9C7D-6F1CBB7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is an iterative and ongoing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2129-6748-904B-9B91-5B7A9C0D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31533"/>
            <a:ext cx="11360700" cy="4555200"/>
          </a:xfrm>
        </p:spPr>
        <p:txBody>
          <a:bodyPr/>
          <a:lstStyle/>
          <a:p>
            <a:r>
              <a:rPr lang="en-US" dirty="0"/>
              <a:t>Involves different types of people</a:t>
            </a:r>
          </a:p>
          <a:p>
            <a:r>
              <a:rPr lang="en-US" dirty="0"/>
              <a:t>Gets refined over time</a:t>
            </a:r>
          </a:p>
          <a:p>
            <a:r>
              <a:rPr lang="en-US" dirty="0"/>
              <a:t>Gets modified as a result of later project phases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BD6B-22DA-1741-A992-FEE3D323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834811"/>
            <a:ext cx="5737991" cy="40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57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45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Actionable and Goal-Driven Project Scope</a:t>
            </a:r>
            <a:endParaRPr sz="4600" dirty="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224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46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Analytical Formulation</a:t>
            </a: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FA99-6A06-174F-9926-C91A971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1507474"/>
            <a:ext cx="12192000" cy="46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4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</p:spTree>
    <p:extLst>
      <p:ext uri="{BB962C8B-B14F-4D97-AF65-F5344CB8AC3E}">
        <p14:creationId xmlns:p14="http://schemas.microsoft.com/office/powerpoint/2010/main" val="10187416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211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22223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477338" y="253523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2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5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6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3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30354552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4 (on Canvas): v0 ML Results and Planned Model Grid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 in class)</a:t>
            </a:r>
          </a:p>
        </p:txBody>
      </p:sp>
    </p:spTree>
    <p:extLst>
      <p:ext uri="{BB962C8B-B14F-4D97-AF65-F5344CB8AC3E}">
        <p14:creationId xmlns:p14="http://schemas.microsoft.com/office/powerpoint/2010/main" val="360048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model and hyperparameter</a:t>
            </a:r>
          </a:p>
          <a:p>
            <a:r>
              <a:rPr lang="en-US" dirty="0"/>
              <a:t>Load training matrix</a:t>
            </a:r>
          </a:p>
          <a:p>
            <a:r>
              <a:rPr lang="en-US" dirty="0"/>
              <a:t>Train (.fit)</a:t>
            </a:r>
          </a:p>
          <a:p>
            <a:r>
              <a:rPr lang="en-US" dirty="0"/>
              <a:t>Load Validation Matrix</a:t>
            </a:r>
          </a:p>
          <a:p>
            <a:r>
              <a:rPr lang="en-US" dirty="0"/>
              <a:t>Score examples (.</a:t>
            </a:r>
            <a:r>
              <a:rPr lang="en-US" dirty="0" err="1"/>
              <a:t>predict_proba</a:t>
            </a:r>
            <a:r>
              <a:rPr lang="en-US" dirty="0"/>
              <a:t>)</a:t>
            </a:r>
          </a:p>
          <a:p>
            <a:r>
              <a:rPr lang="en-US" dirty="0"/>
              <a:t>Calculate evaluation metric(s)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928764" cy="763500"/>
          </a:xfrm>
        </p:spPr>
        <p:txBody>
          <a:bodyPr/>
          <a:lstStyle/>
          <a:p>
            <a:r>
              <a:rPr lang="en-US" dirty="0"/>
              <a:t>How to train and validate models in python and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2D836-D41C-3A4F-AAAF-EE5E2622816C}"/>
              </a:ext>
            </a:extLst>
          </p:cNvPr>
          <p:cNvSpPr txBox="1"/>
          <p:nvPr/>
        </p:nvSpPr>
        <p:spPr>
          <a:xfrm>
            <a:off x="6370221" y="1588503"/>
            <a:ext cx="582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set of models and hyperparameter grid for each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CBECF7-FD05-5341-8FF2-D395CCAA8D6D}"/>
              </a:ext>
            </a:extLst>
          </p:cNvPr>
          <p:cNvCxnSpPr/>
          <p:nvPr/>
        </p:nvCxnSpPr>
        <p:spPr>
          <a:xfrm>
            <a:off x="6094940" y="1947134"/>
            <a:ext cx="2305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115572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config file: Models and hyperparameter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31E98-AC11-E14D-8FCB-57C1020D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181100"/>
            <a:ext cx="984250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673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10233</TotalTime>
  <Words>1770</Words>
  <Application>Microsoft Macintosh PowerPoint</Application>
  <PresentationFormat>Widescreen</PresentationFormat>
  <Paragraphs>356</Paragraphs>
  <Slides>56</Slides>
  <Notes>23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Lato</vt:lpstr>
      <vt:lpstr>Roboto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PowerPoint Presentation</vt:lpstr>
      <vt:lpstr>How to train and validate models in python and sklearn</vt:lpstr>
      <vt:lpstr>Which models to run and how?</vt:lpstr>
      <vt:lpstr>Which hyperparameters to explore?</vt:lpstr>
      <vt:lpstr>Triage config file: Models and hyperparameter grid</vt:lpstr>
      <vt:lpstr>PowerPoint Presentation</vt:lpstr>
      <vt:lpstr>PowerPoint Presentation</vt:lpstr>
      <vt:lpstr>Reminder: The PR-k graph</vt:lpstr>
      <vt:lpstr>Reminder: Temporal Validation</vt:lpstr>
      <vt:lpstr>Why do we need to do model selection?</vt:lpstr>
      <vt:lpstr>The wonderful for loop</vt:lpstr>
      <vt:lpstr>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 in Triage: Audition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PowerPoint Presentation</vt:lpstr>
      <vt:lpstr>Skills needed to solve real-world problems with ML</vt:lpstr>
      <vt:lpstr>Scoping is an iterative and ongoing process</vt:lpstr>
      <vt:lpstr>Actionable and Goal-Driven Project Scope</vt:lpstr>
      <vt:lpstr>Analytical Formulation</vt:lpstr>
      <vt:lpstr>Baseline Considerations</vt:lpstr>
      <vt:lpstr>Practical Pointers for Features</vt:lpstr>
      <vt:lpstr>Missing Value Tips</vt:lpstr>
      <vt:lpstr>Metric Cheatsheet</vt:lpstr>
      <vt:lpstr>Varying the Threshold</vt:lpstr>
      <vt:lpstr>Evaluation - Methodology</vt:lpstr>
      <vt:lpstr>Temporal Holdouts</vt:lpstr>
      <vt:lpstr>Training  - Time splits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80</cp:revision>
  <dcterms:created xsi:type="dcterms:W3CDTF">2020-01-14T19:43:43Z</dcterms:created>
  <dcterms:modified xsi:type="dcterms:W3CDTF">2021-10-25T18:20:40Z</dcterms:modified>
</cp:coreProperties>
</file>