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1" r:id="rId3"/>
    <p:sldId id="295" r:id="rId4"/>
    <p:sldId id="282" r:id="rId5"/>
    <p:sldId id="285" r:id="rId6"/>
    <p:sldId id="283" r:id="rId7"/>
    <p:sldId id="260" r:id="rId8"/>
    <p:sldId id="261" r:id="rId9"/>
    <p:sldId id="288" r:id="rId10"/>
    <p:sldId id="296" r:id="rId11"/>
    <p:sldId id="302" r:id="rId12"/>
    <p:sldId id="287" r:id="rId13"/>
    <p:sldId id="262" r:id="rId14"/>
    <p:sldId id="289" r:id="rId15"/>
    <p:sldId id="290" r:id="rId16"/>
    <p:sldId id="280" r:id="rId17"/>
    <p:sldId id="291" r:id="rId18"/>
    <p:sldId id="293" r:id="rId19"/>
    <p:sldId id="303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4"/>
    <p:restoredTop sz="93151"/>
  </p:normalViewPr>
  <p:slideViewPr>
    <p:cSldViewPr snapToGrid="0" snapToObjects="1">
      <p:cViewPr varScale="1">
        <p:scale>
          <a:sx n="110" d="100"/>
          <a:sy n="110" d="100"/>
        </p:scale>
        <p:origin x="18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800161"/>
            <a:ext cx="12192000" cy="10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Data Acquisition, Storage, and Linkage </a:t>
            </a: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</a:t>
            </a:r>
            <a:endParaRPr sz="2800" dirty="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4EB1-290D-E647-B684-F8A3D3B2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Topic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F5889-4B8C-7449-87CD-1929C07EE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3200" dirty="0"/>
              <a:t>What are downstream impacts (generally) of a false positive in record linkage? What about a false negative?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8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4EB1-290D-E647-B684-F8A3D3B2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Topic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F5889-4B8C-7449-87CD-1929C07EE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3200" dirty="0"/>
              <a:t>What types of common mismatch errors might affect groups differently, resulting in downstream fairness impacts?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2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Deduping</a:t>
            </a:r>
            <a:r>
              <a:rPr lang="en-US" dirty="0"/>
              <a:t> or Linkage</a:t>
            </a:r>
          </a:p>
          <a:p>
            <a:pPr lvl="1"/>
            <a:r>
              <a:rPr lang="en-US" dirty="0"/>
              <a:t>1-1 or 1-many or many-1</a:t>
            </a:r>
          </a:p>
          <a:p>
            <a:pPr lvl="1"/>
            <a:endParaRPr lang="en-US" dirty="0"/>
          </a:p>
          <a:p>
            <a:r>
              <a:rPr lang="en-US" dirty="0"/>
              <a:t>Rule-based or ML based</a:t>
            </a:r>
          </a:p>
          <a:p>
            <a:pPr lvl="1"/>
            <a:r>
              <a:rPr lang="en-US" dirty="0"/>
              <a:t>Do you have labeled training data?</a:t>
            </a:r>
          </a:p>
          <a:p>
            <a:pPr lvl="1"/>
            <a:endParaRPr lang="en-US" dirty="0"/>
          </a:p>
          <a:p>
            <a:r>
              <a:rPr lang="en-US" dirty="0"/>
              <a:t>Domain specific or generic similarity metrics?</a:t>
            </a:r>
          </a:p>
          <a:p>
            <a:endParaRPr lang="en-US" dirty="0"/>
          </a:p>
          <a:p>
            <a:r>
              <a:rPr lang="en-US" dirty="0"/>
              <a:t>Evaluation metric</a:t>
            </a:r>
          </a:p>
          <a:p>
            <a:pPr lvl="1"/>
            <a:r>
              <a:rPr lang="en-US" dirty="0"/>
              <a:t>Precision or recall</a:t>
            </a:r>
          </a:p>
          <a:p>
            <a:pPr lvl="1"/>
            <a:r>
              <a:rPr lang="en-US" dirty="0"/>
              <a:t>Task-specific - Implications on future analysis (bias for example)</a:t>
            </a:r>
          </a:p>
        </p:txBody>
      </p:sp>
    </p:spTree>
    <p:extLst>
      <p:ext uri="{BB962C8B-B14F-4D97-AF65-F5344CB8AC3E}">
        <p14:creationId xmlns:p14="http://schemas.microsoft.com/office/powerpoint/2010/main" val="56218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Approaches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Exact matching</a:t>
            </a:r>
          </a:p>
          <a:p>
            <a:r>
              <a:rPr lang="en-US" altLang="en-US" dirty="0"/>
              <a:t>Rule-based</a:t>
            </a:r>
          </a:p>
          <a:p>
            <a:r>
              <a:rPr lang="en-US" altLang="en-US" dirty="0"/>
              <a:t>Probabilistic linkage</a:t>
            </a:r>
          </a:p>
        </p:txBody>
      </p:sp>
    </p:spTree>
    <p:extLst>
      <p:ext uri="{BB962C8B-B14F-4D97-AF65-F5344CB8AC3E}">
        <p14:creationId xmlns:p14="http://schemas.microsoft.com/office/powerpoint/2010/main" val="2383065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two records about the same entity?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possible similarity metrics</a:t>
            </a:r>
          </a:p>
          <a:p>
            <a:pPr lvl="1"/>
            <a:r>
              <a:rPr lang="en-US" dirty="0"/>
              <a:t>Edit distance</a:t>
            </a:r>
          </a:p>
          <a:p>
            <a:pPr lvl="1"/>
            <a:r>
              <a:rPr lang="en-US" dirty="0" err="1"/>
              <a:t>Soundex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“Fuzzy” Matching System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Apply set of cascading rules</a:t>
            </a:r>
          </a:p>
          <a:p>
            <a:r>
              <a:rPr lang="en-US" dirty="0"/>
              <a:t>Assign confidence score based on which rules fire</a:t>
            </a:r>
          </a:p>
        </p:txBody>
      </p:sp>
    </p:spTree>
    <p:extLst>
      <p:ext uri="{BB962C8B-B14F-4D97-AF65-F5344CB8AC3E}">
        <p14:creationId xmlns:p14="http://schemas.microsoft.com/office/powerpoint/2010/main" val="2363932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do we not compare every pair?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How do we avoid looking at |A| * |B| pairs?</a:t>
            </a:r>
          </a:p>
          <a:p>
            <a:pPr>
              <a:lnSpc>
                <a:spcPct val="90000"/>
              </a:lnSpc>
            </a:pPr>
            <a:r>
              <a:rPr lang="en-US" altLang="en-US" sz="2800" i="1" dirty="0"/>
              <a:t>Blocking: </a:t>
            </a:r>
            <a:r>
              <a:rPr lang="en-US" altLang="en-US" sz="2800" dirty="0"/>
              <a:t>choose a smaller set of pairs that will contain all or most matches. 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Simple blocking:  compare all pairs that “hash” to the same value (e.g., same </a:t>
            </a:r>
            <a:r>
              <a:rPr lang="en-US" altLang="en-US" sz="2400" dirty="0" err="1"/>
              <a:t>Soundex</a:t>
            </a:r>
            <a:r>
              <a:rPr lang="en-US" altLang="en-US" sz="2400" dirty="0"/>
              <a:t> code for last name, same birth year)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Extensions (to increase </a:t>
            </a:r>
            <a:r>
              <a:rPr lang="en-US" altLang="en-US" sz="2400" i="1" dirty="0"/>
              <a:t>recall </a:t>
            </a:r>
            <a:r>
              <a:rPr lang="en-US" altLang="en-US" sz="2400" dirty="0"/>
              <a:t>of set of pairs):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Block on </a:t>
            </a:r>
            <a:r>
              <a:rPr lang="en-US" altLang="en-US" sz="2000" i="1" dirty="0"/>
              <a:t>multiple</a:t>
            </a:r>
            <a:r>
              <a:rPr lang="en-US" altLang="en-US" sz="2000" dirty="0"/>
              <a:t> attributes (</a:t>
            </a:r>
            <a:r>
              <a:rPr lang="en-US" altLang="en-US" sz="2000" dirty="0" err="1"/>
              <a:t>soundex</a:t>
            </a:r>
            <a:r>
              <a:rPr lang="en-US" altLang="en-US" sz="2000" dirty="0"/>
              <a:t>, zip code) and take union of all pairs found.</a:t>
            </a:r>
          </a:p>
          <a:p>
            <a:pPr lvl="2">
              <a:lnSpc>
                <a:spcPct val="90000"/>
              </a:lnSpc>
            </a:pPr>
            <a:r>
              <a:rPr lang="en-US" altLang="en-US" sz="2000" i="1" dirty="0"/>
              <a:t>Windowing:</a:t>
            </a:r>
            <a:r>
              <a:rPr lang="en-US" altLang="en-US" sz="2000" dirty="0"/>
              <a:t> Pick (numerically or lexically) </a:t>
            </a:r>
            <a:r>
              <a:rPr lang="en-US" altLang="en-US" sz="2000" i="1" dirty="0"/>
              <a:t>ordered</a:t>
            </a:r>
            <a:r>
              <a:rPr lang="en-US" altLang="en-US" sz="2000" dirty="0"/>
              <a:t> attributes and sort (e.g., sort on last name).  The pick all pairs that appear “near” each other in the sorted order.</a:t>
            </a:r>
          </a:p>
        </p:txBody>
      </p:sp>
    </p:spTree>
    <p:extLst>
      <p:ext uri="{BB962C8B-B14F-4D97-AF65-F5344CB8AC3E}">
        <p14:creationId xmlns:p14="http://schemas.microsoft.com/office/powerpoint/2010/main" val="3772462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based Record Linkage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training data</a:t>
            </a:r>
          </a:p>
          <a:p>
            <a:pPr lvl="1"/>
            <a:r>
              <a:rPr lang="en-US" dirty="0"/>
              <a:t>Label pairs as match/no match</a:t>
            </a:r>
          </a:p>
          <a:p>
            <a:pPr lvl="1"/>
            <a:endParaRPr lang="en-US" dirty="0"/>
          </a:p>
          <a:p>
            <a:r>
              <a:rPr lang="en-US" dirty="0"/>
              <a:t>Generate features over each pair</a:t>
            </a:r>
          </a:p>
          <a:p>
            <a:pPr lvl="1"/>
            <a:r>
              <a:rPr lang="en-US" dirty="0"/>
              <a:t>Distance metrics over different attributes 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dob, etc.)</a:t>
            </a:r>
          </a:p>
          <a:p>
            <a:pPr lvl="1"/>
            <a:r>
              <a:rPr lang="en-US" dirty="0" err="1"/>
              <a:t>Tfidf</a:t>
            </a:r>
            <a:r>
              <a:rPr lang="en-US" dirty="0"/>
              <a:t> scores</a:t>
            </a:r>
          </a:p>
          <a:p>
            <a:pPr lvl="1"/>
            <a:endParaRPr lang="en-US" dirty="0"/>
          </a:p>
          <a:p>
            <a:r>
              <a:rPr lang="en-US" dirty="0"/>
              <a:t>Build and evaluate classifiers</a:t>
            </a:r>
          </a:p>
        </p:txBody>
      </p:sp>
    </p:spTree>
    <p:extLst>
      <p:ext uri="{BB962C8B-B14F-4D97-AF65-F5344CB8AC3E}">
        <p14:creationId xmlns:p14="http://schemas.microsoft.com/office/powerpoint/2010/main" val="1221298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0FF5-E8EC-234D-805C-399C5033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One-off versus recurring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32BE4-76DA-C042-A3E3-35B452F39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Unique identifiers: persistence?</a:t>
            </a:r>
          </a:p>
          <a:p>
            <a:endParaRPr lang="en-US" dirty="0"/>
          </a:p>
          <a:p>
            <a:r>
              <a:rPr lang="en-US" dirty="0"/>
              <a:t>What do we do with new or changed pairs?</a:t>
            </a:r>
          </a:p>
        </p:txBody>
      </p:sp>
    </p:spTree>
    <p:extLst>
      <p:ext uri="{BB962C8B-B14F-4D97-AF65-F5344CB8AC3E}">
        <p14:creationId xmlns:p14="http://schemas.microsoft.com/office/powerpoint/2010/main" val="834575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Make sure and check that you can access your project data today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What’s coming next week: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Monday: quick assignment to check database connection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Tuesday: weekly feedback form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Tuesday: Data Exploration + Teamwork</a:t>
            </a:r>
          </a:p>
          <a:p>
            <a:endParaRPr lang="en-US"/>
          </a:p>
          <a:p>
            <a:r>
              <a:rPr lang="en-US"/>
              <a:t>Make </a:t>
            </a:r>
            <a:r>
              <a:rPr lang="en-US" dirty="0"/>
              <a:t>sure to read </a:t>
            </a:r>
            <a:r>
              <a:rPr lang="en-US" b="1" dirty="0">
                <a:solidFill>
                  <a:srgbClr val="C00000"/>
                </a:solidFill>
              </a:rPr>
              <a:t>project proposal </a:t>
            </a:r>
            <a:r>
              <a:rPr lang="en-US" dirty="0"/>
              <a:t>preparation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295322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Make sure and check that you can access your project data today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What’s coming next week: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Monday: quick assignment to check database connection (should take 1 minute)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Tuesday: weekly feedback form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Tuesday: Data Exploration + Teamwork</a:t>
            </a:r>
          </a:p>
          <a:p>
            <a:endParaRPr lang="en-US" dirty="0"/>
          </a:p>
          <a:p>
            <a:r>
              <a:rPr lang="en-US" dirty="0"/>
              <a:t>Make sure to read </a:t>
            </a:r>
            <a:r>
              <a:rPr lang="en-US" b="1" dirty="0">
                <a:solidFill>
                  <a:srgbClr val="C00000"/>
                </a:solidFill>
              </a:rPr>
              <a:t>project proposal </a:t>
            </a:r>
            <a:r>
              <a:rPr lang="en-US" dirty="0"/>
              <a:t>preparation guidelines (on canvas)</a:t>
            </a:r>
          </a:p>
        </p:txBody>
      </p:sp>
    </p:spTree>
    <p:extLst>
      <p:ext uri="{BB962C8B-B14F-4D97-AF65-F5344CB8AC3E}">
        <p14:creationId xmlns:p14="http://schemas.microsoft.com/office/powerpoint/2010/main" val="128593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878827"/>
              </p:ext>
            </p:extLst>
          </p:nvPr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3226525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Political</a:t>
            </a:r>
          </a:p>
          <a:p>
            <a:r>
              <a:rPr lang="en-US" dirty="0"/>
              <a:t>Internal Awareness</a:t>
            </a:r>
          </a:p>
          <a:p>
            <a:r>
              <a:rPr lang="en-US" dirty="0"/>
              <a:t>Legal/Contractual</a:t>
            </a:r>
          </a:p>
          <a:p>
            <a:r>
              <a:rPr lang="en-US" dirty="0"/>
              <a:t>Ethical</a:t>
            </a:r>
          </a:p>
          <a:p>
            <a:r>
              <a:rPr lang="en-US" dirty="0"/>
              <a:t>Technical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0A25-02BD-674B-9661-DF031B0C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Acquisition: Technical (challenges)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464FC-F480-BD4E-8C73-EA0095EB6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should you get data?</a:t>
            </a:r>
          </a:p>
          <a:p>
            <a:pPr lvl="1">
              <a:spcBef>
                <a:spcPts val="0"/>
              </a:spcBef>
            </a:pPr>
            <a:r>
              <a:rPr lang="en-US" dirty="0"/>
              <a:t>API access</a:t>
            </a:r>
          </a:p>
          <a:p>
            <a:pPr lvl="1">
              <a:spcBef>
                <a:spcPts val="0"/>
              </a:spcBef>
            </a:pPr>
            <a:r>
              <a:rPr lang="en-US" dirty="0"/>
              <a:t>Flat files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Database dumps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How much should it be processed before you get it?</a:t>
            </a:r>
          </a:p>
          <a:p>
            <a:endParaRPr lang="en-US" dirty="0"/>
          </a:p>
          <a:p>
            <a:r>
              <a:rPr lang="en-US" dirty="0"/>
              <a:t>How do you build a repeatable data acquisition pipeline?</a:t>
            </a:r>
          </a:p>
          <a:p>
            <a:endParaRPr lang="en-US" dirty="0"/>
          </a:p>
          <a:p>
            <a:r>
              <a:rPr lang="en-US" dirty="0"/>
              <a:t>When do you collect new data?</a:t>
            </a:r>
          </a:p>
          <a:p>
            <a:pPr marL="565150" lvl="1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9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140B-CCBA-6544-AE2A-A3E88E04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FB7A9-1DE4-3B44-ACD9-B7066AE50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Databases whenever possible</a:t>
            </a:r>
          </a:p>
          <a:p>
            <a:pPr lvl="1"/>
            <a:r>
              <a:rPr lang="en-US" dirty="0"/>
              <a:t>Types of databases</a:t>
            </a:r>
          </a:p>
          <a:p>
            <a:pPr lvl="1"/>
            <a:endParaRPr lang="en-US" dirty="0"/>
          </a:p>
          <a:p>
            <a:r>
              <a:rPr lang="en-US" dirty="0"/>
              <a:t>Deidentification when dealing with confidential/sensitive identifiable data</a:t>
            </a:r>
          </a:p>
          <a:p>
            <a:pPr lvl="1"/>
            <a:r>
              <a:rPr lang="en-US" dirty="0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127868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Linkage: Goals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Determine if pairs of </a:t>
            </a:r>
            <a:r>
              <a:rPr lang="en-US" altLang="en-US" sz="3200" i="1" dirty="0"/>
              <a:t>records </a:t>
            </a:r>
            <a:r>
              <a:rPr lang="en-US" altLang="en-US" sz="3200" dirty="0"/>
              <a:t>describe the same </a:t>
            </a:r>
            <a:r>
              <a:rPr lang="en-US" altLang="en-US" sz="3200"/>
              <a:t>entity </a:t>
            </a:r>
            <a:endParaRPr lang="en-US" altLang="en-US" sz="3200" dirty="0"/>
          </a:p>
          <a:p>
            <a:endParaRPr lang="en-US" altLang="en-US" sz="3200" dirty="0"/>
          </a:p>
          <a:p>
            <a:r>
              <a:rPr lang="en-US" altLang="en-US" sz="3200" dirty="0"/>
              <a:t>Main applications: </a:t>
            </a:r>
          </a:p>
          <a:p>
            <a:pPr lvl="1"/>
            <a:r>
              <a:rPr lang="en-US" altLang="en-US" sz="2800" i="1" dirty="0"/>
              <a:t>Joining</a:t>
            </a:r>
            <a:r>
              <a:rPr lang="en-US" altLang="en-US" sz="2800" dirty="0"/>
              <a:t> two different data sources</a:t>
            </a:r>
          </a:p>
          <a:p>
            <a:pPr lvl="1"/>
            <a:r>
              <a:rPr lang="en-US" altLang="en-US" sz="2800" i="1" dirty="0"/>
              <a:t>Removing duplicates</a:t>
            </a:r>
            <a:r>
              <a:rPr lang="en-US" altLang="en-US" sz="2800" dirty="0"/>
              <a:t> from a single data source</a:t>
            </a:r>
          </a:p>
        </p:txBody>
      </p:sp>
    </p:spTree>
    <p:extLst>
      <p:ext uri="{BB962C8B-B14F-4D97-AF65-F5344CB8AC3E}">
        <p14:creationId xmlns:p14="http://schemas.microsoft.com/office/powerpoint/2010/main" val="341613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Record Linkage: Synonyms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(data) matching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merge/purge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duplicate detection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de-duping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reference matching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co-reference/anaphora resolution</a:t>
            </a:r>
          </a:p>
        </p:txBody>
      </p:sp>
    </p:spTree>
    <p:extLst>
      <p:ext uri="{BB962C8B-B14F-4D97-AF65-F5344CB8AC3E}">
        <p14:creationId xmlns:p14="http://schemas.microsoft.com/office/powerpoint/2010/main" val="244605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reasons for 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(capital, lower case, etc.)</a:t>
            </a:r>
          </a:p>
          <a:p>
            <a:r>
              <a:rPr lang="en-US" dirty="0"/>
              <a:t>Nicknames</a:t>
            </a:r>
          </a:p>
          <a:p>
            <a:r>
              <a:rPr lang="en-US" dirty="0"/>
              <a:t>Prefixes</a:t>
            </a:r>
          </a:p>
          <a:p>
            <a:r>
              <a:rPr lang="en-US" dirty="0"/>
              <a:t>Suffixes</a:t>
            </a:r>
          </a:p>
          <a:p>
            <a:r>
              <a:rPr lang="en-US" dirty="0"/>
              <a:t>Initials</a:t>
            </a:r>
          </a:p>
          <a:p>
            <a:r>
              <a:rPr lang="en-US" dirty="0"/>
              <a:t>Punctuation</a:t>
            </a:r>
          </a:p>
          <a:p>
            <a:r>
              <a:rPr lang="en-US" dirty="0"/>
              <a:t>Spaces</a:t>
            </a:r>
          </a:p>
          <a:p>
            <a:r>
              <a:rPr lang="en-US" dirty="0"/>
              <a:t>Digits </a:t>
            </a:r>
          </a:p>
          <a:p>
            <a:r>
              <a:rPr lang="en-US" dirty="0"/>
              <a:t>Transpositions</a:t>
            </a:r>
          </a:p>
          <a:p>
            <a:r>
              <a:rPr lang="en-US" dirty="0"/>
              <a:t>Abbreviations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629</Words>
  <Application>Microsoft Macintosh PowerPoint</Application>
  <PresentationFormat>Widescreen</PresentationFormat>
  <Paragraphs>140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Simple Light</vt:lpstr>
      <vt:lpstr>PowerPoint Presentation</vt:lpstr>
      <vt:lpstr>Things to remember</vt:lpstr>
      <vt:lpstr>PowerPoint Presentation</vt:lpstr>
      <vt:lpstr>Challenges</vt:lpstr>
      <vt:lpstr>Data Acquisition: Technical (challenges)</vt:lpstr>
      <vt:lpstr>Data Storage</vt:lpstr>
      <vt:lpstr> Linkage: Goals</vt:lpstr>
      <vt:lpstr> Record Linkage: Synonyms</vt:lpstr>
      <vt:lpstr>Common reasons for mismatches</vt:lpstr>
      <vt:lpstr>Discussion Topic</vt:lpstr>
      <vt:lpstr>Discussion Topic</vt:lpstr>
      <vt:lpstr>Factors to consider</vt:lpstr>
      <vt:lpstr>Approaches</vt:lpstr>
      <vt:lpstr>When are two records about the same entity?</vt:lpstr>
      <vt:lpstr>“Fuzzy” Matching System </vt:lpstr>
      <vt:lpstr>How do we not compare every pair?</vt:lpstr>
      <vt:lpstr>Machine Learning based Record Linkage</vt:lpstr>
      <vt:lpstr>One-off versus recurring matching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30</cp:revision>
  <dcterms:created xsi:type="dcterms:W3CDTF">2020-01-14T19:43:43Z</dcterms:created>
  <dcterms:modified xsi:type="dcterms:W3CDTF">2025-09-04T01:04:07Z</dcterms:modified>
</cp:coreProperties>
</file>