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6" r:id="rId2"/>
  </p:sldMasterIdLst>
  <p:notesMasterIdLst>
    <p:notesMasterId r:id="rId50"/>
  </p:notesMasterIdLst>
  <p:sldIdLst>
    <p:sldId id="256" r:id="rId3"/>
    <p:sldId id="498" r:id="rId4"/>
    <p:sldId id="257" r:id="rId5"/>
    <p:sldId id="620" r:id="rId6"/>
    <p:sldId id="259" r:id="rId7"/>
    <p:sldId id="623" r:id="rId8"/>
    <p:sldId id="625" r:id="rId9"/>
    <p:sldId id="505" r:id="rId10"/>
    <p:sldId id="621" r:id="rId11"/>
    <p:sldId id="441" r:id="rId12"/>
    <p:sldId id="432" r:id="rId13"/>
    <p:sldId id="488" r:id="rId14"/>
    <p:sldId id="457" r:id="rId15"/>
    <p:sldId id="428" r:id="rId16"/>
    <p:sldId id="300" r:id="rId17"/>
    <p:sldId id="624" r:id="rId18"/>
    <p:sldId id="477" r:id="rId19"/>
    <p:sldId id="622" r:id="rId20"/>
    <p:sldId id="626" r:id="rId21"/>
    <p:sldId id="500" r:id="rId22"/>
    <p:sldId id="474" r:id="rId23"/>
    <p:sldId id="614" r:id="rId24"/>
    <p:sldId id="619" r:id="rId25"/>
    <p:sldId id="627" r:id="rId26"/>
    <p:sldId id="323" r:id="rId27"/>
    <p:sldId id="258" r:id="rId28"/>
    <p:sldId id="274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487" r:id="rId43"/>
    <p:sldId id="273" r:id="rId44"/>
    <p:sldId id="489" r:id="rId45"/>
    <p:sldId id="275" r:id="rId46"/>
    <p:sldId id="276" r:id="rId47"/>
    <p:sldId id="277" r:id="rId48"/>
    <p:sldId id="278" r:id="rId4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1" roundtripDataSignature="AMtx7mgWqGpmJnm2LhSO/E7EgiMMs26K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B00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3066"/>
  </p:normalViewPr>
  <p:slideViewPr>
    <p:cSldViewPr snapToGrid="0" snapToObjects="1">
      <p:cViewPr varScale="1">
        <p:scale>
          <a:sx n="104" d="100"/>
          <a:sy n="104" d="100"/>
        </p:scale>
        <p:origin x="1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customschemas.google.com/relationships/presentationmetadata" Target="meta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79582-F224-9249-B50B-7D4855CA5E6E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6227A-CA9D-DB4E-8C83-FE635D4B8B92}">
      <dgm:prSet phldrT="[Text]" custT="1"/>
      <dgm:spPr>
        <a:xfrm>
          <a:off x="0" y="98739"/>
          <a:ext cx="2630283" cy="1578170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gm:t>
    </dgm:pt>
    <dgm:pt modelId="{4387115A-EBD8-474A-9FE3-7D304E866D0D}" type="parTrans" cxnId="{C64BF992-E95D-864F-BC0E-6DCD7A5174E0}">
      <dgm:prSet/>
      <dgm:spPr/>
      <dgm:t>
        <a:bodyPr/>
        <a:lstStyle/>
        <a:p>
          <a:endParaRPr lang="en-US"/>
        </a:p>
      </dgm:t>
    </dgm:pt>
    <dgm:pt modelId="{ECFE99F0-3EA6-AE44-BB32-F705CFC04B42}" type="sibTrans" cxnId="{C64BF992-E95D-864F-BC0E-6DCD7A5174E0}">
      <dgm:prSet/>
      <dgm:spPr/>
      <dgm:t>
        <a:bodyPr/>
        <a:lstStyle/>
        <a:p>
          <a:endParaRPr lang="en-US"/>
        </a:p>
      </dgm:t>
    </dgm:pt>
    <dgm:pt modelId="{FDCD6ACD-B077-454D-944E-86E7E3350F79}">
      <dgm:prSet phldrT="[Text]" custT="1"/>
      <dgm:spPr>
        <a:xfrm>
          <a:off x="2893312" y="98739"/>
          <a:ext cx="2630283" cy="1578170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gm:t>
    </dgm:pt>
    <dgm:pt modelId="{5C5116C5-DFE3-4246-8B21-8683F07147AB}" type="parTrans" cxnId="{AD661072-6B96-4044-B298-8A087555795C}">
      <dgm:prSet/>
      <dgm:spPr/>
      <dgm:t>
        <a:bodyPr/>
        <a:lstStyle/>
        <a:p>
          <a:endParaRPr lang="en-US"/>
        </a:p>
      </dgm:t>
    </dgm:pt>
    <dgm:pt modelId="{88F5AB8F-4ED6-134A-97F4-933723876EF5}" type="sibTrans" cxnId="{AD661072-6B96-4044-B298-8A087555795C}">
      <dgm:prSet/>
      <dgm:spPr/>
      <dgm:t>
        <a:bodyPr/>
        <a:lstStyle/>
        <a:p>
          <a:endParaRPr lang="en-US"/>
        </a:p>
      </dgm:t>
    </dgm:pt>
    <dgm:pt modelId="{1A161DD2-BA9A-1F41-AAB0-05E72D64E065}">
      <dgm:prSet phldrT="[Text]" custT="1"/>
      <dgm:spPr>
        <a:xfrm>
          <a:off x="5786624" y="98739"/>
          <a:ext cx="2630283" cy="1578170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gm:t>
    </dgm:pt>
    <dgm:pt modelId="{249F4864-D1F2-2040-B2D9-70E1F329184F}" type="parTrans" cxnId="{9BCE4FF1-6E9A-7F46-B647-F45414868204}">
      <dgm:prSet/>
      <dgm:spPr/>
      <dgm:t>
        <a:bodyPr/>
        <a:lstStyle/>
        <a:p>
          <a:endParaRPr lang="en-US"/>
        </a:p>
      </dgm:t>
    </dgm:pt>
    <dgm:pt modelId="{D0DCE181-6F11-834E-9404-5B76BEA7F348}" type="sibTrans" cxnId="{9BCE4FF1-6E9A-7F46-B647-F45414868204}">
      <dgm:prSet/>
      <dgm:spPr/>
      <dgm:t>
        <a:bodyPr/>
        <a:lstStyle/>
        <a:p>
          <a:endParaRPr lang="en-US"/>
        </a:p>
      </dgm:t>
    </dgm:pt>
    <dgm:pt modelId="{03CB7B9E-D47A-BF4B-8BD0-A43768780FB3}">
      <dgm:prSet phldrT="[Text]" custT="1"/>
      <dgm:spPr>
        <a:xfrm>
          <a:off x="1446656" y="1939937"/>
          <a:ext cx="2630283" cy="1578170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gm:t>
    </dgm:pt>
    <dgm:pt modelId="{F40C0003-FB17-DD49-841B-811AE9B278F4}" type="parTrans" cxnId="{056DE792-C45E-0C4F-B746-40FD5FE6ECA3}">
      <dgm:prSet/>
      <dgm:spPr/>
      <dgm:t>
        <a:bodyPr/>
        <a:lstStyle/>
        <a:p>
          <a:endParaRPr lang="en-US"/>
        </a:p>
      </dgm:t>
    </dgm:pt>
    <dgm:pt modelId="{70980FD5-DAA3-A143-A71B-92CC869748E4}" type="sibTrans" cxnId="{056DE792-C45E-0C4F-B746-40FD5FE6ECA3}">
      <dgm:prSet/>
      <dgm:spPr/>
      <dgm:t>
        <a:bodyPr/>
        <a:lstStyle/>
        <a:p>
          <a:endParaRPr lang="en-US"/>
        </a:p>
      </dgm:t>
    </dgm:pt>
    <dgm:pt modelId="{97F13F62-187A-004F-8568-BDAB70D363F0}">
      <dgm:prSet phldrT="[Text]" custT="1"/>
      <dgm:spPr>
        <a:xfrm>
          <a:off x="4339968" y="1939937"/>
          <a:ext cx="2630283" cy="1578170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gm:t>
    </dgm:pt>
    <dgm:pt modelId="{52306423-6E35-DE43-821A-00A55D36BB28}" type="parTrans" cxnId="{B61AFEA1-29D3-2E43-B0B6-3ED4B8DCF23F}">
      <dgm:prSet/>
      <dgm:spPr/>
      <dgm:t>
        <a:bodyPr/>
        <a:lstStyle/>
        <a:p>
          <a:endParaRPr lang="en-US"/>
        </a:p>
      </dgm:t>
    </dgm:pt>
    <dgm:pt modelId="{9509CBFD-D73F-3B46-8605-DC590288199D}" type="sibTrans" cxnId="{B61AFEA1-29D3-2E43-B0B6-3ED4B8DCF23F}">
      <dgm:prSet/>
      <dgm:spPr/>
      <dgm:t>
        <a:bodyPr/>
        <a:lstStyle/>
        <a:p>
          <a:endParaRPr lang="en-US"/>
        </a:p>
      </dgm:t>
    </dgm:pt>
    <dgm:pt modelId="{9CB038ED-3A36-754A-8726-7115A9798D9F}" type="pres">
      <dgm:prSet presAssocID="{5C579582-F224-9249-B50B-7D4855CA5E6E}" presName="diagram" presStyleCnt="0">
        <dgm:presLayoutVars>
          <dgm:dir/>
          <dgm:resizeHandles val="exact"/>
        </dgm:presLayoutVars>
      </dgm:prSet>
      <dgm:spPr/>
    </dgm:pt>
    <dgm:pt modelId="{791EAD40-A10E-2C44-88BB-E254D1FEED2A}" type="pres">
      <dgm:prSet presAssocID="{63C6227A-CA9D-DB4E-8C83-FE635D4B8B92}" presName="node" presStyleLbl="node1" presStyleIdx="0" presStyleCnt="5">
        <dgm:presLayoutVars>
          <dgm:bulletEnabled val="1"/>
        </dgm:presLayoutVars>
      </dgm:prSet>
      <dgm:spPr/>
    </dgm:pt>
    <dgm:pt modelId="{08B34DEE-75D2-7047-8F76-0202887FE396}" type="pres">
      <dgm:prSet presAssocID="{ECFE99F0-3EA6-AE44-BB32-F705CFC04B42}" presName="sibTrans" presStyleCnt="0"/>
      <dgm:spPr/>
    </dgm:pt>
    <dgm:pt modelId="{5DF36080-AA5F-044B-9B2D-18470035B1FB}" type="pres">
      <dgm:prSet presAssocID="{FDCD6ACD-B077-454D-944E-86E7E3350F79}" presName="node" presStyleLbl="node1" presStyleIdx="1" presStyleCnt="5">
        <dgm:presLayoutVars>
          <dgm:bulletEnabled val="1"/>
        </dgm:presLayoutVars>
      </dgm:prSet>
      <dgm:spPr/>
    </dgm:pt>
    <dgm:pt modelId="{6963F5FC-04A1-6A43-B31E-10B7B12BF0DE}" type="pres">
      <dgm:prSet presAssocID="{88F5AB8F-4ED6-134A-97F4-933723876EF5}" presName="sibTrans" presStyleCnt="0"/>
      <dgm:spPr/>
    </dgm:pt>
    <dgm:pt modelId="{73313321-B089-6142-89C3-6254719B2389}" type="pres">
      <dgm:prSet presAssocID="{1A161DD2-BA9A-1F41-AAB0-05E72D64E065}" presName="node" presStyleLbl="node1" presStyleIdx="2" presStyleCnt="5">
        <dgm:presLayoutVars>
          <dgm:bulletEnabled val="1"/>
        </dgm:presLayoutVars>
      </dgm:prSet>
      <dgm:spPr/>
    </dgm:pt>
    <dgm:pt modelId="{60A9DBD8-E73E-FC44-B7B3-C40A7E9D9A77}" type="pres">
      <dgm:prSet presAssocID="{D0DCE181-6F11-834E-9404-5B76BEA7F348}" presName="sibTrans" presStyleCnt="0"/>
      <dgm:spPr/>
    </dgm:pt>
    <dgm:pt modelId="{EF08E376-4E26-284A-B04A-2272E2B37BE4}" type="pres">
      <dgm:prSet presAssocID="{03CB7B9E-D47A-BF4B-8BD0-A43768780FB3}" presName="node" presStyleLbl="node1" presStyleIdx="3" presStyleCnt="5">
        <dgm:presLayoutVars>
          <dgm:bulletEnabled val="1"/>
        </dgm:presLayoutVars>
      </dgm:prSet>
      <dgm:spPr/>
    </dgm:pt>
    <dgm:pt modelId="{ACCFA2FA-3F6D-C647-A96E-5BBE8D7E70AD}" type="pres">
      <dgm:prSet presAssocID="{70980FD5-DAA3-A143-A71B-92CC869748E4}" presName="sibTrans" presStyleCnt="0"/>
      <dgm:spPr/>
    </dgm:pt>
    <dgm:pt modelId="{6716D9F6-4AA6-A540-8569-2BA0DEE70F42}" type="pres">
      <dgm:prSet presAssocID="{97F13F62-187A-004F-8568-BDAB70D363F0}" presName="node" presStyleLbl="node1" presStyleIdx="4" presStyleCnt="5">
        <dgm:presLayoutVars>
          <dgm:bulletEnabled val="1"/>
        </dgm:presLayoutVars>
      </dgm:prSet>
      <dgm:spPr/>
    </dgm:pt>
  </dgm:ptLst>
  <dgm:cxnLst>
    <dgm:cxn modelId="{AC9D0668-3DB7-784C-A02A-59653F4D58CC}" type="presOf" srcId="{97F13F62-187A-004F-8568-BDAB70D363F0}" destId="{6716D9F6-4AA6-A540-8569-2BA0DEE70F42}" srcOrd="0" destOrd="0" presId="urn:microsoft.com/office/officeart/2005/8/layout/default"/>
    <dgm:cxn modelId="{AD661072-6B96-4044-B298-8A087555795C}" srcId="{5C579582-F224-9249-B50B-7D4855CA5E6E}" destId="{FDCD6ACD-B077-454D-944E-86E7E3350F79}" srcOrd="1" destOrd="0" parTransId="{5C5116C5-DFE3-4246-8B21-8683F07147AB}" sibTransId="{88F5AB8F-4ED6-134A-97F4-933723876EF5}"/>
    <dgm:cxn modelId="{4DB2F58B-01BC-D844-A4CB-3CBC54FF0225}" type="presOf" srcId="{1A161DD2-BA9A-1F41-AAB0-05E72D64E065}" destId="{73313321-B089-6142-89C3-6254719B2389}" srcOrd="0" destOrd="0" presId="urn:microsoft.com/office/officeart/2005/8/layout/default"/>
    <dgm:cxn modelId="{C6506E8F-6D52-9148-A9D1-21B40907EC00}" type="presOf" srcId="{FDCD6ACD-B077-454D-944E-86E7E3350F79}" destId="{5DF36080-AA5F-044B-9B2D-18470035B1FB}" srcOrd="0" destOrd="0" presId="urn:microsoft.com/office/officeart/2005/8/layout/default"/>
    <dgm:cxn modelId="{056DE792-C45E-0C4F-B746-40FD5FE6ECA3}" srcId="{5C579582-F224-9249-B50B-7D4855CA5E6E}" destId="{03CB7B9E-D47A-BF4B-8BD0-A43768780FB3}" srcOrd="3" destOrd="0" parTransId="{F40C0003-FB17-DD49-841B-811AE9B278F4}" sibTransId="{70980FD5-DAA3-A143-A71B-92CC869748E4}"/>
    <dgm:cxn modelId="{C64BF992-E95D-864F-BC0E-6DCD7A5174E0}" srcId="{5C579582-F224-9249-B50B-7D4855CA5E6E}" destId="{63C6227A-CA9D-DB4E-8C83-FE635D4B8B92}" srcOrd="0" destOrd="0" parTransId="{4387115A-EBD8-474A-9FE3-7D304E866D0D}" sibTransId="{ECFE99F0-3EA6-AE44-BB32-F705CFC04B42}"/>
    <dgm:cxn modelId="{B61AFEA1-29D3-2E43-B0B6-3ED4B8DCF23F}" srcId="{5C579582-F224-9249-B50B-7D4855CA5E6E}" destId="{97F13F62-187A-004F-8568-BDAB70D363F0}" srcOrd="4" destOrd="0" parTransId="{52306423-6E35-DE43-821A-00A55D36BB28}" sibTransId="{9509CBFD-D73F-3B46-8605-DC590288199D}"/>
    <dgm:cxn modelId="{D84315A8-006D-DA41-97BE-4C21FE6823B2}" type="presOf" srcId="{5C579582-F224-9249-B50B-7D4855CA5E6E}" destId="{9CB038ED-3A36-754A-8726-7115A9798D9F}" srcOrd="0" destOrd="0" presId="urn:microsoft.com/office/officeart/2005/8/layout/default"/>
    <dgm:cxn modelId="{CDA80CCB-0378-264F-80E4-8D590F923F27}" type="presOf" srcId="{03CB7B9E-D47A-BF4B-8BD0-A43768780FB3}" destId="{EF08E376-4E26-284A-B04A-2272E2B37BE4}" srcOrd="0" destOrd="0" presId="urn:microsoft.com/office/officeart/2005/8/layout/default"/>
    <dgm:cxn modelId="{732391E5-2946-7944-AC24-D3D096B91CD3}" type="presOf" srcId="{63C6227A-CA9D-DB4E-8C83-FE635D4B8B92}" destId="{791EAD40-A10E-2C44-88BB-E254D1FEED2A}" srcOrd="0" destOrd="0" presId="urn:microsoft.com/office/officeart/2005/8/layout/default"/>
    <dgm:cxn modelId="{9BCE4FF1-6E9A-7F46-B647-F45414868204}" srcId="{5C579582-F224-9249-B50B-7D4855CA5E6E}" destId="{1A161DD2-BA9A-1F41-AAB0-05E72D64E065}" srcOrd="2" destOrd="0" parTransId="{249F4864-D1F2-2040-B2D9-70E1F329184F}" sibTransId="{D0DCE181-6F11-834E-9404-5B76BEA7F348}"/>
    <dgm:cxn modelId="{B12CEA2B-6334-4D40-BDB5-FAC888658397}" type="presParOf" srcId="{9CB038ED-3A36-754A-8726-7115A9798D9F}" destId="{791EAD40-A10E-2C44-88BB-E254D1FEED2A}" srcOrd="0" destOrd="0" presId="urn:microsoft.com/office/officeart/2005/8/layout/default"/>
    <dgm:cxn modelId="{EC02AFC4-2AC0-5B4E-8A36-A6AF238B71F9}" type="presParOf" srcId="{9CB038ED-3A36-754A-8726-7115A9798D9F}" destId="{08B34DEE-75D2-7047-8F76-0202887FE396}" srcOrd="1" destOrd="0" presId="urn:microsoft.com/office/officeart/2005/8/layout/default"/>
    <dgm:cxn modelId="{26D4B414-95EB-D440-B12D-9D97C0B59013}" type="presParOf" srcId="{9CB038ED-3A36-754A-8726-7115A9798D9F}" destId="{5DF36080-AA5F-044B-9B2D-18470035B1FB}" srcOrd="2" destOrd="0" presId="urn:microsoft.com/office/officeart/2005/8/layout/default"/>
    <dgm:cxn modelId="{A29377B6-301C-AB43-84FE-37803A747EAC}" type="presParOf" srcId="{9CB038ED-3A36-754A-8726-7115A9798D9F}" destId="{6963F5FC-04A1-6A43-B31E-10B7B12BF0DE}" srcOrd="3" destOrd="0" presId="urn:microsoft.com/office/officeart/2005/8/layout/default"/>
    <dgm:cxn modelId="{6D59BA24-0C86-AA44-8C1A-8F34235D1DCC}" type="presParOf" srcId="{9CB038ED-3A36-754A-8726-7115A9798D9F}" destId="{73313321-B089-6142-89C3-6254719B2389}" srcOrd="4" destOrd="0" presId="urn:microsoft.com/office/officeart/2005/8/layout/default"/>
    <dgm:cxn modelId="{4911F024-468A-8B4D-A41C-F8BCC13E6CB7}" type="presParOf" srcId="{9CB038ED-3A36-754A-8726-7115A9798D9F}" destId="{60A9DBD8-E73E-FC44-B7B3-C40A7E9D9A77}" srcOrd="5" destOrd="0" presId="urn:microsoft.com/office/officeart/2005/8/layout/default"/>
    <dgm:cxn modelId="{3CDAFCD7-783B-E54D-AB72-50BC54D14C78}" type="presParOf" srcId="{9CB038ED-3A36-754A-8726-7115A9798D9F}" destId="{EF08E376-4E26-284A-B04A-2272E2B37BE4}" srcOrd="6" destOrd="0" presId="urn:microsoft.com/office/officeart/2005/8/layout/default"/>
    <dgm:cxn modelId="{46B4496F-C613-5843-9286-30423178D958}" type="presParOf" srcId="{9CB038ED-3A36-754A-8726-7115A9798D9F}" destId="{ACCFA2FA-3F6D-C647-A96E-5BBE8D7E70AD}" srcOrd="7" destOrd="0" presId="urn:microsoft.com/office/officeart/2005/8/layout/default"/>
    <dgm:cxn modelId="{4C162F1D-4E9E-764D-93E3-FC3BCCC637B5}" type="presParOf" srcId="{9CB038ED-3A36-754A-8726-7115A9798D9F}" destId="{6716D9F6-4AA6-A540-8569-2BA0DEE70F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EAD40-A10E-2C44-88BB-E254D1FEED2A}">
      <dsp:nvSpPr>
        <dsp:cNvPr id="0" name=""/>
        <dsp:cNvSpPr/>
      </dsp:nvSpPr>
      <dsp:spPr>
        <a:xfrm>
          <a:off x="0" y="210549"/>
          <a:ext cx="3520454" cy="2112273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sp:txBody>
      <dsp:txXfrm>
        <a:off x="0" y="210549"/>
        <a:ext cx="3520454" cy="2112273"/>
      </dsp:txXfrm>
    </dsp:sp>
    <dsp:sp modelId="{5DF36080-AA5F-044B-9B2D-18470035B1FB}">
      <dsp:nvSpPr>
        <dsp:cNvPr id="0" name=""/>
        <dsp:cNvSpPr/>
      </dsp:nvSpPr>
      <dsp:spPr>
        <a:xfrm>
          <a:off x="3872500" y="210549"/>
          <a:ext cx="3520454" cy="2112273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sp:txBody>
      <dsp:txXfrm>
        <a:off x="3872500" y="210549"/>
        <a:ext cx="3520454" cy="2112273"/>
      </dsp:txXfrm>
    </dsp:sp>
    <dsp:sp modelId="{73313321-B089-6142-89C3-6254719B2389}">
      <dsp:nvSpPr>
        <dsp:cNvPr id="0" name=""/>
        <dsp:cNvSpPr/>
      </dsp:nvSpPr>
      <dsp:spPr>
        <a:xfrm>
          <a:off x="7745001" y="210549"/>
          <a:ext cx="3520454" cy="2112273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sp:txBody>
      <dsp:txXfrm>
        <a:off x="7745001" y="210549"/>
        <a:ext cx="3520454" cy="2112273"/>
      </dsp:txXfrm>
    </dsp:sp>
    <dsp:sp modelId="{EF08E376-4E26-284A-B04A-2272E2B37BE4}">
      <dsp:nvSpPr>
        <dsp:cNvPr id="0" name=""/>
        <dsp:cNvSpPr/>
      </dsp:nvSpPr>
      <dsp:spPr>
        <a:xfrm>
          <a:off x="1936250" y="2674867"/>
          <a:ext cx="3520454" cy="2112273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sp:txBody>
      <dsp:txXfrm>
        <a:off x="1936250" y="2674867"/>
        <a:ext cx="3520454" cy="2112273"/>
      </dsp:txXfrm>
    </dsp:sp>
    <dsp:sp modelId="{6716D9F6-4AA6-A540-8569-2BA0DEE70F42}">
      <dsp:nvSpPr>
        <dsp:cNvPr id="0" name=""/>
        <dsp:cNvSpPr/>
      </dsp:nvSpPr>
      <dsp:spPr>
        <a:xfrm>
          <a:off x="5808750" y="2674867"/>
          <a:ext cx="3520454" cy="2112273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sp:txBody>
      <dsp:txXfrm>
        <a:off x="5808750" y="2674867"/>
        <a:ext cx="3520454" cy="21122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4c861a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74c861a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c861a4e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4c861a4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244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4c861a4e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74c861a4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CBC395-CF3C-A24F-8682-006CE1DBC2D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8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6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8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2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9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6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0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477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25318/assignments/427023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ncalc.com/stats/samplesize.aspx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hitchhikers-guide/tree/master/sources/curriculum/3_modeling_and_machine_learning/quantitative-social-scienc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tpress.mit.edu/books/elements-causal-inference" TargetMode="External"/><Relationship Id="rId4" Type="http://schemas.openxmlformats.org/officeDocument/2006/relationships/hyperlink" Target="https://ftp.cs.ucla.edu/pub/stat_ser/r481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Wrap-Up,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 Inference, and ML Experiments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1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 err="1"/>
              <a:t>Explainability</a:t>
            </a:r>
            <a:r>
              <a:rPr lang="en-US" dirty="0"/>
              <a:t> Use Cases</a:t>
            </a:r>
            <a:endParaRPr dirty="0"/>
          </a:p>
        </p:txBody>
      </p:sp>
      <p:graphicFrame>
        <p:nvGraphicFramePr>
          <p:cNvPr id="5" name="Google Shape;84;g71c82016f7_0_5">
            <a:extLst>
              <a:ext uri="{FF2B5EF4-FFF2-40B4-BE49-F238E27FC236}">
                <a16:creationId xmlns:a16="http://schemas.microsoft.com/office/drawing/2014/main" id="{0DA850BA-1EC9-9541-BD36-2D487F30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299668"/>
              </p:ext>
            </p:extLst>
          </p:nvPr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Recourse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Local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Presentations on Wednesday</a:t>
            </a:r>
          </a:p>
          <a:p>
            <a:r>
              <a:rPr lang="en-US" dirty="0"/>
              <a:t>No class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>
                <a:solidFill>
                  <a:srgbClr val="C00000"/>
                </a:solidFill>
              </a:rPr>
              <a:t>Final Reports due on Thursday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16E-F132-C141-B0CF-42776AA8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Interpretability checklist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CA60-53A8-4E40-86A0-501A82815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“smaller” models, print it out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(or “feature group” </a:t>
            </a:r>
            <a:r>
              <a:rPr lang="en-US" dirty="0" err="1"/>
              <a:t>importances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Cross-tabs on your predicted list</a:t>
            </a:r>
          </a:p>
        </p:txBody>
      </p:sp>
    </p:spTree>
    <p:extLst>
      <p:ext uri="{BB962C8B-B14F-4D97-AF65-F5344CB8AC3E}">
        <p14:creationId xmlns:p14="http://schemas.microsoft.com/office/powerpoint/2010/main" val="3568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and AI Ethics Issues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9E99C8-C1C9-DC4E-A00A-C3C715B7EB22}"/>
              </a:ext>
            </a:extLst>
          </p:cNvPr>
          <p:cNvGraphicFramePr>
            <a:graphicFrameLocks/>
          </p:cNvGraphicFramePr>
          <p:nvPr/>
        </p:nvGraphicFramePr>
        <p:xfrm>
          <a:off x="415600" y="1379047"/>
          <a:ext cx="11265456" cy="499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828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Translating policy goals to fairness metrics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3C0A7-081E-3D4F-B1C8-1DEEE1091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" y="1116762"/>
            <a:ext cx="12192000" cy="56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44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Goals: Fairness and Accuracy</a:t>
            </a:r>
            <a:endParaRPr lang="en-US" sz="3733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9F93EC-4A67-9243-BC36-6D4D22C58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8"/>
          <a:stretch/>
        </p:blipFill>
        <p:spPr bwMode="auto">
          <a:xfrm>
            <a:off x="415600" y="1223158"/>
            <a:ext cx="7782137" cy="539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9D2A85-69E9-F042-8B42-DD69765B1869}"/>
              </a:ext>
            </a:extLst>
          </p:cNvPr>
          <p:cNvCxnSpPr>
            <a:cxnSpLocks/>
          </p:cNvCxnSpPr>
          <p:nvPr/>
        </p:nvCxnSpPr>
        <p:spPr>
          <a:xfrm flipH="1">
            <a:off x="7718961" y="4203865"/>
            <a:ext cx="1056904" cy="10094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BB2CFC-CF4C-DB49-944D-E01E9B2FED0C}"/>
              </a:ext>
            </a:extLst>
          </p:cNvPr>
          <p:cNvSpPr txBox="1"/>
          <p:nvPr/>
        </p:nvSpPr>
        <p:spPr>
          <a:xfrm>
            <a:off x="8714080" y="3920107"/>
            <a:ext cx="33048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hope:</a:t>
            </a:r>
          </a:p>
          <a:p>
            <a:r>
              <a:rPr lang="en-US" sz="2400" dirty="0"/>
              <a:t>Fairness-improving</a:t>
            </a:r>
          </a:p>
          <a:p>
            <a:r>
              <a:rPr lang="en-US" sz="2400" dirty="0"/>
              <a:t>methods can expand this</a:t>
            </a:r>
          </a:p>
          <a:p>
            <a:r>
              <a:rPr lang="en-US" sz="2400" dirty="0"/>
              <a:t>frontier by adding new</a:t>
            </a:r>
          </a:p>
          <a:p>
            <a:r>
              <a:rPr lang="en-US" sz="2400" dirty="0"/>
              <a:t>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F056F-D9C1-6B49-9373-699DD20844B2}"/>
              </a:ext>
            </a:extLst>
          </p:cNvPr>
          <p:cNvSpPr txBox="1"/>
          <p:nvPr/>
        </p:nvSpPr>
        <p:spPr>
          <a:xfrm>
            <a:off x="3643744" y="6155392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Precision@k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4FA01-8829-FC43-B8F3-DCA12744BCB6}"/>
              </a:ext>
            </a:extLst>
          </p:cNvPr>
          <p:cNvSpPr txBox="1"/>
          <p:nvPr/>
        </p:nvSpPr>
        <p:spPr>
          <a:xfrm rot="16200000">
            <a:off x="-545774" y="3306034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Disparity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D6E6490D-DD46-654E-ABEF-3E047D2AFE79}"/>
              </a:ext>
            </a:extLst>
          </p:cNvPr>
          <p:cNvSpPr/>
          <p:nvPr/>
        </p:nvSpPr>
        <p:spPr>
          <a:xfrm>
            <a:off x="4013860" y="4203865"/>
            <a:ext cx="3740727" cy="1341912"/>
          </a:xfrm>
          <a:custGeom>
            <a:avLst/>
            <a:gdLst>
              <a:gd name="connsiteX0" fmla="*/ 3740727 w 3740727"/>
              <a:gd name="connsiteY0" fmla="*/ 0 h 1341912"/>
              <a:gd name="connsiteX1" fmla="*/ 3705101 w 3740727"/>
              <a:gd name="connsiteY1" fmla="*/ 154379 h 1341912"/>
              <a:gd name="connsiteX2" fmla="*/ 3681350 w 3740727"/>
              <a:gd name="connsiteY2" fmla="*/ 190005 h 1341912"/>
              <a:gd name="connsiteX3" fmla="*/ 3669475 w 3740727"/>
              <a:gd name="connsiteY3" fmla="*/ 225631 h 1341912"/>
              <a:gd name="connsiteX4" fmla="*/ 3657600 w 3740727"/>
              <a:gd name="connsiteY4" fmla="*/ 320634 h 1341912"/>
              <a:gd name="connsiteX5" fmla="*/ 3633849 w 3740727"/>
              <a:gd name="connsiteY5" fmla="*/ 356260 h 1341912"/>
              <a:gd name="connsiteX6" fmla="*/ 3610098 w 3740727"/>
              <a:gd name="connsiteY6" fmla="*/ 427512 h 1341912"/>
              <a:gd name="connsiteX7" fmla="*/ 3598223 w 3740727"/>
              <a:gd name="connsiteY7" fmla="*/ 463138 h 1341912"/>
              <a:gd name="connsiteX8" fmla="*/ 3562597 w 3740727"/>
              <a:gd name="connsiteY8" fmla="*/ 486888 h 1341912"/>
              <a:gd name="connsiteX9" fmla="*/ 3538846 w 3740727"/>
              <a:gd name="connsiteY9" fmla="*/ 522514 h 1341912"/>
              <a:gd name="connsiteX10" fmla="*/ 3503221 w 3740727"/>
              <a:gd name="connsiteY10" fmla="*/ 546265 h 1341912"/>
              <a:gd name="connsiteX11" fmla="*/ 3491345 w 3740727"/>
              <a:gd name="connsiteY11" fmla="*/ 581891 h 1341912"/>
              <a:gd name="connsiteX12" fmla="*/ 3443844 w 3740727"/>
              <a:gd name="connsiteY12" fmla="*/ 653143 h 1341912"/>
              <a:gd name="connsiteX13" fmla="*/ 3420093 w 3740727"/>
              <a:gd name="connsiteY13" fmla="*/ 688769 h 1341912"/>
              <a:gd name="connsiteX14" fmla="*/ 3384467 w 3740727"/>
              <a:gd name="connsiteY14" fmla="*/ 712519 h 1341912"/>
              <a:gd name="connsiteX15" fmla="*/ 3348841 w 3740727"/>
              <a:gd name="connsiteY15" fmla="*/ 748145 h 1341912"/>
              <a:gd name="connsiteX16" fmla="*/ 3277589 w 3740727"/>
              <a:gd name="connsiteY16" fmla="*/ 795647 h 1341912"/>
              <a:gd name="connsiteX17" fmla="*/ 3218213 w 3740727"/>
              <a:gd name="connsiteY17" fmla="*/ 855023 h 1341912"/>
              <a:gd name="connsiteX18" fmla="*/ 3182587 w 3740727"/>
              <a:gd name="connsiteY18" fmla="*/ 890649 h 1341912"/>
              <a:gd name="connsiteX19" fmla="*/ 3087584 w 3740727"/>
              <a:gd name="connsiteY19" fmla="*/ 914400 h 1341912"/>
              <a:gd name="connsiteX20" fmla="*/ 3004457 w 3740727"/>
              <a:gd name="connsiteY20" fmla="*/ 938151 h 1341912"/>
              <a:gd name="connsiteX21" fmla="*/ 2945080 w 3740727"/>
              <a:gd name="connsiteY21" fmla="*/ 950026 h 1341912"/>
              <a:gd name="connsiteX22" fmla="*/ 2850078 w 3740727"/>
              <a:gd name="connsiteY22" fmla="*/ 973777 h 1341912"/>
              <a:gd name="connsiteX23" fmla="*/ 2743200 w 3740727"/>
              <a:gd name="connsiteY23" fmla="*/ 1009403 h 1341912"/>
              <a:gd name="connsiteX24" fmla="*/ 2671948 w 3740727"/>
              <a:gd name="connsiteY24" fmla="*/ 1033153 h 1341912"/>
              <a:gd name="connsiteX25" fmla="*/ 2636322 w 3740727"/>
              <a:gd name="connsiteY25" fmla="*/ 1045029 h 1341912"/>
              <a:gd name="connsiteX26" fmla="*/ 2565070 w 3740727"/>
              <a:gd name="connsiteY26" fmla="*/ 1056904 h 1341912"/>
              <a:gd name="connsiteX27" fmla="*/ 2470067 w 3740727"/>
              <a:gd name="connsiteY27" fmla="*/ 1080654 h 1341912"/>
              <a:gd name="connsiteX28" fmla="*/ 2149434 w 3740727"/>
              <a:gd name="connsiteY28" fmla="*/ 1104405 h 1341912"/>
              <a:gd name="connsiteX29" fmla="*/ 1781298 w 3740727"/>
              <a:gd name="connsiteY29" fmla="*/ 1128156 h 1341912"/>
              <a:gd name="connsiteX30" fmla="*/ 1698171 w 3740727"/>
              <a:gd name="connsiteY30" fmla="*/ 1140031 h 1341912"/>
              <a:gd name="connsiteX31" fmla="*/ 1555667 w 3740727"/>
              <a:gd name="connsiteY31" fmla="*/ 1151906 h 1341912"/>
              <a:gd name="connsiteX32" fmla="*/ 1068779 w 3740727"/>
              <a:gd name="connsiteY32" fmla="*/ 1151906 h 1341912"/>
              <a:gd name="connsiteX33" fmla="*/ 997527 w 3740727"/>
              <a:gd name="connsiteY33" fmla="*/ 1175657 h 1341912"/>
              <a:gd name="connsiteX34" fmla="*/ 926275 w 3740727"/>
              <a:gd name="connsiteY34" fmla="*/ 1187532 h 1341912"/>
              <a:gd name="connsiteX35" fmla="*/ 593766 w 3740727"/>
              <a:gd name="connsiteY35" fmla="*/ 1211283 h 1341912"/>
              <a:gd name="connsiteX36" fmla="*/ 534389 w 3740727"/>
              <a:gd name="connsiteY36" fmla="*/ 1223158 h 1341912"/>
              <a:gd name="connsiteX37" fmla="*/ 463137 w 3740727"/>
              <a:gd name="connsiteY37" fmla="*/ 1235034 h 1341912"/>
              <a:gd name="connsiteX38" fmla="*/ 415636 w 3740727"/>
              <a:gd name="connsiteY38" fmla="*/ 1246909 h 1341912"/>
              <a:gd name="connsiteX39" fmla="*/ 332509 w 3740727"/>
              <a:gd name="connsiteY39" fmla="*/ 1270660 h 1341912"/>
              <a:gd name="connsiteX40" fmla="*/ 261257 w 3740727"/>
              <a:gd name="connsiteY40" fmla="*/ 1282535 h 1341912"/>
              <a:gd name="connsiteX41" fmla="*/ 225631 w 3740727"/>
              <a:gd name="connsiteY41" fmla="*/ 1294410 h 1341912"/>
              <a:gd name="connsiteX42" fmla="*/ 130628 w 3740727"/>
              <a:gd name="connsiteY42" fmla="*/ 1318161 h 1341912"/>
              <a:gd name="connsiteX43" fmla="*/ 83127 w 3740727"/>
              <a:gd name="connsiteY43" fmla="*/ 1330036 h 1341912"/>
              <a:gd name="connsiteX44" fmla="*/ 35626 w 3740727"/>
              <a:gd name="connsiteY44" fmla="*/ 1341912 h 1341912"/>
              <a:gd name="connsiteX45" fmla="*/ 0 w 3740727"/>
              <a:gd name="connsiteY45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740727" h="1341912">
                <a:moveTo>
                  <a:pt x="3740727" y="0"/>
                </a:moveTo>
                <a:cubicBezTo>
                  <a:pt x="3735252" y="38325"/>
                  <a:pt x="3728812" y="118813"/>
                  <a:pt x="3705101" y="154379"/>
                </a:cubicBezTo>
                <a:lnTo>
                  <a:pt x="3681350" y="190005"/>
                </a:lnTo>
                <a:cubicBezTo>
                  <a:pt x="3677392" y="201880"/>
                  <a:pt x="3671714" y="213315"/>
                  <a:pt x="3669475" y="225631"/>
                </a:cubicBezTo>
                <a:cubicBezTo>
                  <a:pt x="3663766" y="257030"/>
                  <a:pt x="3665997" y="289844"/>
                  <a:pt x="3657600" y="320634"/>
                </a:cubicBezTo>
                <a:cubicBezTo>
                  <a:pt x="3653845" y="334404"/>
                  <a:pt x="3641766" y="344385"/>
                  <a:pt x="3633849" y="356260"/>
                </a:cubicBezTo>
                <a:lnTo>
                  <a:pt x="3610098" y="427512"/>
                </a:lnTo>
                <a:cubicBezTo>
                  <a:pt x="3606140" y="439387"/>
                  <a:pt x="3608638" y="456195"/>
                  <a:pt x="3598223" y="463138"/>
                </a:cubicBezTo>
                <a:lnTo>
                  <a:pt x="3562597" y="486888"/>
                </a:lnTo>
                <a:cubicBezTo>
                  <a:pt x="3554680" y="498763"/>
                  <a:pt x="3548938" y="512422"/>
                  <a:pt x="3538846" y="522514"/>
                </a:cubicBezTo>
                <a:cubicBezTo>
                  <a:pt x="3528754" y="532606"/>
                  <a:pt x="3512137" y="535120"/>
                  <a:pt x="3503221" y="546265"/>
                </a:cubicBezTo>
                <a:cubicBezTo>
                  <a:pt x="3495401" y="556040"/>
                  <a:pt x="3497424" y="570949"/>
                  <a:pt x="3491345" y="581891"/>
                </a:cubicBezTo>
                <a:cubicBezTo>
                  <a:pt x="3477482" y="606844"/>
                  <a:pt x="3459678" y="629392"/>
                  <a:pt x="3443844" y="653143"/>
                </a:cubicBezTo>
                <a:cubicBezTo>
                  <a:pt x="3435927" y="665018"/>
                  <a:pt x="3431968" y="680852"/>
                  <a:pt x="3420093" y="688769"/>
                </a:cubicBezTo>
                <a:cubicBezTo>
                  <a:pt x="3408218" y="696686"/>
                  <a:pt x="3395431" y="703382"/>
                  <a:pt x="3384467" y="712519"/>
                </a:cubicBezTo>
                <a:cubicBezTo>
                  <a:pt x="3371565" y="723270"/>
                  <a:pt x="3362098" y="737834"/>
                  <a:pt x="3348841" y="748145"/>
                </a:cubicBezTo>
                <a:cubicBezTo>
                  <a:pt x="3326309" y="765670"/>
                  <a:pt x="3277589" y="795647"/>
                  <a:pt x="3277589" y="795647"/>
                </a:cubicBezTo>
                <a:cubicBezTo>
                  <a:pt x="3234047" y="860961"/>
                  <a:pt x="3277589" y="805543"/>
                  <a:pt x="3218213" y="855023"/>
                </a:cubicBezTo>
                <a:cubicBezTo>
                  <a:pt x="3205311" y="865774"/>
                  <a:pt x="3197876" y="883699"/>
                  <a:pt x="3182587" y="890649"/>
                </a:cubicBezTo>
                <a:cubicBezTo>
                  <a:pt x="3152871" y="904157"/>
                  <a:pt x="3118551" y="904078"/>
                  <a:pt x="3087584" y="914400"/>
                </a:cubicBezTo>
                <a:cubicBezTo>
                  <a:pt x="3047917" y="927622"/>
                  <a:pt x="3049182" y="928212"/>
                  <a:pt x="3004457" y="938151"/>
                </a:cubicBezTo>
                <a:cubicBezTo>
                  <a:pt x="2984753" y="942530"/>
                  <a:pt x="2964747" y="945487"/>
                  <a:pt x="2945080" y="950026"/>
                </a:cubicBezTo>
                <a:cubicBezTo>
                  <a:pt x="2913274" y="957366"/>
                  <a:pt x="2881045" y="963455"/>
                  <a:pt x="2850078" y="973777"/>
                </a:cubicBezTo>
                <a:lnTo>
                  <a:pt x="2743200" y="1009403"/>
                </a:lnTo>
                <a:lnTo>
                  <a:pt x="2671948" y="1033153"/>
                </a:lnTo>
                <a:cubicBezTo>
                  <a:pt x="2660073" y="1037112"/>
                  <a:pt x="2648669" y="1042971"/>
                  <a:pt x="2636322" y="1045029"/>
                </a:cubicBezTo>
                <a:cubicBezTo>
                  <a:pt x="2612571" y="1048987"/>
                  <a:pt x="2588614" y="1051859"/>
                  <a:pt x="2565070" y="1056904"/>
                </a:cubicBezTo>
                <a:cubicBezTo>
                  <a:pt x="2533152" y="1063743"/>
                  <a:pt x="2502547" y="1077406"/>
                  <a:pt x="2470067" y="1080654"/>
                </a:cubicBezTo>
                <a:cubicBezTo>
                  <a:pt x="2284239" y="1099238"/>
                  <a:pt x="2391027" y="1090194"/>
                  <a:pt x="2149434" y="1104405"/>
                </a:cubicBezTo>
                <a:cubicBezTo>
                  <a:pt x="1921542" y="1132891"/>
                  <a:pt x="2207567" y="1099738"/>
                  <a:pt x="1781298" y="1128156"/>
                </a:cubicBezTo>
                <a:cubicBezTo>
                  <a:pt x="1753370" y="1130018"/>
                  <a:pt x="1726008" y="1137101"/>
                  <a:pt x="1698171" y="1140031"/>
                </a:cubicBezTo>
                <a:cubicBezTo>
                  <a:pt x="1650767" y="1145021"/>
                  <a:pt x="1603168" y="1147948"/>
                  <a:pt x="1555667" y="1151906"/>
                </a:cubicBezTo>
                <a:cubicBezTo>
                  <a:pt x="1355226" y="1141357"/>
                  <a:pt x="1275350" y="1129773"/>
                  <a:pt x="1068779" y="1151906"/>
                </a:cubicBezTo>
                <a:cubicBezTo>
                  <a:pt x="1043886" y="1154573"/>
                  <a:pt x="1022222" y="1171541"/>
                  <a:pt x="997527" y="1175657"/>
                </a:cubicBezTo>
                <a:cubicBezTo>
                  <a:pt x="973776" y="1179615"/>
                  <a:pt x="950221" y="1185011"/>
                  <a:pt x="926275" y="1187532"/>
                </a:cubicBezTo>
                <a:cubicBezTo>
                  <a:pt x="869454" y="1193513"/>
                  <a:pt x="642497" y="1208034"/>
                  <a:pt x="593766" y="1211283"/>
                </a:cubicBezTo>
                <a:lnTo>
                  <a:pt x="534389" y="1223158"/>
                </a:lnTo>
                <a:cubicBezTo>
                  <a:pt x="510699" y="1227465"/>
                  <a:pt x="486748" y="1230312"/>
                  <a:pt x="463137" y="1235034"/>
                </a:cubicBezTo>
                <a:cubicBezTo>
                  <a:pt x="447133" y="1238235"/>
                  <a:pt x="431329" y="1242425"/>
                  <a:pt x="415636" y="1246909"/>
                </a:cubicBezTo>
                <a:cubicBezTo>
                  <a:pt x="362825" y="1261997"/>
                  <a:pt x="394372" y="1258287"/>
                  <a:pt x="332509" y="1270660"/>
                </a:cubicBezTo>
                <a:cubicBezTo>
                  <a:pt x="308898" y="1275382"/>
                  <a:pt x="284762" y="1277312"/>
                  <a:pt x="261257" y="1282535"/>
                </a:cubicBezTo>
                <a:cubicBezTo>
                  <a:pt x="249037" y="1285250"/>
                  <a:pt x="237708" y="1291116"/>
                  <a:pt x="225631" y="1294410"/>
                </a:cubicBezTo>
                <a:cubicBezTo>
                  <a:pt x="194139" y="1302999"/>
                  <a:pt x="162296" y="1310244"/>
                  <a:pt x="130628" y="1318161"/>
                </a:cubicBezTo>
                <a:lnTo>
                  <a:pt x="83127" y="1330036"/>
                </a:lnTo>
                <a:cubicBezTo>
                  <a:pt x="67293" y="1333995"/>
                  <a:pt x="51947" y="1341912"/>
                  <a:pt x="35626" y="1341912"/>
                </a:cubicBezTo>
                <a:lnTo>
                  <a:pt x="0" y="1341912"/>
                </a:lnTo>
              </a:path>
            </a:pathLst>
          </a:custGeom>
          <a:noFill/>
          <a:ln w="38100"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4D64D4-9D4E-0341-890E-56860177543E}"/>
              </a:ext>
            </a:extLst>
          </p:cNvPr>
          <p:cNvSpPr/>
          <p:nvPr/>
        </p:nvSpPr>
        <p:spPr>
          <a:xfrm>
            <a:off x="7635834" y="5213269"/>
            <a:ext cx="83127" cy="83127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52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F0EC1-24D0-2F41-904B-6732FB3D5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Causal Inference</a:t>
            </a:r>
          </a:p>
          <a:p>
            <a:pPr algn="ctr"/>
            <a:r>
              <a:rPr lang="en-US" sz="6000" dirty="0"/>
              <a:t>and Field Trials</a:t>
            </a:r>
          </a:p>
        </p:txBody>
      </p:sp>
    </p:spTree>
    <p:extLst>
      <p:ext uri="{BB962C8B-B14F-4D97-AF65-F5344CB8AC3E}">
        <p14:creationId xmlns:p14="http://schemas.microsoft.com/office/powerpoint/2010/main" val="3476251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49428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9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Class Recap</a:t>
            </a:r>
            <a:endParaRPr/>
          </a:p>
        </p:txBody>
      </p:sp>
      <p:grpSp>
        <p:nvGrpSpPr>
          <p:cNvPr id="55" name="Google Shape;55;p24"/>
          <p:cNvGrpSpPr/>
          <p:nvPr/>
        </p:nvGrpSpPr>
        <p:grpSpPr>
          <a:xfrm>
            <a:off x="22197" y="1601932"/>
            <a:ext cx="12126088" cy="4518413"/>
            <a:chOff x="682" y="106620"/>
            <a:chExt cx="12126088" cy="4518413"/>
          </a:xfrm>
        </p:grpSpPr>
        <p:sp>
          <p:nvSpPr>
            <p:cNvPr id="56" name="Google Shape;56;p24"/>
            <p:cNvSpPr/>
            <p:nvPr/>
          </p:nvSpPr>
          <p:spPr>
            <a:xfrm>
              <a:off x="68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4"/>
            <p:cNvSpPr txBox="1"/>
            <p:nvPr/>
          </p:nvSpPr>
          <p:spPr>
            <a:xfrm>
              <a:off x="3531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Scoping</a:t>
              </a:r>
              <a:endParaRPr/>
            </a:p>
          </p:txBody>
        </p:sp>
        <p:sp>
          <p:nvSpPr>
            <p:cNvPr id="58" name="Google Shape;58;p24"/>
            <p:cNvSpPr/>
            <p:nvPr/>
          </p:nvSpPr>
          <p:spPr>
            <a:xfrm>
              <a:off x="175066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4"/>
            <p:cNvSpPr txBox="1"/>
            <p:nvPr/>
          </p:nvSpPr>
          <p:spPr>
            <a:xfrm>
              <a:off x="175066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4"/>
            <p:cNvSpPr/>
            <p:nvPr/>
          </p:nvSpPr>
          <p:spPr>
            <a:xfrm>
              <a:off x="210262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399A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4"/>
            <p:cNvSpPr txBox="1"/>
            <p:nvPr/>
          </p:nvSpPr>
          <p:spPr>
            <a:xfrm>
              <a:off x="213725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Acquisition</a:t>
              </a:r>
              <a:endParaRPr/>
            </a:p>
          </p:txBody>
        </p:sp>
        <p:sp>
          <p:nvSpPr>
            <p:cNvPr id="62" name="Google Shape;62;p24"/>
            <p:cNvSpPr/>
            <p:nvPr/>
          </p:nvSpPr>
          <p:spPr>
            <a:xfrm>
              <a:off x="385260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2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4"/>
            <p:cNvSpPr txBox="1"/>
            <p:nvPr/>
          </p:nvSpPr>
          <p:spPr>
            <a:xfrm>
              <a:off x="385260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4"/>
            <p:cNvSpPr/>
            <p:nvPr/>
          </p:nvSpPr>
          <p:spPr>
            <a:xfrm>
              <a:off x="420456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FA7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4"/>
            <p:cNvSpPr txBox="1"/>
            <p:nvPr/>
          </p:nvSpPr>
          <p:spPr>
            <a:xfrm>
              <a:off x="423920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Storage</a:t>
              </a:r>
              <a:endParaRPr/>
            </a:p>
          </p:txBody>
        </p:sp>
        <p:sp>
          <p:nvSpPr>
            <p:cNvPr id="66" name="Google Shape;66;p24"/>
            <p:cNvSpPr/>
            <p:nvPr/>
          </p:nvSpPr>
          <p:spPr>
            <a:xfrm>
              <a:off x="5954552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E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4"/>
            <p:cNvSpPr txBox="1"/>
            <p:nvPr/>
          </p:nvSpPr>
          <p:spPr>
            <a:xfrm>
              <a:off x="5954552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4"/>
            <p:cNvSpPr/>
            <p:nvPr/>
          </p:nvSpPr>
          <p:spPr>
            <a:xfrm>
              <a:off x="630651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AAFA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4"/>
            <p:cNvSpPr txBox="1"/>
            <p:nvPr/>
          </p:nvSpPr>
          <p:spPr>
            <a:xfrm>
              <a:off x="634114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Linkage</a:t>
              </a:r>
              <a:endParaRPr/>
            </a:p>
          </p:txBody>
        </p:sp>
        <p:sp>
          <p:nvSpPr>
            <p:cNvPr id="70" name="Google Shape;70;p24"/>
            <p:cNvSpPr/>
            <p:nvPr/>
          </p:nvSpPr>
          <p:spPr>
            <a:xfrm>
              <a:off x="805649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AB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4"/>
            <p:cNvSpPr txBox="1"/>
            <p:nvPr/>
          </p:nvSpPr>
          <p:spPr>
            <a:xfrm>
              <a:off x="805649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>
              <a:off x="840845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6B69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4"/>
            <p:cNvSpPr txBox="1"/>
            <p:nvPr/>
          </p:nvSpPr>
          <p:spPr>
            <a:xfrm>
              <a:off x="844308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74" name="Google Shape;74;p24"/>
            <p:cNvSpPr/>
            <p:nvPr/>
          </p:nvSpPr>
          <p:spPr>
            <a:xfrm>
              <a:off x="1015843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6B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4"/>
            <p:cNvSpPr txBox="1"/>
            <p:nvPr/>
          </p:nvSpPr>
          <p:spPr>
            <a:xfrm>
              <a:off x="1015843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>
              <a:off x="1051039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2BC8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4"/>
            <p:cNvSpPr txBox="1"/>
            <p:nvPr/>
          </p:nvSpPr>
          <p:spPr>
            <a:xfrm>
              <a:off x="1054503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Analytical Formulation</a:t>
              </a:r>
              <a:endParaRPr/>
            </a:p>
          </p:txBody>
        </p:sp>
        <p:sp>
          <p:nvSpPr>
            <p:cNvPr id="78" name="Google Shape;78;p24"/>
            <p:cNvSpPr/>
            <p:nvPr/>
          </p:nvSpPr>
          <p:spPr>
            <a:xfrm rot="5400000">
              <a:off x="11216695" y="1422655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4"/>
            <p:cNvSpPr txBox="1"/>
            <p:nvPr/>
          </p:nvSpPr>
          <p:spPr>
            <a:xfrm>
              <a:off x="11257450" y="1422656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4"/>
            <p:cNvSpPr/>
            <p:nvPr/>
          </p:nvSpPr>
          <p:spPr>
            <a:xfrm>
              <a:off x="1051039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FC28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4"/>
            <p:cNvSpPr txBox="1"/>
            <p:nvPr/>
          </p:nvSpPr>
          <p:spPr>
            <a:xfrm>
              <a:off x="1054503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ML Pipelines</a:t>
              </a:r>
              <a:endParaRPr/>
            </a:p>
          </p:txBody>
        </p:sp>
        <p:sp>
          <p:nvSpPr>
            <p:cNvPr id="82" name="Google Shape;82;p24"/>
            <p:cNvSpPr/>
            <p:nvPr/>
          </p:nvSpPr>
          <p:spPr>
            <a:xfrm rot="10800000">
              <a:off x="10173006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DC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4"/>
            <p:cNvSpPr txBox="1"/>
            <p:nvPr/>
          </p:nvSpPr>
          <p:spPr>
            <a:xfrm>
              <a:off x="10234140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840845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CC86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4"/>
            <p:cNvSpPr txBox="1"/>
            <p:nvPr/>
          </p:nvSpPr>
          <p:spPr>
            <a:xfrm>
              <a:off x="844308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Baselines</a:t>
              </a: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 rot="10800000">
              <a:off x="807106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C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4"/>
            <p:cNvSpPr txBox="1"/>
            <p:nvPr/>
          </p:nvSpPr>
          <p:spPr>
            <a:xfrm>
              <a:off x="813219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630651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8CE5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4"/>
            <p:cNvSpPr txBox="1"/>
            <p:nvPr/>
          </p:nvSpPr>
          <p:spPr>
            <a:xfrm>
              <a:off x="634114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Feature Generation</a:t>
              </a: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 rot="10800000">
              <a:off x="5969120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D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4"/>
            <p:cNvSpPr txBox="1"/>
            <p:nvPr/>
          </p:nvSpPr>
          <p:spPr>
            <a:xfrm>
              <a:off x="6030254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420456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3D45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4"/>
            <p:cNvSpPr txBox="1"/>
            <p:nvPr/>
          </p:nvSpPr>
          <p:spPr>
            <a:xfrm>
              <a:off x="423920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Train Test Splits</a:t>
              </a:r>
              <a:endParaRPr/>
            </a:p>
          </p:txBody>
        </p:sp>
        <p:sp>
          <p:nvSpPr>
            <p:cNvPr id="94" name="Google Shape;94;p24"/>
            <p:cNvSpPr/>
            <p:nvPr/>
          </p:nvSpPr>
          <p:spPr>
            <a:xfrm rot="10800000">
              <a:off x="3856288" y="2290642"/>
              <a:ext cx="225557" cy="15037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1D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4"/>
            <p:cNvSpPr txBox="1"/>
            <p:nvPr/>
          </p:nvSpPr>
          <p:spPr>
            <a:xfrm>
              <a:off x="3901399" y="2320716"/>
              <a:ext cx="180446" cy="90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4"/>
            <p:cNvSpPr/>
            <p:nvPr/>
          </p:nvSpPr>
          <p:spPr>
            <a:xfrm>
              <a:off x="210262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8DA5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4"/>
            <p:cNvSpPr txBox="1"/>
            <p:nvPr/>
          </p:nvSpPr>
          <p:spPr>
            <a:xfrm>
              <a:off x="213725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Evaluation Metrics</a:t>
              </a:r>
              <a:endParaRPr/>
            </a:p>
          </p:txBody>
        </p:sp>
        <p:sp>
          <p:nvSpPr>
            <p:cNvPr id="98" name="Google Shape;98;p24"/>
            <p:cNvSpPr/>
            <p:nvPr/>
          </p:nvSpPr>
          <p:spPr>
            <a:xfrm rot="10800000">
              <a:off x="176523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87D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4"/>
            <p:cNvSpPr txBox="1"/>
            <p:nvPr/>
          </p:nvSpPr>
          <p:spPr>
            <a:xfrm>
              <a:off x="182636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4"/>
            <p:cNvSpPr/>
            <p:nvPr/>
          </p:nvSpPr>
          <p:spPr>
            <a:xfrm>
              <a:off x="68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8FE04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4"/>
            <p:cNvSpPr txBox="1"/>
            <p:nvPr/>
          </p:nvSpPr>
          <p:spPr>
            <a:xfrm>
              <a:off x="3531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5400000">
              <a:off x="706978" y="309065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4"/>
            <p:cNvSpPr txBox="1"/>
            <p:nvPr/>
          </p:nvSpPr>
          <p:spPr>
            <a:xfrm>
              <a:off x="747733" y="3090652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68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A9E44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4"/>
            <p:cNvSpPr txBox="1"/>
            <p:nvPr/>
          </p:nvSpPr>
          <p:spPr>
            <a:xfrm>
              <a:off x="3531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 Selection</a:t>
              </a:r>
              <a:endParaRPr/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175066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CE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4"/>
            <p:cNvSpPr txBox="1"/>
            <p:nvPr/>
          </p:nvSpPr>
          <p:spPr>
            <a:xfrm>
              <a:off x="175066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210262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C7EA49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4"/>
            <p:cNvSpPr txBox="1"/>
            <p:nvPr/>
          </p:nvSpPr>
          <p:spPr>
            <a:xfrm>
              <a:off x="213725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Interpretability</a:t>
              </a:r>
              <a:endParaRPr/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385260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1E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4"/>
            <p:cNvSpPr txBox="1"/>
            <p:nvPr/>
          </p:nvSpPr>
          <p:spPr>
            <a:xfrm>
              <a:off x="385260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>
              <a:off x="420456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E6EF4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4"/>
            <p:cNvSpPr txBox="1"/>
            <p:nvPr/>
          </p:nvSpPr>
          <p:spPr>
            <a:xfrm>
              <a:off x="423920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Bias/Fairness</a:t>
              </a:r>
              <a:endParaRPr/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5954552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4E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4"/>
            <p:cNvSpPr txBox="1"/>
            <p:nvPr/>
          </p:nvSpPr>
          <p:spPr>
            <a:xfrm>
              <a:off x="5954552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>
              <a:off x="630651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F4DC4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4"/>
            <p:cNvSpPr txBox="1"/>
            <p:nvPr/>
          </p:nvSpPr>
          <p:spPr>
            <a:xfrm>
              <a:off x="634114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Field Trials</a:t>
              </a:r>
              <a:endParaRPr/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805649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9C6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4"/>
            <p:cNvSpPr txBox="1"/>
            <p:nvPr/>
          </p:nvSpPr>
          <p:spPr>
            <a:xfrm>
              <a:off x="805649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840845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4"/>
            <p:cNvSpPr txBox="1"/>
            <p:nvPr/>
          </p:nvSpPr>
          <p:spPr>
            <a:xfrm>
              <a:off x="844308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1015843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EA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4"/>
            <p:cNvSpPr txBox="1"/>
            <p:nvPr/>
          </p:nvSpPr>
          <p:spPr>
            <a:xfrm>
              <a:off x="1015843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1051039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4"/>
            <p:cNvSpPr txBox="1"/>
            <p:nvPr/>
          </p:nvSpPr>
          <p:spPr>
            <a:xfrm>
              <a:off x="1054503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Maintenance &amp; Monitoring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Field Validation: Beyond A/B Testing</a:t>
            </a:r>
            <a:endParaRPr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well does the model perform in the real world?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Validation on truly unseen future data; only way to ensure against leakage</a:t>
            </a:r>
            <a:br>
              <a:rPr lang="en-US" dirty="0"/>
            </a:b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What key assumptions in our formulation need to be tested?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with the “right” people?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in the best way possible?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Impact of historical decision making / selective labels?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 importantly: </a:t>
            </a:r>
            <a:r>
              <a:rPr lang="en-US" b="1" dirty="0"/>
              <a:t>how well does the ML system we’re building help the organization realize its goals?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Goals of Causal Inference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0705"/>
            <a:ext cx="12192000" cy="605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43" name="Google Shape;143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45" name="Google Shape;145;p2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46" name="Google Shape;146;p2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Things to cover today</a:t>
            </a:r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Quick Review and Wrap-Up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Causal Inference 001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With Observational Data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Methods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Examples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Experiments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Standard Randomized Controlled Trials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Validating ML models/systems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55" name="Google Shape;155;p27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6;p27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7"/>
          <p:cNvCxnSpPr>
            <a:stCxn id="156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58;p27"/>
          <p:cNvCxnSpPr>
            <a:stCxn id="156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67" name="Google Shape;167;p28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28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8"/>
          <p:cNvCxnSpPr>
            <a:stCxn id="168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p28"/>
          <p:cNvCxnSpPr>
            <a:stCxn id="168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p28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Examples?</a:t>
            </a:r>
            <a:endParaRPr sz="2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Research Design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Quasi-experiments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Observational studies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86" name="Google Shape;186;p29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p29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9"/>
          <p:cNvCxnSpPr>
            <a:stCxn id="187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9" name="Google Shape;189;p29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Researcher randomly assigns sports programs</a:t>
            </a:r>
            <a:endParaRPr/>
          </a:p>
        </p:txBody>
      </p:sp>
      <p:cxnSp>
        <p:nvCxnSpPr>
          <p:cNvPr id="190" name="Google Shape;190;p29"/>
          <p:cNvCxnSpPr>
            <a:stCxn id="189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Quasi-Experimental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99" name="Google Shape;199;p30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0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0"/>
          <p:cNvCxnSpPr>
            <a:stCxn id="200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0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Nature/World randomly assigns sports programs</a:t>
            </a:r>
            <a:endParaRPr/>
          </a:p>
        </p:txBody>
      </p:sp>
      <p:cxnSp>
        <p:nvCxnSpPr>
          <p:cNvPr id="203" name="Google Shape;203;p30"/>
          <p:cNvCxnSpPr>
            <a:stCxn id="202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Observational Study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cxnSp>
        <p:nvCxnSpPr>
          <p:cNvPr id="211" name="Google Shape;211;p31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1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31"/>
          <p:cNvCxnSpPr>
            <a:stCxn id="212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31"/>
          <p:cNvCxnSpPr>
            <a:stCxn id="212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31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Include confounders in regression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Methods for causal inference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Observational Data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Experiments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Matching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Difference-in-Difference (DID)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Regression Discontinuity Design (RDD)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Instrumental Variables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Limitations?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c861a4e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33" name="Google Shape;233;g74c861a4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465663"/>
            <a:ext cx="832485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74c861a4ed_0_0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c861a4e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40" name="Google Shape;240;g74c861a4e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520138"/>
            <a:ext cx="8315325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74c861a4ed_0_6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r>
              <a:rPr lang="en-US" dirty="0">
                <a:solidFill>
                  <a:srgbClr val="9411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rgbClr val="9411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canvas.cmu.edu</a:t>
            </a:r>
            <a:r>
              <a:rPr lang="en-US" dirty="0">
                <a:solidFill>
                  <a:srgbClr val="9411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/courses/25318/assignments/427023</a:t>
            </a:r>
            <a:endParaRPr lang="en-US" dirty="0">
              <a:solidFill>
                <a:srgbClr val="941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59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experiments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Standard “Randomized Controlled Trials”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Trial Design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Outcome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Sample size</a:t>
            </a:r>
            <a:endParaRPr dirty="0"/>
          </a:p>
          <a:p>
            <a:pPr marL="137160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pPr>
            <a:r>
              <a:rPr lang="en-US" dirty="0"/>
              <a:t>Power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Randomization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450850" indent="-342900"/>
            <a:r>
              <a:rPr lang="en-US" dirty="0"/>
              <a:t>Ethical Concerns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1AA-5412-CD4A-8776-BA0DF9A1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keep in mind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586B-2CF9-8747-B0B9-1DDAB6C5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14585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000" b="1" dirty="0"/>
              <a:t>Sample Size</a:t>
            </a:r>
          </a:p>
          <a:p>
            <a:pPr marL="76200" indent="0" algn="ctr">
              <a:buNone/>
            </a:pPr>
            <a:endParaRPr lang="en-US" sz="4000" b="1" dirty="0"/>
          </a:p>
          <a:p>
            <a:pPr marL="76200" indent="0" algn="ctr">
              <a:buNone/>
            </a:pPr>
            <a:r>
              <a:rPr lang="en-US" sz="4000" b="1" dirty="0"/>
              <a:t>Power		Effect Size		 Significance Level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B14A2D3F-E5B2-694D-9C26-32B7C4FB3ADF}"/>
              </a:ext>
            </a:extLst>
          </p:cNvPr>
          <p:cNvSpPr/>
          <p:nvPr/>
        </p:nvSpPr>
        <p:spPr>
          <a:xfrm>
            <a:off x="7717536" y="19145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409D6D70-0E52-9240-9EF5-36CE82B39FB7}"/>
              </a:ext>
            </a:extLst>
          </p:cNvPr>
          <p:cNvSpPr/>
          <p:nvPr/>
        </p:nvSpPr>
        <p:spPr>
          <a:xfrm rot="10800000">
            <a:off x="5992318" y="339970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8DDCD-7764-B647-AEC4-4CE2ECFDA70C}"/>
              </a:ext>
            </a:extLst>
          </p:cNvPr>
          <p:cNvSpPr txBox="1"/>
          <p:nvPr/>
        </p:nvSpPr>
        <p:spPr>
          <a:xfrm>
            <a:off x="1631435" y="5266944"/>
            <a:ext cx="852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Effect size &gt; what is practically useful and significant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774E5-1E28-3B48-A9A2-1634C3F0D632}"/>
              </a:ext>
            </a:extLst>
          </p:cNvPr>
          <p:cNvSpPr txBox="1"/>
          <p:nvPr/>
        </p:nvSpPr>
        <p:spPr>
          <a:xfrm>
            <a:off x="790659" y="5790164"/>
            <a:ext cx="1046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Significance Level ~ cost of implementing the new system/model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DEDF5BC7-8405-BD40-8C4A-DF1BF10C5DC8}"/>
              </a:ext>
            </a:extLst>
          </p:cNvPr>
          <p:cNvSpPr/>
          <p:nvPr/>
        </p:nvSpPr>
        <p:spPr>
          <a:xfrm>
            <a:off x="2243278" y="33709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752910B2-E129-114B-BD83-B0AB6529D1AE}"/>
              </a:ext>
            </a:extLst>
          </p:cNvPr>
          <p:cNvSpPr/>
          <p:nvPr/>
        </p:nvSpPr>
        <p:spPr>
          <a:xfrm>
            <a:off x="11642187" y="3350937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1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Trials to Validate ML Systems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can we do with historical data?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Model Selection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Performance Estimation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select the model to deploy?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Compare shortlisted models against baseline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validate whether our ML system will work when deployed?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an experiment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are we trying to test?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create different arms of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we do we run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do we measure?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evaluate?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2259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are we testing in an experiment?</a:t>
            </a:r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Lift?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Classification?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Probability estimates?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Ranking?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does the experiment design change?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C2FB7B-F091-354D-AB4F-45D5E6CE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a trial over </a:t>
            </a:r>
            <a:r>
              <a:rPr lang="en-US" dirty="0">
                <a:solidFill>
                  <a:srgbClr val="FF0000"/>
                </a:solidFill>
              </a:rPr>
              <a:t>[y] years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[n] students </a:t>
            </a:r>
            <a:r>
              <a:rPr lang="en-US" dirty="0"/>
              <a:t>every year will give us a </a:t>
            </a:r>
            <a:r>
              <a:rPr lang="en-US" dirty="0">
                <a:solidFill>
                  <a:srgbClr val="FF0000"/>
                </a:solidFill>
              </a:rPr>
              <a:t>[p%] chance </a:t>
            </a:r>
            <a:r>
              <a:rPr lang="en-US" dirty="0"/>
              <a:t>to detect an </a:t>
            </a:r>
            <a:r>
              <a:rPr lang="en-US" dirty="0">
                <a:solidFill>
                  <a:srgbClr val="FF0000"/>
                </a:solidFill>
              </a:rPr>
              <a:t>[e%] increase </a:t>
            </a:r>
            <a:r>
              <a:rPr lang="en-US" dirty="0"/>
              <a:t>in [outcome] with a </a:t>
            </a:r>
            <a:r>
              <a:rPr lang="en-US" dirty="0">
                <a:solidFill>
                  <a:srgbClr val="FF0000"/>
                </a:solidFill>
              </a:rPr>
              <a:t>statistical significance of [s%]</a:t>
            </a:r>
          </a:p>
          <a:p>
            <a:pPr marL="762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4c861a4ed_0_20"/>
          <p:cNvSpPr txBox="1">
            <a:spLocks noGrp="1"/>
          </p:cNvSpPr>
          <p:nvPr>
            <p:ph type="title"/>
          </p:nvPr>
        </p:nvSpPr>
        <p:spPr>
          <a:xfrm>
            <a:off x="415600" y="161869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pic>
        <p:nvPicPr>
          <p:cNvPr id="277" name="Google Shape;277;g74c861a4e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275" y="1169290"/>
            <a:ext cx="6731351" cy="45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4c861a4ed_0_20"/>
          <p:cNvSpPr txBox="1"/>
          <p:nvPr/>
        </p:nvSpPr>
        <p:spPr>
          <a:xfrm>
            <a:off x="0" y="6343200"/>
            <a:ext cx="84534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https://clincalc.com/stats/samplesize.aspx</a:t>
            </a:r>
            <a:endParaRPr sz="3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Some Readings</a:t>
            </a:r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References on causal inference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The seven tools of causal inference, with reflections on machine learning</a:t>
            </a:r>
            <a:r>
              <a:rPr lang="en-US"/>
              <a:t> by Pearl, J. Comm ACM. 2019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Elements of Causal Inference</a:t>
            </a:r>
            <a:r>
              <a:rPr lang="en-US"/>
              <a:t> by Peters et al. MIT Press. (Open Access Text)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Counterfactuals and Causal Inference: Methods and Principles for Social Research by Morgan and Winship. Cambridge University Press.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 Analysis Using Regression and Multilevel/Hierarchical Models by Gelman and Hill. Cambridge University Press.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Project checklist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Train Test Splits – make sure you’re using all of them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Features – make sure you have relevant features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Imputation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scaling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Models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Make sure you have an appropriately large grid and model types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Model Selection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Initial metric (sanity check with PR-k curve), and selection metric over time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Interpretability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, Cross-Tabs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Bias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Protected Group and Bias Metric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F0EC1-24D0-2F41-904B-6732FB3D5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Wrap-Up and Review</a:t>
            </a:r>
          </a:p>
        </p:txBody>
      </p:sp>
    </p:spTree>
    <p:extLst>
      <p:ext uri="{BB962C8B-B14F-4D97-AF65-F5344CB8AC3E}">
        <p14:creationId xmlns:p14="http://schemas.microsoft.com/office/powerpoint/2010/main" val="382463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589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Rows, Labels, Time, Metric, Baselines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Actionable and Goal-Driven Project Scope</a:t>
            </a:r>
            <a:endParaRPr sz="460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736F2E3-72B2-8B48-B9B1-B77FD0E1F34E}"/>
              </a:ext>
            </a:extLst>
          </p:cNvPr>
          <p:cNvSpPr/>
          <p:nvPr/>
        </p:nvSpPr>
        <p:spPr>
          <a:xfrm>
            <a:off x="10046043" y="3113903"/>
            <a:ext cx="790832" cy="790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7942D-D5AE-0D41-99E6-B24EE8D8E5E7}"/>
              </a:ext>
            </a:extLst>
          </p:cNvPr>
          <p:cNvSpPr txBox="1"/>
          <p:nvPr/>
        </p:nvSpPr>
        <p:spPr>
          <a:xfrm>
            <a:off x="10103510" y="335543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1537</Words>
  <Application>Microsoft Macintosh PowerPoint</Application>
  <PresentationFormat>Widescreen</PresentationFormat>
  <Paragraphs>404</Paragraphs>
  <Slides>47</Slides>
  <Notes>29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Roboto</vt:lpstr>
      <vt:lpstr>Simple Light</vt:lpstr>
      <vt:lpstr>Office Theme</vt:lpstr>
      <vt:lpstr>PowerPoint Presentation</vt:lpstr>
      <vt:lpstr>Reminders</vt:lpstr>
      <vt:lpstr>Things to cover today</vt:lpstr>
      <vt:lpstr>Final Reports</vt:lpstr>
      <vt:lpstr>Project checklist</vt:lpstr>
      <vt:lpstr>PowerPoint Presentation</vt:lpstr>
      <vt:lpstr>PowerPoint Presentation</vt:lpstr>
      <vt:lpstr>Recap so far</vt:lpstr>
      <vt:lpstr>Actionable and Goal-Driven Project Scope</vt:lpstr>
      <vt:lpstr>Analytical Formulation Examples</vt:lpstr>
      <vt:lpstr>Baseline Options</vt:lpstr>
      <vt:lpstr>Train Validation Pairs</vt:lpstr>
      <vt:lpstr>Confusion Matrix-based Metrics Cheatsheet</vt:lpstr>
      <vt:lpstr>Varying the Threshold</vt:lpstr>
      <vt:lpstr>Feature Generation</vt:lpstr>
      <vt:lpstr>PowerPoint Presentation</vt:lpstr>
      <vt:lpstr>Model Selection</vt:lpstr>
      <vt:lpstr>Model Selection</vt:lpstr>
      <vt:lpstr>Explainability Use Cases</vt:lpstr>
      <vt:lpstr>Initial Interpretability checklist</vt:lpstr>
      <vt:lpstr>Data and AI Ethics Issues</vt:lpstr>
      <vt:lpstr>Translating policy goals to fairness metrics</vt:lpstr>
      <vt:lpstr>Dual Goals: Fairness and Accuracy</vt:lpstr>
      <vt:lpstr>PowerPoint Presentation</vt:lpstr>
      <vt:lpstr>PowerPoint Presentation</vt:lpstr>
      <vt:lpstr>Class Recap</vt:lpstr>
      <vt:lpstr>Field Validation: Beyond A/B Testing</vt:lpstr>
      <vt:lpstr>Goals of Causal Inference</vt:lpstr>
      <vt:lpstr>Do sports programs affect school graduation rates?</vt:lpstr>
      <vt:lpstr>Do sports programs affect school graduation rates?</vt:lpstr>
      <vt:lpstr>Do sports programs affect school graduation rates?</vt:lpstr>
      <vt:lpstr>Causal Research Design</vt:lpstr>
      <vt:lpstr>Experiment</vt:lpstr>
      <vt:lpstr>Quasi-Experimental</vt:lpstr>
      <vt:lpstr>Observational Study</vt:lpstr>
      <vt:lpstr>Methods for causal inference</vt:lpstr>
      <vt:lpstr>Causal inference with observational data</vt:lpstr>
      <vt:lpstr>Causal inference with observational data</vt:lpstr>
      <vt:lpstr>Causal inference with observational data</vt:lpstr>
      <vt:lpstr>Causal inference with experiments</vt:lpstr>
      <vt:lpstr>Some things to keep in mind</vt:lpstr>
      <vt:lpstr>Designing Trials to Validate ML Systems</vt:lpstr>
      <vt:lpstr>Designing an experiment</vt:lpstr>
      <vt:lpstr>What are we testing in an experiment?</vt:lpstr>
      <vt:lpstr>How many [students, inspections, projects] should we include in our trial?</vt:lpstr>
      <vt:lpstr>How many [students, inspections, projects] should we include in our trial?</vt:lpstr>
      <vt:lpstr>Some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8</cp:revision>
  <dcterms:created xsi:type="dcterms:W3CDTF">2020-01-14T19:43:43Z</dcterms:created>
  <dcterms:modified xsi:type="dcterms:W3CDTF">2021-11-30T06:31:34Z</dcterms:modified>
</cp:coreProperties>
</file>