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63" r:id="rId7"/>
    <p:sldId id="295" r:id="rId8"/>
    <p:sldId id="264" r:id="rId9"/>
    <p:sldId id="266" r:id="rId10"/>
    <p:sldId id="267" r:id="rId11"/>
    <p:sldId id="269" r:id="rId12"/>
    <p:sldId id="270" r:id="rId13"/>
    <p:sldId id="271" r:id="rId14"/>
    <p:sldId id="272" r:id="rId15"/>
    <p:sldId id="273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62"/>
  </p:normalViewPr>
  <p:slideViewPr>
    <p:cSldViewPr snapToGrid="0">
      <p:cViewPr varScale="1">
        <p:scale>
          <a:sx n="156" d="100"/>
          <a:sy n="156" d="100"/>
        </p:scale>
        <p:origin x="2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3881" y="365615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Goals, Actions, Data, Analysis, Ethics</a:t>
          </a:r>
        </a:p>
      </dsp:txBody>
      <dsp:txXfrm>
        <a:off x="33703" y="395437"/>
        <a:ext cx="1637382" cy="958571"/>
      </dsp:txXfrm>
    </dsp:sp>
    <dsp:sp modelId="{A58869D2-B78E-DD40-ACB3-9F052F33CBCE}">
      <dsp:nvSpPr>
        <dsp:cNvPr id="0" name=""/>
        <dsp:cNvSpPr/>
      </dsp:nvSpPr>
      <dsp:spPr>
        <a:xfrm>
          <a:off x="1850246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748464"/>
        <a:ext cx="251838" cy="252518"/>
      </dsp:txXfrm>
    </dsp:sp>
    <dsp:sp modelId="{C234DD4B-5CB7-E549-AD0E-83532D584FCF}">
      <dsp:nvSpPr>
        <dsp:cNvPr id="0" name=""/>
        <dsp:cNvSpPr/>
      </dsp:nvSpPr>
      <dsp:spPr>
        <a:xfrm>
          <a:off x="2379718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Get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Store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Link Data</a:t>
          </a:r>
        </a:p>
      </dsp:txBody>
      <dsp:txXfrm>
        <a:off x="2409540" y="395437"/>
        <a:ext cx="1637382" cy="958571"/>
      </dsp:txXfrm>
    </dsp:sp>
    <dsp:sp modelId="{16C02E65-2210-C24E-8692-38A2A70EC148}">
      <dsp:nvSpPr>
        <dsp:cNvPr id="0" name=""/>
        <dsp:cNvSpPr/>
      </dsp:nvSpPr>
      <dsp:spPr>
        <a:xfrm>
          <a:off x="4226083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6083" y="748464"/>
        <a:ext cx="251838" cy="252518"/>
      </dsp:txXfrm>
    </dsp:sp>
    <dsp:sp modelId="{FBF1C564-B2B8-4C41-BE63-B8171F8EB76E}">
      <dsp:nvSpPr>
        <dsp:cNvPr id="0" name=""/>
        <dsp:cNvSpPr/>
      </dsp:nvSpPr>
      <dsp:spPr>
        <a:xfrm>
          <a:off x="4755555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Entities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temporal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Spatial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4785377" y="395437"/>
        <a:ext cx="1637382" cy="958571"/>
      </dsp:txXfrm>
    </dsp:sp>
    <dsp:sp modelId="{680472FB-1DED-B043-9C18-8E9AFCBED6E9}">
      <dsp:nvSpPr>
        <dsp:cNvPr id="0" name=""/>
        <dsp:cNvSpPr/>
      </dsp:nvSpPr>
      <dsp:spPr>
        <a:xfrm>
          <a:off x="6601919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01919" y="748464"/>
        <a:ext cx="251838" cy="252518"/>
      </dsp:txXfrm>
    </dsp:sp>
    <dsp:sp modelId="{CC8F3904-974E-2647-9B88-B6062079D1ED}">
      <dsp:nvSpPr>
        <dsp:cNvPr id="0" name=""/>
        <dsp:cNvSpPr/>
      </dsp:nvSpPr>
      <dsp:spPr>
        <a:xfrm>
          <a:off x="7131392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Models</a:t>
          </a:r>
        </a:p>
      </dsp:txBody>
      <dsp:txXfrm>
        <a:off x="7161214" y="395437"/>
        <a:ext cx="1637382" cy="958571"/>
      </dsp:txXfrm>
    </dsp:sp>
    <dsp:sp modelId="{5383FDA3-64FA-604A-8CAF-995772572DB0}">
      <dsp:nvSpPr>
        <dsp:cNvPr id="0" name=""/>
        <dsp:cNvSpPr/>
      </dsp:nvSpPr>
      <dsp:spPr>
        <a:xfrm rot="5400000">
          <a:off x="7800020" y="1502623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853646" y="1533170"/>
        <a:ext cx="252518" cy="251838"/>
      </dsp:txXfrm>
    </dsp:sp>
    <dsp:sp modelId="{F11F753D-D453-BC4F-BACE-C4F8A11ECEA5}">
      <dsp:nvSpPr>
        <dsp:cNvPr id="0" name=""/>
        <dsp:cNvSpPr/>
      </dsp:nvSpPr>
      <dsp:spPr>
        <a:xfrm>
          <a:off x="7131392" y="2062642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Train-Test Splits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Performance Metrics</a:t>
          </a:r>
        </a:p>
      </dsp:txBody>
      <dsp:txXfrm>
        <a:off x="7161214" y="2092464"/>
        <a:ext cx="1637382" cy="958571"/>
      </dsp:txXfrm>
    </dsp:sp>
    <dsp:sp modelId="{F8E19199-589F-1946-8222-73EA4584121E}">
      <dsp:nvSpPr>
        <dsp:cNvPr id="0" name=""/>
        <dsp:cNvSpPr/>
      </dsp:nvSpPr>
      <dsp:spPr>
        <a:xfrm rot="10800000">
          <a:off x="6622284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730215" y="2445490"/>
        <a:ext cx="251838" cy="252518"/>
      </dsp:txXfrm>
    </dsp:sp>
    <dsp:sp modelId="{529FCC09-4687-E147-80E8-2EB7609DC9CF}">
      <dsp:nvSpPr>
        <dsp:cNvPr id="0" name=""/>
        <dsp:cNvSpPr/>
      </dsp:nvSpPr>
      <dsp:spPr>
        <a:xfrm>
          <a:off x="4755555" y="2062642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Interpretation</a:t>
          </a:r>
        </a:p>
      </dsp:txBody>
      <dsp:txXfrm>
        <a:off x="4785377" y="2092464"/>
        <a:ext cx="1637382" cy="958571"/>
      </dsp:txXfrm>
    </dsp:sp>
    <dsp:sp modelId="{5381123D-2C93-3241-8E06-B77D04CAE8EC}">
      <dsp:nvSpPr>
        <dsp:cNvPr id="0" name=""/>
        <dsp:cNvSpPr/>
      </dsp:nvSpPr>
      <dsp:spPr>
        <a:xfrm rot="10800000">
          <a:off x="4246447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54378" y="2445490"/>
        <a:ext cx="251838" cy="252518"/>
      </dsp:txXfrm>
    </dsp:sp>
    <dsp:sp modelId="{1850AAD1-4903-FE47-A71D-0B73E666CD99}">
      <dsp:nvSpPr>
        <dsp:cNvPr id="0" name=""/>
        <dsp:cNvSpPr/>
      </dsp:nvSpPr>
      <dsp:spPr>
        <a:xfrm>
          <a:off x="2379718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Dealing with Bias and Fairness</a:t>
          </a:r>
        </a:p>
      </dsp:txBody>
      <dsp:txXfrm>
        <a:off x="2409540" y="2092464"/>
        <a:ext cx="1637382" cy="958571"/>
      </dsp:txXfrm>
    </dsp:sp>
    <dsp:sp modelId="{D7CE2DAE-ABF0-9641-AE1A-0DB79AEBD84A}">
      <dsp:nvSpPr>
        <dsp:cNvPr id="0" name=""/>
        <dsp:cNvSpPr/>
      </dsp:nvSpPr>
      <dsp:spPr>
        <a:xfrm rot="10800000">
          <a:off x="1870610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78541" y="2445490"/>
        <a:ext cx="251838" cy="252518"/>
      </dsp:txXfrm>
    </dsp:sp>
    <dsp:sp modelId="{0538887E-FF31-324E-B401-E87E44AFF0AA}">
      <dsp:nvSpPr>
        <dsp:cNvPr id="0" name=""/>
        <dsp:cNvSpPr/>
      </dsp:nvSpPr>
      <dsp:spPr>
        <a:xfrm>
          <a:off x="3881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Field Trial Design</a:t>
          </a:r>
        </a:p>
      </dsp:txBody>
      <dsp:txXfrm>
        <a:off x="33703" y="2092464"/>
        <a:ext cx="1637382" cy="958571"/>
      </dsp:txXfrm>
    </dsp:sp>
    <dsp:sp modelId="{92EB25B1-D4AE-754E-BD44-115E26D1FF80}">
      <dsp:nvSpPr>
        <dsp:cNvPr id="0" name=""/>
        <dsp:cNvSpPr/>
      </dsp:nvSpPr>
      <dsp:spPr>
        <a:xfrm rot="5400000">
          <a:off x="672509" y="3199649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26135" y="3230196"/>
        <a:ext cx="252518" cy="251838"/>
      </dsp:txXfrm>
    </dsp:sp>
    <dsp:sp modelId="{C225C079-1737-3742-99A0-0A7B593214FB}">
      <dsp:nvSpPr>
        <dsp:cNvPr id="0" name=""/>
        <dsp:cNvSpPr/>
      </dsp:nvSpPr>
      <dsp:spPr>
        <a:xfrm>
          <a:off x="3881" y="3759668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Deployment</a:t>
          </a:r>
        </a:p>
      </dsp:txBody>
      <dsp:txXfrm>
        <a:off x="33703" y="3789490"/>
        <a:ext cx="1637382" cy="958571"/>
      </dsp:txXfrm>
    </dsp:sp>
    <dsp:sp modelId="{C8297064-9915-AB4E-A9CB-FFEA8FC197B9}">
      <dsp:nvSpPr>
        <dsp:cNvPr id="0" name=""/>
        <dsp:cNvSpPr/>
      </dsp:nvSpPr>
      <dsp:spPr>
        <a:xfrm>
          <a:off x="1850246" y="4058345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4142517"/>
        <a:ext cx="251838" cy="252518"/>
      </dsp:txXfrm>
    </dsp:sp>
    <dsp:sp modelId="{098F0226-B690-1B45-B506-7C933BFB7998}">
      <dsp:nvSpPr>
        <dsp:cNvPr id="0" name=""/>
        <dsp:cNvSpPr/>
      </dsp:nvSpPr>
      <dsp:spPr>
        <a:xfrm>
          <a:off x="2379718" y="3759668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</a:t>
          </a:r>
        </a:p>
      </dsp:txBody>
      <dsp:txXfrm>
        <a:off x="2409540" y="3789490"/>
        <a:ext cx="1637382" cy="95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think you’re likely to drop, please let us know sooner rather than later so we can balance teams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8ed670a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8ed670a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8ed670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8ed670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cd253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cd253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8ed670a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8ed670a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25" cy="841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14822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Machine Learning for Public Policy Lab</a:t>
            </a:r>
            <a:endParaRPr sz="32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Rayid Ghani and Kit Rodolfa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3818150"/>
            <a:ext cx="36290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Attendance (is not optional)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Platforms: 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Latest content will be on </a:t>
            </a:r>
            <a:r>
              <a:rPr lang="en-US" sz="1600" b="1" dirty="0" err="1">
                <a:solidFill>
                  <a:schemeClr val="dk1"/>
                </a:solidFill>
              </a:rPr>
              <a:t>github</a:t>
            </a:r>
            <a:endParaRPr lang="en-US" sz="1600" b="1" dirty="0">
              <a:solidFill>
                <a:schemeClr val="dk1"/>
              </a:solidFill>
            </a:endParaRP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Canvas</a:t>
            </a:r>
            <a:r>
              <a:rPr lang="en" sz="1600" dirty="0">
                <a:solidFill>
                  <a:schemeClr val="dk1"/>
                </a:solidFill>
              </a:rPr>
              <a:t> (for assignment submissions)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Slack</a:t>
            </a:r>
            <a:r>
              <a:rPr lang="en" sz="1600" dirty="0">
                <a:solidFill>
                  <a:schemeClr val="dk1"/>
                </a:solidFill>
              </a:rPr>
              <a:t> for communications and project and teamwork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Wednesday sessions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Weekly Reviews (due before class every Tuesday)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TA support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to fill out the survey by </a:t>
            </a:r>
            <a:r>
              <a:rPr lang="en-US" dirty="0"/>
              <a:t>tomorrow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We need this get you set up on the infrastructure and form teams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If you didn’t include a public SSH key, email it to us ASAP!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We’ll make teams at the end of this week to balance your preferences, experience, and background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might need to adjust based on people dropping the class so don’t get too attached to your team and project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you’re going to drop this class, drop now (before we make teams)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4A4805-A65F-D241-A1AE-797CF9F73996}"/>
              </a:ext>
            </a:extLst>
          </p:cNvPr>
          <p:cNvSpPr/>
          <p:nvPr/>
        </p:nvSpPr>
        <p:spPr>
          <a:xfrm>
            <a:off x="113168" y="1837245"/>
            <a:ext cx="8917663" cy="9155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B00EDA-4982-4E4B-AE53-5B69328A4D8E}"/>
              </a:ext>
            </a:extLst>
          </p:cNvPr>
          <p:cNvSpPr txBox="1"/>
          <p:nvPr/>
        </p:nvSpPr>
        <p:spPr>
          <a:xfrm>
            <a:off x="1559126" y="1941068"/>
            <a:ext cx="692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Providing proactive mental health support to individuals at risk of returning to Jail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6CD55-8571-CD49-8365-8B6E813E3FA3}"/>
              </a:ext>
            </a:extLst>
          </p:cNvPr>
          <p:cNvSpPr/>
          <p:nvPr/>
        </p:nvSpPr>
        <p:spPr>
          <a:xfrm>
            <a:off x="108642" y="3127704"/>
            <a:ext cx="8917663" cy="9155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8A643E-9ACD-3641-845B-FA631578DCA3}"/>
              </a:ext>
            </a:extLst>
          </p:cNvPr>
          <p:cNvSpPr txBox="1"/>
          <p:nvPr/>
        </p:nvSpPr>
        <p:spPr>
          <a:xfrm>
            <a:off x="1554600" y="3231527"/>
            <a:ext cx="692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Identifying state bills that are likely to pass to support and prioritize advocacy efforts</a:t>
            </a:r>
          </a:p>
        </p:txBody>
      </p:sp>
      <p:pic>
        <p:nvPicPr>
          <p:cNvPr id="1036" name="Picture 12" descr="Schoolhouse Rock Bill | Meme Generator">
            <a:extLst>
              <a:ext uri="{FF2B5EF4-FFF2-40B4-BE49-F238E27FC236}">
                <a16:creationId xmlns:a16="http://schemas.microsoft.com/office/drawing/2014/main" id="{AC6FF74B-41B3-E64F-B57E-C223BD251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9" b="7183"/>
          <a:stretch/>
        </p:blipFill>
        <p:spPr bwMode="auto">
          <a:xfrm>
            <a:off x="413862" y="3173010"/>
            <a:ext cx="798991" cy="84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raduation Cap Books And Diploma Png Clipart - Graduation Cap With Books,  Transparent Png , Transparent Png Image - PNGitem">
            <a:extLst>
              <a:ext uri="{FF2B5EF4-FFF2-40B4-BE49-F238E27FC236}">
                <a16:creationId xmlns:a16="http://schemas.microsoft.com/office/drawing/2014/main" id="{959A5558-51CE-F544-8502-9C987224B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2" y="1879227"/>
            <a:ext cx="1292083" cy="84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0" y="2811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/>
              <a:t>The data you’re working with is </a:t>
            </a:r>
            <a:r>
              <a:rPr lang="en" sz="2000" b="1" u="sng" dirty="0"/>
              <a:t>confidential</a:t>
            </a:r>
            <a:r>
              <a:rPr lang="en" sz="2000" b="1" dirty="0"/>
              <a:t> and needs to be kept secure</a:t>
            </a:r>
            <a:endParaRPr sz="20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211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Do not download or copy any data from the server on your local machine *</a:t>
            </a:r>
            <a:endParaRPr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Keep your credentials secure and do not commit them to </a:t>
            </a:r>
            <a:r>
              <a:rPr lang="en" b="1" dirty="0" err="1">
                <a:solidFill>
                  <a:srgbClr val="000000"/>
                </a:solidFill>
              </a:rPr>
              <a:t>github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Tell us immediately if you suspect that any data you had access to may be compromised</a:t>
            </a:r>
            <a:br>
              <a:rPr lang="en" b="1" dirty="0">
                <a:solidFill>
                  <a:srgbClr val="000000"/>
                </a:solidFill>
              </a:rPr>
            </a:br>
            <a:endParaRPr lang="en"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Return the signed data confidentiality form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Setup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-140500" y="1219025"/>
            <a:ext cx="6843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you have the following things set up: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ssh</a:t>
            </a:r>
            <a:r>
              <a:rPr lang="en" dirty="0"/>
              <a:t> (to connect to the server) </a:t>
            </a:r>
            <a:r>
              <a:rPr lang="en" b="1" dirty="0" err="1"/>
              <a:t>server</a:t>
            </a:r>
            <a:r>
              <a:rPr lang="en" dirty="0" err="1"/>
              <a:t>.</a:t>
            </a:r>
            <a:r>
              <a:rPr lang="en" b="1" dirty="0" err="1"/>
              <a:t>mlpolicylab.dssg.io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dbeaver</a:t>
            </a:r>
            <a:r>
              <a:rPr lang="en" dirty="0"/>
              <a:t> and </a:t>
            </a:r>
            <a:r>
              <a:rPr lang="en" dirty="0" err="1"/>
              <a:t>psql</a:t>
            </a:r>
            <a:r>
              <a:rPr lang="en" dirty="0"/>
              <a:t> (to connect to the database) </a:t>
            </a:r>
            <a:r>
              <a:rPr lang="en" b="1" dirty="0" err="1"/>
              <a:t>database.mlpolicylab.dssg.io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Github</a:t>
            </a:r>
            <a:r>
              <a:rPr lang="en" dirty="0"/>
              <a:t> (to collaborate, share code with your team, and submit code) </a:t>
            </a:r>
            <a:r>
              <a:rPr lang="en" b="1" dirty="0" err="1"/>
              <a:t>github.com</a:t>
            </a:r>
            <a:r>
              <a:rPr lang="en" b="1" dirty="0"/>
              <a:t>/</a:t>
            </a:r>
            <a:r>
              <a:rPr lang="en" b="1" dirty="0" err="1"/>
              <a:t>dssg</a:t>
            </a:r>
            <a:r>
              <a:rPr lang="en" b="1" dirty="0"/>
              <a:t>/</a:t>
            </a:r>
            <a:r>
              <a:rPr lang="en" b="1" dirty="0" err="1"/>
              <a:t>mlforpublicpolicylab</a:t>
            </a:r>
            <a:br>
              <a:rPr lang="en" b="1" dirty="0"/>
            </a:br>
            <a:br>
              <a:rPr lang="en" b="1" dirty="0"/>
            </a:b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Get familiar with: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Postgresql</a:t>
            </a:r>
            <a:r>
              <a:rPr lang="en" dirty="0"/>
              <a:t> (to analyze and query data)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*nix command 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Remote server workflow</a:t>
            </a:r>
            <a:endParaRPr dirty="0"/>
          </a:p>
        </p:txBody>
      </p:sp>
      <p:sp>
        <p:nvSpPr>
          <p:cNvPr id="178" name="Google Shape;178;p29"/>
          <p:cNvSpPr txBox="1"/>
          <p:nvPr/>
        </p:nvSpPr>
        <p:spPr>
          <a:xfrm>
            <a:off x="6642250" y="1557150"/>
            <a:ext cx="2263500" cy="1014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have tech sessions tomorrow to help with setup</a:t>
            </a:r>
            <a:endParaRPr dirty="0"/>
          </a:p>
        </p:txBody>
      </p:sp>
      <p:sp>
        <p:nvSpPr>
          <p:cNvPr id="179" name="Google Shape;179;p29"/>
          <p:cNvSpPr txBox="1"/>
          <p:nvPr/>
        </p:nvSpPr>
        <p:spPr>
          <a:xfrm>
            <a:off x="4453125" y="3374441"/>
            <a:ext cx="3298010" cy="119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have tech sessions over the next few weeks to help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 setup (tomorrow)</a:t>
            </a:r>
          </a:p>
          <a:p>
            <a:pPr lvl="1">
              <a:spcBef>
                <a:spcPts val="0"/>
              </a:spcBef>
            </a:pPr>
            <a:r>
              <a:rPr lang="en" sz="1600" dirty="0"/>
              <a:t>Remember to bring your laptop!</a:t>
            </a:r>
          </a:p>
          <a:p>
            <a:pPr marL="139700" indent="0">
              <a:buNone/>
            </a:pPr>
            <a:endParaRPr lang="en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Readings (for Thursday): Available on Class </a:t>
            </a:r>
            <a:r>
              <a:rPr lang="en" dirty="0" err="1"/>
              <a:t>Github</a:t>
            </a:r>
            <a:r>
              <a:rPr lang="en" dirty="0"/>
              <a:t> Repo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Project Scoping guide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Example case study</a:t>
            </a:r>
          </a:p>
          <a:p>
            <a:pPr marL="139700" indent="0">
              <a:buSzPts val="1400"/>
              <a:buNone/>
            </a:pPr>
            <a:endParaRPr lang="en" sz="2000" dirty="0"/>
          </a:p>
          <a:p>
            <a:pPr lvl="0"/>
            <a:r>
              <a:rPr lang="en-US" dirty="0"/>
              <a:t>Assignments: See Canvas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Due Wednesday: Project Preferences</a:t>
            </a:r>
          </a:p>
          <a:p>
            <a:pPr marL="139700" indent="0">
              <a:buSzPts val="1400"/>
              <a:buNone/>
            </a:pPr>
            <a:endParaRPr lang="e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you to learn from this class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to responsibly and effectively solve real-world policy problems using ML</a:t>
            </a:r>
            <a:br>
              <a:rPr lang="en" dirty="0"/>
            </a:br>
            <a:endParaRPr lang="en-US" sz="12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Understand the *entire* Machine Learning process </a:t>
            </a:r>
            <a:r>
              <a:rPr lang="en-US" sz="1600" dirty="0"/>
              <a:t>(and get hands-on experience doing most of it)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Build (and use) reusable ML pipelines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Learn how to use ML methods (that you have covered in earlier classes) in the context of a real problem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Caring about the world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Interest in working with other people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(pandas, </a:t>
            </a:r>
            <a:r>
              <a:rPr lang="en" dirty="0" err="1"/>
              <a:t>sklearn</a:t>
            </a:r>
            <a:r>
              <a:rPr lang="en" dirty="0"/>
              <a:t>, matplotlib)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 methods and process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SQL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Ideally: experience with command line (bash), git(hub), working on remote servers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course different than a typical ML class? 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We’ll assume everyone knows most of the methods and focus on everything else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Classes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" name="Google Shape;98;p19"/>
          <p:cNvCxnSpPr>
            <a:stCxn id="95" idx="2"/>
            <a:endCxn id="94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7" idx="1"/>
            <a:endCxn id="94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REAL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WORLD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54525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493750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8790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5160650" y="3531550"/>
            <a:ext cx="530400" cy="66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3580625" y="3531650"/>
            <a:ext cx="540900" cy="67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05000" y="3134475"/>
            <a:ext cx="1548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35350" y="0"/>
          <a:ext cx="88323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-1" y="23649"/>
            <a:ext cx="9088821" cy="316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0412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Schedule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components of the class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Group Projects – solving end to end (public policy) problems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Lectures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Tech Sessions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Readings/Videos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Student Presentations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Discussions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Assignments (mostly project-related)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720</Words>
  <Application>Microsoft Macintosh PowerPoint</Application>
  <PresentationFormat>On-screen Show (16:9)</PresentationFormat>
  <Paragraphs>123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Lato</vt:lpstr>
      <vt:lpstr>Arial</vt:lpstr>
      <vt:lpstr>Simple Light</vt:lpstr>
      <vt:lpstr>Machine Learning for Public Policy Lab</vt:lpstr>
      <vt:lpstr>What we want you to learn from this class</vt:lpstr>
      <vt:lpstr>Pre-requisites</vt:lpstr>
      <vt:lpstr>How is this course different than a typical ML class? </vt:lpstr>
      <vt:lpstr>Skills needed to solve real-world problems with ML</vt:lpstr>
      <vt:lpstr>Skills needed to solve real-world problems with ML</vt:lpstr>
      <vt:lpstr>PowerPoint Presentation</vt:lpstr>
      <vt:lpstr>Class Schedule</vt:lpstr>
      <vt:lpstr>Different components of the class</vt:lpstr>
      <vt:lpstr>Logistics</vt:lpstr>
      <vt:lpstr>Project Teams</vt:lpstr>
      <vt:lpstr>Projects</vt:lpstr>
      <vt:lpstr>The data you’re working with is confidential and needs to be kept secure </vt:lpstr>
      <vt:lpstr>Tech Setup</vt:lpstr>
      <vt:lpstr>Prep 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 </dc:title>
  <cp:lastModifiedBy>Rayid Ghani</cp:lastModifiedBy>
  <cp:revision>14</cp:revision>
  <dcterms:modified xsi:type="dcterms:W3CDTF">2022-08-30T18:45:47Z</dcterms:modified>
</cp:coreProperties>
</file>